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2.xml" ContentType="application/vnd.openxmlformats-officedocument.drawingml.chartshape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1.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2.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13.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ags/tag1.xml" ContentType="application/vnd.openxmlformats-officedocument.presentationml.tags+xml"/>
  <Override PartName="/ppt/tags/tag2.xml" ContentType="application/vnd.openxmlformats-officedocument.presentationml.tags+xml"/>
  <Override PartName="/ppt/notesSlides/notesSlide14.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theme/themeOverride1.xml" ContentType="application/vnd.openxmlformats-officedocument.themeOverride+xml"/>
  <Override PartName="/ppt/charts/chart27.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9" r:id="rId2"/>
    <p:sldId id="345" r:id="rId3"/>
    <p:sldId id="346" r:id="rId4"/>
    <p:sldId id="343" r:id="rId5"/>
    <p:sldId id="304" r:id="rId6"/>
    <p:sldId id="332" r:id="rId7"/>
    <p:sldId id="284" r:id="rId8"/>
    <p:sldId id="285" r:id="rId9"/>
    <p:sldId id="305" r:id="rId10"/>
    <p:sldId id="270" r:id="rId11"/>
    <p:sldId id="330" r:id="rId12"/>
    <p:sldId id="303" r:id="rId13"/>
    <p:sldId id="314" r:id="rId14"/>
    <p:sldId id="295" r:id="rId15"/>
    <p:sldId id="263" r:id="rId16"/>
    <p:sldId id="276" r:id="rId17"/>
    <p:sldId id="315" r:id="rId18"/>
    <p:sldId id="331" r:id="rId19"/>
    <p:sldId id="316" r:id="rId20"/>
    <p:sldId id="261" r:id="rId21"/>
    <p:sldId id="287" r:id="rId22"/>
    <p:sldId id="317" r:id="rId23"/>
    <p:sldId id="293" r:id="rId24"/>
    <p:sldId id="266" r:id="rId25"/>
    <p:sldId id="318" r:id="rId26"/>
    <p:sldId id="269" r:id="rId27"/>
    <p:sldId id="329" r:id="rId28"/>
    <p:sldId id="328" r:id="rId29"/>
    <p:sldId id="308" r:id="rId30"/>
    <p:sldId id="309" r:id="rId31"/>
    <p:sldId id="311" r:id="rId32"/>
    <p:sldId id="313" r:id="rId33"/>
    <p:sldId id="35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DBDB"/>
    <a:srgbClr val="E9A9A9"/>
    <a:srgbClr val="960000"/>
    <a:srgbClr val="D76363"/>
    <a:srgbClr val="CE3E3E"/>
    <a:srgbClr val="AC0000"/>
    <a:srgbClr val="C00000"/>
    <a:srgbClr val="F0C6C6"/>
    <a:srgbClr val="E49898"/>
    <a:srgbClr val="E088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3" autoAdjust="0"/>
    <p:restoredTop sz="88312" autoAdjust="0"/>
  </p:normalViewPr>
  <p:slideViewPr>
    <p:cSldViewPr snapToGrid="0">
      <p:cViewPr varScale="1">
        <p:scale>
          <a:sx n="72" d="100"/>
          <a:sy n="72"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2.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569069995282848"/>
          <c:y val="5.0336846586460593E-2"/>
          <c:w val="0.51758118944809328"/>
          <c:h val="0.87519922181554699"/>
        </c:manualLayout>
      </c:layout>
      <c:barChart>
        <c:barDir val="col"/>
        <c:grouping val="percentStacked"/>
        <c:varyColors val="0"/>
        <c:ser>
          <c:idx val="0"/>
          <c:order val="0"/>
          <c:tx>
            <c:strRef>
              <c:f>Sheet1!$B$1</c:f>
              <c:strCache>
                <c:ptCount val="1"/>
                <c:pt idx="0">
                  <c:v>Deloc</c:v>
                </c:pt>
              </c:strCache>
            </c:strRef>
          </c:tx>
          <c:spPr>
            <a:solidFill>
              <a:schemeClr val="tx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În rândul elevilor</c:v>
                </c:pt>
              </c:strCache>
            </c:strRef>
          </c:cat>
          <c:val>
            <c:numRef>
              <c:f>Sheet1!$B$2</c:f>
              <c:numCache>
                <c:formatCode>###0%</c:formatCode>
                <c:ptCount val="1"/>
                <c:pt idx="0">
                  <c:v>0.10687022900763359</c:v>
                </c:pt>
              </c:numCache>
            </c:numRef>
          </c:val>
          <c:extLst>
            <c:ext xmlns:c16="http://schemas.microsoft.com/office/drawing/2014/chart" uri="{C3380CC4-5D6E-409C-BE32-E72D297353CC}">
              <c16:uniqueId val="{00000000-C2B1-4E63-83D3-D1FF941B8B09}"/>
            </c:ext>
          </c:extLst>
        </c:ser>
        <c:ser>
          <c:idx val="1"/>
          <c:order val="1"/>
          <c:tx>
            <c:strRef>
              <c:f>Sheet1!$C$1</c:f>
              <c:strCache>
                <c:ptCount val="1"/>
                <c:pt idx="0">
                  <c:v>In mica masură</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În rândul elevilor</c:v>
                </c:pt>
              </c:strCache>
            </c:strRef>
          </c:cat>
          <c:val>
            <c:numRef>
              <c:f>Sheet1!$C$2</c:f>
              <c:numCache>
                <c:formatCode>###0%</c:formatCode>
                <c:ptCount val="1"/>
                <c:pt idx="0">
                  <c:v>0.56488549618320616</c:v>
                </c:pt>
              </c:numCache>
            </c:numRef>
          </c:val>
          <c:extLst>
            <c:ext xmlns:c16="http://schemas.microsoft.com/office/drawing/2014/chart" uri="{C3380CC4-5D6E-409C-BE32-E72D297353CC}">
              <c16:uniqueId val="{00000001-C2B1-4E63-83D3-D1FF941B8B09}"/>
            </c:ext>
          </c:extLst>
        </c:ser>
        <c:ser>
          <c:idx val="2"/>
          <c:order val="2"/>
          <c:tx>
            <c:strRef>
              <c:f>Sheet1!$D$1</c:f>
              <c:strCache>
                <c:ptCount val="1"/>
                <c:pt idx="0">
                  <c:v>Nici in mică, nici in mare masură</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În rândul elevilor</c:v>
                </c:pt>
              </c:strCache>
            </c:strRef>
          </c:cat>
          <c:val>
            <c:numRef>
              <c:f>Sheet1!$D$2</c:f>
              <c:numCache>
                <c:formatCode>###0%</c:formatCode>
                <c:ptCount val="1"/>
                <c:pt idx="0">
                  <c:v>0.23664122137404578</c:v>
                </c:pt>
              </c:numCache>
            </c:numRef>
          </c:val>
          <c:extLst>
            <c:ext xmlns:c16="http://schemas.microsoft.com/office/drawing/2014/chart" uri="{C3380CC4-5D6E-409C-BE32-E72D297353CC}">
              <c16:uniqueId val="{00000002-C2B1-4E63-83D3-D1FF941B8B09}"/>
            </c:ext>
          </c:extLst>
        </c:ser>
        <c:ser>
          <c:idx val="3"/>
          <c:order val="3"/>
          <c:tx>
            <c:strRef>
              <c:f>Sheet1!$E$1</c:f>
              <c:strCache>
                <c:ptCount val="1"/>
                <c:pt idx="0">
                  <c:v>In mare masură</c:v>
                </c:pt>
              </c:strCache>
            </c:strRef>
          </c:tx>
          <c:spPr>
            <a:solidFill>
              <a:srgbClr val="CE3E3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În rândul elevilor</c:v>
                </c:pt>
              </c:strCache>
            </c:strRef>
          </c:cat>
          <c:val>
            <c:numRef>
              <c:f>Sheet1!$E$2</c:f>
              <c:numCache>
                <c:formatCode>###0%</c:formatCode>
                <c:ptCount val="1"/>
                <c:pt idx="0">
                  <c:v>9.160305343511449E-2</c:v>
                </c:pt>
              </c:numCache>
            </c:numRef>
          </c:val>
          <c:extLst>
            <c:ext xmlns:c16="http://schemas.microsoft.com/office/drawing/2014/chart" uri="{C3380CC4-5D6E-409C-BE32-E72D297353CC}">
              <c16:uniqueId val="{00000003-C2B1-4E63-83D3-D1FF941B8B09}"/>
            </c:ext>
          </c:extLst>
        </c:ser>
        <c:ser>
          <c:idx val="4"/>
          <c:order val="4"/>
          <c:tx>
            <c:strRef>
              <c:f>Sheet1!$F$1</c:f>
              <c:strCache>
                <c:ptCount val="1"/>
                <c:pt idx="0">
                  <c:v>In foarte mare masură</c:v>
                </c:pt>
              </c:strCache>
            </c:strRef>
          </c:tx>
          <c:spPr>
            <a:solidFill>
              <a:srgbClr val="AC0000"/>
            </a:solidFill>
            <a:ln>
              <a:noFill/>
            </a:ln>
            <a:effectLst/>
          </c:spPr>
          <c:invertIfNegative val="0"/>
          <c:dLbls>
            <c:delete val="1"/>
          </c:dLbls>
          <c:cat>
            <c:strRef>
              <c:f>Sheet1!$A$2</c:f>
              <c:strCache>
                <c:ptCount val="1"/>
                <c:pt idx="0">
                  <c:v>În rândul elevilor</c:v>
                </c:pt>
              </c:strCache>
            </c:strRef>
          </c:cat>
          <c:val>
            <c:numRef>
              <c:f>Sheet1!$F$2</c:f>
              <c:numCache>
                <c:formatCode>###0%</c:formatCode>
                <c:ptCount val="1"/>
                <c:pt idx="0">
                  <c:v>0</c:v>
                </c:pt>
              </c:numCache>
            </c:numRef>
          </c:val>
          <c:extLst>
            <c:ext xmlns:c16="http://schemas.microsoft.com/office/drawing/2014/chart" uri="{C3380CC4-5D6E-409C-BE32-E72D297353CC}">
              <c16:uniqueId val="{00000004-C2B1-4E63-83D3-D1FF941B8B09}"/>
            </c:ext>
          </c:extLst>
        </c:ser>
        <c:ser>
          <c:idx val="5"/>
          <c:order val="5"/>
          <c:tx>
            <c:strRef>
              <c:f>Sheet1!$G$1</c:f>
              <c:strCache>
                <c:ptCount val="1"/>
                <c:pt idx="0">
                  <c:v>Nu știu</c:v>
                </c:pt>
              </c:strCache>
            </c:strRef>
          </c:tx>
          <c:spPr>
            <a:solidFill>
              <a:schemeClr val="bg1">
                <a:lumMod val="65000"/>
              </a:schemeClr>
            </a:solidFill>
            <a:ln>
              <a:noFill/>
            </a:ln>
            <a:effectLst/>
          </c:spPr>
          <c:invertIfNegative val="0"/>
          <c:dLbls>
            <c:delete val="1"/>
          </c:dLbls>
          <c:cat>
            <c:strRef>
              <c:f>Sheet1!$A$2</c:f>
              <c:strCache>
                <c:ptCount val="1"/>
                <c:pt idx="0">
                  <c:v>În rândul elevilor</c:v>
                </c:pt>
              </c:strCache>
            </c:strRef>
          </c:cat>
          <c:val>
            <c:numRef>
              <c:f>Sheet1!$G$2</c:f>
              <c:numCache>
                <c:formatCode>###0%</c:formatCode>
                <c:ptCount val="1"/>
                <c:pt idx="0">
                  <c:v>0</c:v>
                </c:pt>
              </c:numCache>
            </c:numRef>
          </c:val>
          <c:extLst>
            <c:ext xmlns:c16="http://schemas.microsoft.com/office/drawing/2014/chart" uri="{C3380CC4-5D6E-409C-BE32-E72D297353CC}">
              <c16:uniqueId val="{00000006-C2B1-4E63-83D3-D1FF941B8B09}"/>
            </c:ext>
          </c:extLst>
        </c:ser>
        <c:dLbls>
          <c:dLblPos val="ctr"/>
          <c:showLegendKey val="0"/>
          <c:showVal val="1"/>
          <c:showCatName val="0"/>
          <c:showSerName val="0"/>
          <c:showPercent val="0"/>
          <c:showBubbleSize val="0"/>
        </c:dLbls>
        <c:gapWidth val="150"/>
        <c:overlap val="100"/>
        <c:axId val="1991957647"/>
        <c:axId val="1991953903"/>
      </c:barChart>
      <c:catAx>
        <c:axId val="1991957647"/>
        <c:scaling>
          <c:orientation val="minMax"/>
        </c:scaling>
        <c:delete val="1"/>
        <c:axPos val="b"/>
        <c:numFmt formatCode="General" sourceLinked="1"/>
        <c:majorTickMark val="none"/>
        <c:minorTickMark val="none"/>
        <c:tickLblPos val="nextTo"/>
        <c:crossAx val="1991953903"/>
        <c:crosses val="autoZero"/>
        <c:auto val="1"/>
        <c:lblAlgn val="ctr"/>
        <c:lblOffset val="100"/>
        <c:noMultiLvlLbl val="0"/>
      </c:catAx>
      <c:valAx>
        <c:axId val="1991953903"/>
        <c:scaling>
          <c:orientation val="minMax"/>
        </c:scaling>
        <c:delete val="1"/>
        <c:axPos val="l"/>
        <c:numFmt formatCode="0%" sourceLinked="1"/>
        <c:majorTickMark val="none"/>
        <c:minorTickMark val="none"/>
        <c:tickLblPos val="nextTo"/>
        <c:crossAx val="1991957647"/>
        <c:crosses val="autoZero"/>
        <c:crossBetween val="between"/>
      </c:valAx>
      <c:spPr>
        <a:noFill/>
        <a:ln>
          <a:noFill/>
        </a:ln>
        <a:effectLst/>
      </c:spPr>
    </c:plotArea>
    <c:legend>
      <c:legendPos val="l"/>
      <c:layout>
        <c:manualLayout>
          <c:xMode val="edge"/>
          <c:yMode val="edge"/>
          <c:x val="0"/>
          <c:y val="0.49766582164836964"/>
          <c:w val="0.31652019304038609"/>
          <c:h val="0.4782583101088158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865709412898672E-2"/>
          <c:y val="0.19045665167233533"/>
          <c:w val="0.86664728483116027"/>
          <c:h val="0.71615506605915735"/>
        </c:manualLayout>
      </c:layout>
      <c:barChart>
        <c:barDir val="bar"/>
        <c:grouping val="percentStacked"/>
        <c:varyColors val="0"/>
        <c:ser>
          <c:idx val="0"/>
          <c:order val="0"/>
          <c:tx>
            <c:strRef>
              <c:f>Sheet1!$C$1</c:f>
              <c:strCache>
                <c:ptCount val="1"/>
                <c:pt idx="0">
                  <c:v>În mică măsură</c:v>
                </c:pt>
              </c:strCache>
            </c:strRef>
          </c:tx>
          <c:spPr>
            <a:solidFill>
              <a:srgbClr val="96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Sheet1!$C$2</c:f>
              <c:numCache>
                <c:formatCode>###0%</c:formatCode>
                <c:ptCount val="1"/>
                <c:pt idx="0">
                  <c:v>0.15267175572519084</c:v>
                </c:pt>
              </c:numCache>
            </c:numRef>
          </c:val>
          <c:extLst>
            <c:ext xmlns:c16="http://schemas.microsoft.com/office/drawing/2014/chart" uri="{C3380CC4-5D6E-409C-BE32-E72D297353CC}">
              <c16:uniqueId val="{00000000-EAC8-4E71-AC06-C3E074363BBF}"/>
            </c:ext>
          </c:extLst>
        </c:ser>
        <c:ser>
          <c:idx val="1"/>
          <c:order val="1"/>
          <c:tx>
            <c:strRef>
              <c:f>Sheet1!$D$1</c:f>
              <c:strCache>
                <c:ptCount val="1"/>
                <c:pt idx="0">
                  <c:v>În mare măsură</c:v>
                </c:pt>
              </c:strCache>
            </c:strRef>
          </c:tx>
          <c:spPr>
            <a:solidFill>
              <a:schemeClr val="accent1">
                <a:lumMod val="60000"/>
                <a:lumOff val="40000"/>
              </a:schemeClr>
            </a:solidFill>
            <a:ln>
              <a:noFill/>
            </a:ln>
            <a:effectLst/>
          </c:spPr>
          <c:invertIfNegative val="0"/>
          <c:dPt>
            <c:idx val="0"/>
            <c:invertIfNegative val="0"/>
            <c:bubble3D val="0"/>
            <c:spPr>
              <a:solidFill>
                <a:schemeClr val="tx2">
                  <a:lumMod val="20000"/>
                  <a:lumOff val="80000"/>
                </a:schemeClr>
              </a:solidFill>
              <a:ln>
                <a:noFill/>
              </a:ln>
              <a:effectLst/>
            </c:spPr>
            <c:extLst>
              <c:ext xmlns:c16="http://schemas.microsoft.com/office/drawing/2014/chart" uri="{C3380CC4-5D6E-409C-BE32-E72D297353CC}">
                <c16:uniqueId val="{00000007-EAC8-4E71-AC06-C3E074363BBF}"/>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Sheet1!$D$2</c:f>
              <c:numCache>
                <c:formatCode>###0%</c:formatCode>
                <c:ptCount val="1"/>
                <c:pt idx="0">
                  <c:v>0.65648854961832104</c:v>
                </c:pt>
              </c:numCache>
            </c:numRef>
          </c:val>
          <c:extLst>
            <c:ext xmlns:c16="http://schemas.microsoft.com/office/drawing/2014/chart" uri="{C3380CC4-5D6E-409C-BE32-E72D297353CC}">
              <c16:uniqueId val="{00000001-EAC8-4E71-AC06-C3E074363BBF}"/>
            </c:ext>
          </c:extLst>
        </c:ser>
        <c:ser>
          <c:idx val="2"/>
          <c:order val="2"/>
          <c:tx>
            <c:strRef>
              <c:f>Sheet1!$E$1</c:f>
              <c:strCache>
                <c:ptCount val="1"/>
                <c:pt idx="0">
                  <c:v>În foarte mare măsură</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Sheet1!$E$2</c:f>
              <c:numCache>
                <c:formatCode>###0%</c:formatCode>
                <c:ptCount val="1"/>
                <c:pt idx="0">
                  <c:v>0.19083969465648856</c:v>
                </c:pt>
              </c:numCache>
            </c:numRef>
          </c:val>
          <c:extLst>
            <c:ext xmlns:c16="http://schemas.microsoft.com/office/drawing/2014/chart" uri="{C3380CC4-5D6E-409C-BE32-E72D297353CC}">
              <c16:uniqueId val="{00000002-EAC8-4E71-AC06-C3E074363BBF}"/>
            </c:ext>
          </c:extLst>
        </c:ser>
        <c:dLbls>
          <c:dLblPos val="ctr"/>
          <c:showLegendKey val="0"/>
          <c:showVal val="1"/>
          <c:showCatName val="0"/>
          <c:showSerName val="0"/>
          <c:showPercent val="0"/>
          <c:showBubbleSize val="0"/>
        </c:dLbls>
        <c:gapWidth val="150"/>
        <c:overlap val="100"/>
        <c:axId val="529679056"/>
        <c:axId val="529672816"/>
      </c:barChart>
      <c:catAx>
        <c:axId val="529679056"/>
        <c:scaling>
          <c:orientation val="minMax"/>
        </c:scaling>
        <c:delete val="1"/>
        <c:axPos val="l"/>
        <c:numFmt formatCode="General" sourceLinked="1"/>
        <c:majorTickMark val="none"/>
        <c:minorTickMark val="none"/>
        <c:tickLblPos val="nextTo"/>
        <c:crossAx val="529672816"/>
        <c:crosses val="autoZero"/>
        <c:auto val="1"/>
        <c:lblAlgn val="ctr"/>
        <c:lblOffset val="100"/>
        <c:noMultiLvlLbl val="0"/>
      </c:catAx>
      <c:valAx>
        <c:axId val="529672816"/>
        <c:scaling>
          <c:orientation val="minMax"/>
        </c:scaling>
        <c:delete val="1"/>
        <c:axPos val="b"/>
        <c:numFmt formatCode="0%" sourceLinked="1"/>
        <c:majorTickMark val="none"/>
        <c:minorTickMark val="none"/>
        <c:tickLblPos val="nextTo"/>
        <c:crossAx val="529679056"/>
        <c:crosses val="autoZero"/>
        <c:crossBetween val="between"/>
      </c:valAx>
      <c:spPr>
        <a:noFill/>
        <a:ln>
          <a:noFill/>
        </a:ln>
        <a:effectLst/>
      </c:spPr>
    </c:plotArea>
    <c:legend>
      <c:legendPos val="b"/>
      <c:layout>
        <c:manualLayout>
          <c:xMode val="edge"/>
          <c:yMode val="edge"/>
          <c:x val="0.24720521475828119"/>
          <c:y val="0.70687633801382199"/>
          <c:w val="0.50264155848526892"/>
          <c:h val="6.273340186989430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Total</c:v>
                </c:pt>
              </c:strCache>
            </c:strRef>
          </c:tx>
          <c:spPr>
            <a:solidFill>
              <a:srgbClr val="002060"/>
            </a:solidFill>
          </c:spPr>
          <c:dPt>
            <c:idx val="0"/>
            <c:bubble3D val="0"/>
            <c:spPr>
              <a:solidFill>
                <a:srgbClr val="960000"/>
              </a:solidFill>
              <a:ln w="19050">
                <a:solidFill>
                  <a:schemeClr val="lt1"/>
                </a:solidFill>
              </a:ln>
              <a:effectLst/>
            </c:spPr>
            <c:extLst>
              <c:ext xmlns:c16="http://schemas.microsoft.com/office/drawing/2014/chart" uri="{C3380CC4-5D6E-409C-BE32-E72D297353CC}">
                <c16:uniqueId val="{00000002-E256-4CBD-976D-42702FD7AC43}"/>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E256-4CBD-976D-42702FD7AC43}"/>
              </c:ext>
            </c:extLst>
          </c:dPt>
          <c:cat>
            <c:strRef>
              <c:f>Sheet1!$A$2:$A$3</c:f>
              <c:strCache>
                <c:ptCount val="2"/>
                <c:pt idx="0">
                  <c:v>Da</c:v>
                </c:pt>
                <c:pt idx="1">
                  <c:v>Nu</c:v>
                </c:pt>
              </c:strCache>
            </c:strRef>
          </c:cat>
          <c:val>
            <c:numRef>
              <c:f>Sheet1!$B$2:$B$3</c:f>
              <c:numCache>
                <c:formatCode>###0%</c:formatCode>
                <c:ptCount val="2"/>
                <c:pt idx="0">
                  <c:v>0.08</c:v>
                </c:pt>
                <c:pt idx="1">
                  <c:v>0.92</c:v>
                </c:pt>
              </c:numCache>
            </c:numRef>
          </c:val>
          <c:extLst>
            <c:ext xmlns:c16="http://schemas.microsoft.com/office/drawing/2014/chart" uri="{C3380CC4-5D6E-409C-BE32-E72D297353CC}">
              <c16:uniqueId val="{00000000-E256-4CBD-976D-42702FD7AC43}"/>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Total</c:v>
                </c:pt>
              </c:strCache>
            </c:strRef>
          </c:tx>
          <c:dPt>
            <c:idx val="0"/>
            <c:bubble3D val="0"/>
            <c:spPr>
              <a:solidFill>
                <a:srgbClr val="960000"/>
              </a:solidFill>
              <a:ln w="19050">
                <a:solidFill>
                  <a:schemeClr val="lt1"/>
                </a:solidFill>
              </a:ln>
              <a:effectLst/>
            </c:spPr>
            <c:extLst>
              <c:ext xmlns:c16="http://schemas.microsoft.com/office/drawing/2014/chart" uri="{C3380CC4-5D6E-409C-BE32-E72D297353CC}">
                <c16:uniqueId val="{00000001-3B15-42E1-A074-C76868333C66}"/>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3B15-42E1-A074-C76868333C66}"/>
              </c:ext>
            </c:extLst>
          </c:dPt>
          <c:cat>
            <c:strRef>
              <c:f>Sheet1!$A$2:$A$3</c:f>
              <c:strCache>
                <c:ptCount val="2"/>
                <c:pt idx="0">
                  <c:v>Da</c:v>
                </c:pt>
                <c:pt idx="1">
                  <c:v>Nu</c:v>
                </c:pt>
              </c:strCache>
            </c:strRef>
          </c:cat>
          <c:val>
            <c:numRef>
              <c:f>Sheet1!$B$2:$B$3</c:f>
              <c:numCache>
                <c:formatCode>###0%</c:formatCode>
                <c:ptCount val="2"/>
                <c:pt idx="0">
                  <c:v>0.19</c:v>
                </c:pt>
                <c:pt idx="1">
                  <c:v>0.81</c:v>
                </c:pt>
              </c:numCache>
            </c:numRef>
          </c:val>
          <c:extLst>
            <c:ext xmlns:c16="http://schemas.microsoft.com/office/drawing/2014/chart" uri="{C3380CC4-5D6E-409C-BE32-E72D297353CC}">
              <c16:uniqueId val="{00000004-3B15-42E1-A074-C76868333C66}"/>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080017854005135"/>
          <c:y val="0.11019609302707623"/>
          <c:w val="0.42984002084313722"/>
          <c:h val="0.78571199390121038"/>
        </c:manualLayout>
      </c:layout>
      <c:barChart>
        <c:barDir val="col"/>
        <c:grouping val="percentStacked"/>
        <c:varyColors val="0"/>
        <c:ser>
          <c:idx val="0"/>
          <c:order val="0"/>
          <c:tx>
            <c:strRef>
              <c:f>Sheet1!$B$1</c:f>
              <c:strCache>
                <c:ptCount val="1"/>
                <c:pt idx="0">
                  <c:v>Niciodată</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Sheet1!$B$2</c:f>
              <c:numCache>
                <c:formatCode>0%</c:formatCode>
                <c:ptCount val="1"/>
                <c:pt idx="0">
                  <c:v>0.38</c:v>
                </c:pt>
              </c:numCache>
            </c:numRef>
          </c:val>
          <c:extLst>
            <c:ext xmlns:c16="http://schemas.microsoft.com/office/drawing/2014/chart" uri="{C3380CC4-5D6E-409C-BE32-E72D297353CC}">
              <c16:uniqueId val="{00000000-E9E9-489E-BDE2-FD89DBE49D8A}"/>
            </c:ext>
          </c:extLst>
        </c:ser>
        <c:ser>
          <c:idx val="1"/>
          <c:order val="1"/>
          <c:tx>
            <c:strRef>
              <c:f>Sheet1!$C$1</c:f>
              <c:strCache>
                <c:ptCount val="1"/>
                <c:pt idx="0">
                  <c:v>Foarte rar</c:v>
                </c:pt>
              </c:strCache>
            </c:strRef>
          </c:tx>
          <c:spPr>
            <a:solidFill>
              <a:schemeClr val="accent1">
                <a:lumMod val="40000"/>
                <a:lumOff val="60000"/>
              </a:schemeClr>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2-E9E9-489E-BDE2-FD89DBE49D8A}"/>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Sheet1!$C$2</c:f>
              <c:numCache>
                <c:formatCode>0%</c:formatCode>
                <c:ptCount val="1"/>
                <c:pt idx="0">
                  <c:v>0.42</c:v>
                </c:pt>
              </c:numCache>
            </c:numRef>
          </c:val>
          <c:extLst>
            <c:ext xmlns:c16="http://schemas.microsoft.com/office/drawing/2014/chart" uri="{C3380CC4-5D6E-409C-BE32-E72D297353CC}">
              <c16:uniqueId val="{00000003-E9E9-489E-BDE2-FD89DBE49D8A}"/>
            </c:ext>
          </c:extLst>
        </c:ser>
        <c:ser>
          <c:idx val="2"/>
          <c:order val="2"/>
          <c:tx>
            <c:strRef>
              <c:f>Sheet1!$D$1</c:f>
              <c:strCache>
                <c:ptCount val="1"/>
                <c:pt idx="0">
                  <c:v>Rar</c:v>
                </c:pt>
              </c:strCache>
            </c:strRef>
          </c:tx>
          <c:spPr>
            <a:solidFill>
              <a:srgbClr val="E9A9A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Sheet1!$D$2</c:f>
              <c:numCache>
                <c:formatCode>###0%</c:formatCode>
                <c:ptCount val="1"/>
                <c:pt idx="0">
                  <c:v>0.18</c:v>
                </c:pt>
              </c:numCache>
            </c:numRef>
          </c:val>
          <c:extLst>
            <c:ext xmlns:c16="http://schemas.microsoft.com/office/drawing/2014/chart" uri="{C3380CC4-5D6E-409C-BE32-E72D297353CC}">
              <c16:uniqueId val="{00000004-E9E9-489E-BDE2-FD89DBE49D8A}"/>
            </c:ext>
          </c:extLst>
        </c:ser>
        <c:ser>
          <c:idx val="3"/>
          <c:order val="3"/>
          <c:tx>
            <c:strRef>
              <c:f>Sheet1!$E$1</c:f>
              <c:strCache>
                <c:ptCount val="1"/>
                <c:pt idx="0">
                  <c:v>Des</c:v>
                </c:pt>
              </c:strCache>
            </c:strRef>
          </c:tx>
          <c:spPr>
            <a:solidFill>
              <a:srgbClr val="960000"/>
            </a:solidFill>
            <a:ln>
              <a:noFill/>
            </a:ln>
            <a:effectLst/>
          </c:spPr>
          <c:invertIfNegative val="0"/>
          <c:dLbls>
            <c:dLbl>
              <c:idx val="0"/>
              <c:layout>
                <c:manualLayout>
                  <c:x val="0"/>
                  <c:y val="-3.585862410176970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9E9-489E-BDE2-FD89DBE49D8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Sheet1!$E$2</c:f>
              <c:numCache>
                <c:formatCode>0%</c:formatCode>
                <c:ptCount val="1"/>
                <c:pt idx="0">
                  <c:v>0.01</c:v>
                </c:pt>
              </c:numCache>
            </c:numRef>
          </c:val>
          <c:extLst>
            <c:ext xmlns:c16="http://schemas.microsoft.com/office/drawing/2014/chart" uri="{C3380CC4-5D6E-409C-BE32-E72D297353CC}">
              <c16:uniqueId val="{00000005-E9E9-489E-BDE2-FD89DBE49D8A}"/>
            </c:ext>
          </c:extLst>
        </c:ser>
        <c:ser>
          <c:idx val="4"/>
          <c:order val="4"/>
          <c:tx>
            <c:strRef>
              <c:f>Sheet1!$F$1</c:f>
              <c:strCache>
                <c:ptCount val="1"/>
                <c:pt idx="0">
                  <c:v>Foarte des</c:v>
                </c:pt>
              </c:strCache>
            </c:strRef>
          </c:tx>
          <c:spPr>
            <a:solidFill>
              <a:schemeClr val="bg1">
                <a:lumMod val="85000"/>
              </a:schemeClr>
            </a:solidFill>
            <a:ln>
              <a:noFill/>
            </a:ln>
            <a:effectLst/>
          </c:spPr>
          <c:invertIfNegative val="0"/>
          <c:dLbls>
            <c:delete val="1"/>
          </c:dLbls>
          <c:cat>
            <c:strRef>
              <c:f>Sheet1!$A$2</c:f>
              <c:strCache>
                <c:ptCount val="1"/>
                <c:pt idx="0">
                  <c:v>Total</c:v>
                </c:pt>
              </c:strCache>
            </c:strRef>
          </c:cat>
          <c:val>
            <c:numRef>
              <c:f>Sheet1!$F$2</c:f>
              <c:numCache>
                <c:formatCode>0%</c:formatCode>
                <c:ptCount val="1"/>
                <c:pt idx="0">
                  <c:v>0</c:v>
                </c:pt>
              </c:numCache>
            </c:numRef>
          </c:val>
          <c:extLst>
            <c:ext xmlns:c16="http://schemas.microsoft.com/office/drawing/2014/chart" uri="{C3380CC4-5D6E-409C-BE32-E72D297353CC}">
              <c16:uniqueId val="{00000007-E9E9-489E-BDE2-FD89DBE49D8A}"/>
            </c:ext>
          </c:extLst>
        </c:ser>
        <c:dLbls>
          <c:dLblPos val="ctr"/>
          <c:showLegendKey val="0"/>
          <c:showVal val="1"/>
          <c:showCatName val="0"/>
          <c:showSerName val="0"/>
          <c:showPercent val="0"/>
          <c:showBubbleSize val="0"/>
        </c:dLbls>
        <c:gapWidth val="150"/>
        <c:overlap val="100"/>
        <c:axId val="529679056"/>
        <c:axId val="529672816"/>
      </c:barChart>
      <c:catAx>
        <c:axId val="529679056"/>
        <c:scaling>
          <c:orientation val="minMax"/>
        </c:scaling>
        <c:delete val="1"/>
        <c:axPos val="b"/>
        <c:numFmt formatCode="General" sourceLinked="1"/>
        <c:majorTickMark val="none"/>
        <c:minorTickMark val="none"/>
        <c:tickLblPos val="nextTo"/>
        <c:crossAx val="529672816"/>
        <c:crosses val="autoZero"/>
        <c:auto val="1"/>
        <c:lblAlgn val="ctr"/>
        <c:lblOffset val="100"/>
        <c:noMultiLvlLbl val="0"/>
      </c:catAx>
      <c:valAx>
        <c:axId val="529672816"/>
        <c:scaling>
          <c:orientation val="minMax"/>
        </c:scaling>
        <c:delete val="1"/>
        <c:axPos val="l"/>
        <c:numFmt formatCode="0%" sourceLinked="1"/>
        <c:majorTickMark val="none"/>
        <c:minorTickMark val="none"/>
        <c:tickLblPos val="nextTo"/>
        <c:crossAx val="529679056"/>
        <c:crosses val="autoZero"/>
        <c:crossBetween val="between"/>
      </c:valAx>
      <c:spPr>
        <a:noFill/>
        <a:ln>
          <a:noFill/>
        </a:ln>
        <a:effectLst/>
      </c:spPr>
    </c:plotArea>
    <c:legend>
      <c:legendPos val="r"/>
      <c:layout>
        <c:manualLayout>
          <c:xMode val="edge"/>
          <c:yMode val="edge"/>
          <c:x val="0.50493065415539851"/>
          <c:y val="0.54185717897611685"/>
          <c:w val="0.32834444496058585"/>
          <c:h val="0.3335493749125673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Total</c:v>
                </c:pt>
              </c:strCache>
            </c:strRef>
          </c:tx>
          <c:dPt>
            <c:idx val="0"/>
            <c:bubble3D val="0"/>
            <c:spPr>
              <a:solidFill>
                <a:schemeClr val="bg2"/>
              </a:solidFill>
              <a:ln w="19050">
                <a:solidFill>
                  <a:schemeClr val="lt1"/>
                </a:solidFill>
              </a:ln>
              <a:effectLst/>
            </c:spPr>
            <c:extLst>
              <c:ext xmlns:c16="http://schemas.microsoft.com/office/drawing/2014/chart" uri="{C3380CC4-5D6E-409C-BE32-E72D297353CC}">
                <c16:uniqueId val="{00000001-EA2C-4BFC-81B1-E4FF522DDEE8}"/>
              </c:ext>
            </c:extLst>
          </c:dPt>
          <c:dPt>
            <c:idx val="1"/>
            <c:bubble3D val="0"/>
            <c:spPr>
              <a:solidFill>
                <a:srgbClr val="960000"/>
              </a:solidFill>
              <a:ln w="19050">
                <a:solidFill>
                  <a:schemeClr val="lt1"/>
                </a:solidFill>
              </a:ln>
              <a:effectLst/>
            </c:spPr>
            <c:extLst>
              <c:ext xmlns:c16="http://schemas.microsoft.com/office/drawing/2014/chart" uri="{C3380CC4-5D6E-409C-BE32-E72D297353CC}">
                <c16:uniqueId val="{00000003-EA2C-4BFC-81B1-E4FF522DDEE8}"/>
              </c:ext>
            </c:extLst>
          </c:dPt>
          <c:cat>
            <c:strRef>
              <c:f>Sheet1!$A$2:$A$3</c:f>
              <c:strCache>
                <c:ptCount val="2"/>
                <c:pt idx="0">
                  <c:v>Da</c:v>
                </c:pt>
                <c:pt idx="1">
                  <c:v>Nu</c:v>
                </c:pt>
              </c:strCache>
            </c:strRef>
          </c:cat>
          <c:val>
            <c:numRef>
              <c:f>Sheet1!$B$2:$B$3</c:f>
              <c:numCache>
                <c:formatCode>###0%</c:formatCode>
                <c:ptCount val="2"/>
                <c:pt idx="0">
                  <c:v>0.12213740458015267</c:v>
                </c:pt>
                <c:pt idx="1">
                  <c:v>0.87786259541984735</c:v>
                </c:pt>
              </c:numCache>
            </c:numRef>
          </c:val>
          <c:extLst>
            <c:ext xmlns:c16="http://schemas.microsoft.com/office/drawing/2014/chart" uri="{C3380CC4-5D6E-409C-BE32-E72D297353CC}">
              <c16:uniqueId val="{00000004-EA2C-4BFC-81B1-E4FF522DDEE8}"/>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Total</c:v>
                </c:pt>
              </c:strCache>
            </c:strRef>
          </c:tx>
          <c:dPt>
            <c:idx val="0"/>
            <c:bubble3D val="0"/>
            <c:spPr>
              <a:solidFill>
                <a:schemeClr val="bg2">
                  <a:lumMod val="25000"/>
                </a:schemeClr>
              </a:solidFill>
              <a:ln w="19050">
                <a:solidFill>
                  <a:schemeClr val="lt1"/>
                </a:solidFill>
              </a:ln>
              <a:effectLst/>
            </c:spPr>
            <c:extLst>
              <c:ext xmlns:c16="http://schemas.microsoft.com/office/drawing/2014/chart" uri="{C3380CC4-5D6E-409C-BE32-E72D297353CC}">
                <c16:uniqueId val="{00000001-B406-4F12-9206-77A64EB4DCE7}"/>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B406-4F12-9206-77A64EB4DCE7}"/>
              </c:ext>
            </c:extLst>
          </c:dPt>
          <c:cat>
            <c:strRef>
              <c:f>Sheet1!$A$2:$A$3</c:f>
              <c:strCache>
                <c:ptCount val="2"/>
                <c:pt idx="0">
                  <c:v>Nu am fost implicat/a</c:v>
                </c:pt>
                <c:pt idx="1">
                  <c:v>Am fost implicat/a</c:v>
                </c:pt>
              </c:strCache>
            </c:strRef>
          </c:cat>
          <c:val>
            <c:numRef>
              <c:f>Sheet1!$B$2:$B$3</c:f>
              <c:numCache>
                <c:formatCode>###0%</c:formatCode>
                <c:ptCount val="2"/>
                <c:pt idx="0">
                  <c:v>0.72519083969465636</c:v>
                </c:pt>
                <c:pt idx="1">
                  <c:v>0.27480916030534353</c:v>
                </c:pt>
              </c:numCache>
            </c:numRef>
          </c:val>
          <c:extLst>
            <c:ext xmlns:c16="http://schemas.microsoft.com/office/drawing/2014/chart" uri="{C3380CC4-5D6E-409C-BE32-E72D297353CC}">
              <c16:uniqueId val="{00000004-B406-4F12-9206-77A64EB4DCE7}"/>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080017854005135"/>
          <c:y val="9.3896843293634458E-2"/>
          <c:w val="0.42984002084313722"/>
          <c:h val="0.80201126377494714"/>
        </c:manualLayout>
      </c:layout>
      <c:barChart>
        <c:barDir val="col"/>
        <c:grouping val="percentStacked"/>
        <c:varyColors val="0"/>
        <c:ser>
          <c:idx val="0"/>
          <c:order val="0"/>
          <c:tx>
            <c:strRef>
              <c:f>Sheet1!$B$1</c:f>
              <c:strCache>
                <c:ptCount val="1"/>
                <c:pt idx="0">
                  <c:v>Deloc</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Sheet1!$B$2</c:f>
              <c:numCache>
                <c:formatCode>###0%</c:formatCode>
                <c:ptCount val="1"/>
                <c:pt idx="0">
                  <c:v>0.33553719008264465</c:v>
                </c:pt>
              </c:numCache>
            </c:numRef>
          </c:val>
          <c:extLst>
            <c:ext xmlns:c16="http://schemas.microsoft.com/office/drawing/2014/chart" uri="{C3380CC4-5D6E-409C-BE32-E72D297353CC}">
              <c16:uniqueId val="{00000000-B353-4735-B68F-D9548A03F282}"/>
            </c:ext>
          </c:extLst>
        </c:ser>
        <c:ser>
          <c:idx val="1"/>
          <c:order val="1"/>
          <c:tx>
            <c:strRef>
              <c:f>Sheet1!$C$1</c:f>
              <c:strCache>
                <c:ptCount val="1"/>
                <c:pt idx="0">
                  <c:v>În mică măsură</c:v>
                </c:pt>
              </c:strCache>
            </c:strRef>
          </c:tx>
          <c:spPr>
            <a:solidFill>
              <a:schemeClr val="accent1">
                <a:lumMod val="60000"/>
                <a:lumOff val="40000"/>
              </a:schemeClr>
            </a:solidFill>
            <a:ln>
              <a:noFill/>
            </a:ln>
            <a:effectLst/>
          </c:spPr>
          <c:invertIfNegative val="0"/>
          <c:dPt>
            <c:idx val="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2-B353-4735-B68F-D9548A03F282}"/>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Sheet1!$C$2</c:f>
              <c:numCache>
                <c:formatCode>###0%</c:formatCode>
                <c:ptCount val="1"/>
                <c:pt idx="0">
                  <c:v>0.43471074380165287</c:v>
                </c:pt>
              </c:numCache>
            </c:numRef>
          </c:val>
          <c:extLst>
            <c:ext xmlns:c16="http://schemas.microsoft.com/office/drawing/2014/chart" uri="{C3380CC4-5D6E-409C-BE32-E72D297353CC}">
              <c16:uniqueId val="{00000003-B353-4735-B68F-D9548A03F282}"/>
            </c:ext>
          </c:extLst>
        </c:ser>
        <c:ser>
          <c:idx val="2"/>
          <c:order val="2"/>
          <c:tx>
            <c:strRef>
              <c:f>Sheet1!$D$1</c:f>
              <c:strCache>
                <c:ptCount val="1"/>
                <c:pt idx="0">
                  <c:v>În mare măsură</c:v>
                </c:pt>
              </c:strCache>
            </c:strRef>
          </c:tx>
          <c:spPr>
            <a:solidFill>
              <a:srgbClr val="D5575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Sheet1!$D$2</c:f>
              <c:numCache>
                <c:formatCode>###0%</c:formatCode>
                <c:ptCount val="1"/>
                <c:pt idx="0">
                  <c:v>0.1785123966942149</c:v>
                </c:pt>
              </c:numCache>
            </c:numRef>
          </c:val>
          <c:extLst>
            <c:ext xmlns:c16="http://schemas.microsoft.com/office/drawing/2014/chart" uri="{C3380CC4-5D6E-409C-BE32-E72D297353CC}">
              <c16:uniqueId val="{00000004-B353-4735-B68F-D9548A03F282}"/>
            </c:ext>
          </c:extLst>
        </c:ser>
        <c:ser>
          <c:idx val="3"/>
          <c:order val="3"/>
          <c:tx>
            <c:strRef>
              <c:f>Sheet1!$E$1</c:f>
              <c:strCache>
                <c:ptCount val="1"/>
                <c:pt idx="0">
                  <c:v>În foarte mare măsură</c:v>
                </c:pt>
              </c:strCache>
            </c:strRef>
          </c:tx>
          <c:spPr>
            <a:solidFill>
              <a:srgbClr val="96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Sheet1!$E$2</c:f>
              <c:numCache>
                <c:formatCode>###0%</c:formatCode>
                <c:ptCount val="1"/>
                <c:pt idx="0">
                  <c:v>4.1322314049586778E-2</c:v>
                </c:pt>
              </c:numCache>
            </c:numRef>
          </c:val>
          <c:extLst>
            <c:ext xmlns:c16="http://schemas.microsoft.com/office/drawing/2014/chart" uri="{C3380CC4-5D6E-409C-BE32-E72D297353CC}">
              <c16:uniqueId val="{00000005-B353-4735-B68F-D9548A03F282}"/>
            </c:ext>
          </c:extLst>
        </c:ser>
        <c:ser>
          <c:idx val="4"/>
          <c:order val="4"/>
          <c:tx>
            <c:strRef>
              <c:f>Sheet1!$F$1</c:f>
              <c:strCache>
                <c:ptCount val="1"/>
                <c:pt idx="0">
                  <c:v>Nu știu </c:v>
                </c:pt>
              </c:strCache>
            </c:strRef>
          </c:tx>
          <c:spPr>
            <a:solidFill>
              <a:schemeClr val="bg1">
                <a:lumMod val="85000"/>
              </a:schemeClr>
            </a:solidFill>
            <a:ln>
              <a:noFill/>
            </a:ln>
            <a:effectLst/>
          </c:spPr>
          <c:invertIfNegative val="0"/>
          <c:dLbls>
            <c:dLbl>
              <c:idx val="0"/>
              <c:layout>
                <c:manualLayout>
                  <c:x val="-2.5649984751387016E-3"/>
                  <c:y val="-2.110036755344976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353-4735-B68F-D9548A03F28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Sheet1!$F$2</c:f>
              <c:numCache>
                <c:formatCode>###0%</c:formatCode>
                <c:ptCount val="1"/>
                <c:pt idx="0">
                  <c:v>9.9173553719008271E-3</c:v>
                </c:pt>
              </c:numCache>
            </c:numRef>
          </c:val>
          <c:extLst>
            <c:ext xmlns:c16="http://schemas.microsoft.com/office/drawing/2014/chart" uri="{C3380CC4-5D6E-409C-BE32-E72D297353CC}">
              <c16:uniqueId val="{00000007-B353-4735-B68F-D9548A03F282}"/>
            </c:ext>
          </c:extLst>
        </c:ser>
        <c:dLbls>
          <c:dLblPos val="ctr"/>
          <c:showLegendKey val="0"/>
          <c:showVal val="1"/>
          <c:showCatName val="0"/>
          <c:showSerName val="0"/>
          <c:showPercent val="0"/>
          <c:showBubbleSize val="0"/>
        </c:dLbls>
        <c:gapWidth val="150"/>
        <c:overlap val="100"/>
        <c:axId val="529679056"/>
        <c:axId val="529672816"/>
      </c:barChart>
      <c:catAx>
        <c:axId val="529679056"/>
        <c:scaling>
          <c:orientation val="minMax"/>
        </c:scaling>
        <c:delete val="1"/>
        <c:axPos val="b"/>
        <c:numFmt formatCode="General" sourceLinked="1"/>
        <c:majorTickMark val="none"/>
        <c:minorTickMark val="none"/>
        <c:tickLblPos val="nextTo"/>
        <c:crossAx val="529672816"/>
        <c:crosses val="autoZero"/>
        <c:auto val="1"/>
        <c:lblAlgn val="ctr"/>
        <c:lblOffset val="100"/>
        <c:noMultiLvlLbl val="0"/>
      </c:catAx>
      <c:valAx>
        <c:axId val="529672816"/>
        <c:scaling>
          <c:orientation val="minMax"/>
        </c:scaling>
        <c:delete val="1"/>
        <c:axPos val="l"/>
        <c:numFmt formatCode="0%" sourceLinked="1"/>
        <c:majorTickMark val="none"/>
        <c:minorTickMark val="none"/>
        <c:tickLblPos val="nextTo"/>
        <c:crossAx val="52967905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Acord total</c:v>
                </c:pt>
              </c:strCache>
            </c:strRef>
          </c:tx>
          <c:spPr>
            <a:solidFill>
              <a:srgbClr val="96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Căsătoria dintre persoanele de același sex este acceptabilă</c:v>
                </c:pt>
                <c:pt idx="1">
                  <c:v>Parteneriatul civil poate fi o soluție pentru persoanele de același sex</c:v>
                </c:pt>
              </c:strCache>
            </c:strRef>
          </c:cat>
          <c:val>
            <c:numRef>
              <c:f>Sheet1!$B$2:$B$3</c:f>
              <c:numCache>
                <c:formatCode>###0%</c:formatCode>
                <c:ptCount val="2"/>
                <c:pt idx="0">
                  <c:v>0.15267175572519084</c:v>
                </c:pt>
                <c:pt idx="1">
                  <c:v>0.19847328244274809</c:v>
                </c:pt>
              </c:numCache>
            </c:numRef>
          </c:val>
          <c:extLst>
            <c:ext xmlns:c16="http://schemas.microsoft.com/office/drawing/2014/chart" uri="{C3380CC4-5D6E-409C-BE32-E72D297353CC}">
              <c16:uniqueId val="{00000000-13D4-4C2D-9F83-69028609CB72}"/>
            </c:ext>
          </c:extLst>
        </c:ser>
        <c:ser>
          <c:idx val="1"/>
          <c:order val="1"/>
          <c:tx>
            <c:strRef>
              <c:f>Sheet1!$C$1</c:f>
              <c:strCache>
                <c:ptCount val="1"/>
                <c:pt idx="0">
                  <c:v>Acord partial</c:v>
                </c:pt>
              </c:strCache>
            </c:strRef>
          </c:tx>
          <c:spPr>
            <a:solidFill>
              <a:srgbClr val="D7636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Căsătoria dintre persoanele de același sex este acceptabilă</c:v>
                </c:pt>
                <c:pt idx="1">
                  <c:v>Parteneriatul civil poate fi o soluție pentru persoanele de același sex</c:v>
                </c:pt>
              </c:strCache>
            </c:strRef>
          </c:cat>
          <c:val>
            <c:numRef>
              <c:f>Sheet1!$C$2:$C$3</c:f>
              <c:numCache>
                <c:formatCode>###0%</c:formatCode>
                <c:ptCount val="2"/>
                <c:pt idx="0">
                  <c:v>0.19847328244274809</c:v>
                </c:pt>
                <c:pt idx="1">
                  <c:v>0.23664122137404578</c:v>
                </c:pt>
              </c:numCache>
            </c:numRef>
          </c:val>
          <c:extLst>
            <c:ext xmlns:c16="http://schemas.microsoft.com/office/drawing/2014/chart" uri="{C3380CC4-5D6E-409C-BE32-E72D297353CC}">
              <c16:uniqueId val="{00000001-13D4-4C2D-9F83-69028609CB72}"/>
            </c:ext>
          </c:extLst>
        </c:ser>
        <c:ser>
          <c:idx val="2"/>
          <c:order val="2"/>
          <c:tx>
            <c:strRef>
              <c:f>Sheet1!$D$1</c:f>
              <c:strCache>
                <c:ptCount val="1"/>
                <c:pt idx="0">
                  <c:v>Nici acord, nici dezacord</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Căsătoria dintre persoanele de același sex este acceptabilă</c:v>
                </c:pt>
                <c:pt idx="1">
                  <c:v>Parteneriatul civil poate fi o soluție pentru persoanele de același sex</c:v>
                </c:pt>
              </c:strCache>
            </c:strRef>
          </c:cat>
          <c:val>
            <c:numRef>
              <c:f>Sheet1!$D$2:$D$3</c:f>
              <c:numCache>
                <c:formatCode>###0%</c:formatCode>
                <c:ptCount val="2"/>
                <c:pt idx="0">
                  <c:v>0.3282442748091603</c:v>
                </c:pt>
                <c:pt idx="1">
                  <c:v>0.38167938931297712</c:v>
                </c:pt>
              </c:numCache>
            </c:numRef>
          </c:val>
          <c:extLst>
            <c:ext xmlns:c16="http://schemas.microsoft.com/office/drawing/2014/chart" uri="{C3380CC4-5D6E-409C-BE32-E72D297353CC}">
              <c16:uniqueId val="{00000001-A258-4D94-A602-399D6990D0CE}"/>
            </c:ext>
          </c:extLst>
        </c:ser>
        <c:ser>
          <c:idx val="3"/>
          <c:order val="3"/>
          <c:tx>
            <c:strRef>
              <c:f>Sheet1!$E$1</c:f>
              <c:strCache>
                <c:ptCount val="1"/>
                <c:pt idx="0">
                  <c:v>Dezacord partial</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Căsătoria dintre persoanele de același sex este acceptabilă</c:v>
                </c:pt>
                <c:pt idx="1">
                  <c:v>Parteneriatul civil poate fi o soluție pentru persoanele de același sex</c:v>
                </c:pt>
              </c:strCache>
            </c:strRef>
          </c:cat>
          <c:val>
            <c:numRef>
              <c:f>Sheet1!$E$2:$E$3</c:f>
              <c:numCache>
                <c:formatCode>###0%</c:formatCode>
                <c:ptCount val="2"/>
                <c:pt idx="0">
                  <c:v>9.160305343511449E-2</c:v>
                </c:pt>
                <c:pt idx="1">
                  <c:v>8.3969465648854963E-2</c:v>
                </c:pt>
              </c:numCache>
            </c:numRef>
          </c:val>
          <c:extLst>
            <c:ext xmlns:c16="http://schemas.microsoft.com/office/drawing/2014/chart" uri="{C3380CC4-5D6E-409C-BE32-E72D297353CC}">
              <c16:uniqueId val="{00000002-A258-4D94-A602-399D6990D0CE}"/>
            </c:ext>
          </c:extLst>
        </c:ser>
        <c:ser>
          <c:idx val="4"/>
          <c:order val="4"/>
          <c:tx>
            <c:strRef>
              <c:f>Sheet1!$F$1</c:f>
              <c:strCache>
                <c:ptCount val="1"/>
                <c:pt idx="0">
                  <c:v>Dezacord total</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Căsătoria dintre persoanele de același sex este acceptabilă</c:v>
                </c:pt>
                <c:pt idx="1">
                  <c:v>Parteneriatul civil poate fi o soluție pentru persoanele de același sex</c:v>
                </c:pt>
              </c:strCache>
            </c:strRef>
          </c:cat>
          <c:val>
            <c:numRef>
              <c:f>Sheet1!$F$2:$F$3</c:f>
              <c:numCache>
                <c:formatCode>###0%</c:formatCode>
                <c:ptCount val="2"/>
                <c:pt idx="0">
                  <c:v>0.22900763358778625</c:v>
                </c:pt>
                <c:pt idx="1">
                  <c:v>9.9236641221374045E-2</c:v>
                </c:pt>
              </c:numCache>
            </c:numRef>
          </c:val>
          <c:extLst>
            <c:ext xmlns:c16="http://schemas.microsoft.com/office/drawing/2014/chart" uri="{C3380CC4-5D6E-409C-BE32-E72D297353CC}">
              <c16:uniqueId val="{00000003-A258-4D94-A602-399D6990D0CE}"/>
            </c:ext>
          </c:extLst>
        </c:ser>
        <c:dLbls>
          <c:dLblPos val="ctr"/>
          <c:showLegendKey val="0"/>
          <c:showVal val="1"/>
          <c:showCatName val="0"/>
          <c:showSerName val="0"/>
          <c:showPercent val="0"/>
          <c:showBubbleSize val="0"/>
        </c:dLbls>
        <c:gapWidth val="150"/>
        <c:overlap val="100"/>
        <c:axId val="633140904"/>
        <c:axId val="633141232"/>
      </c:barChart>
      <c:catAx>
        <c:axId val="63314090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33141232"/>
        <c:crosses val="autoZero"/>
        <c:auto val="1"/>
        <c:lblAlgn val="ctr"/>
        <c:lblOffset val="100"/>
        <c:noMultiLvlLbl val="0"/>
      </c:catAx>
      <c:valAx>
        <c:axId val="633141232"/>
        <c:scaling>
          <c:orientation val="minMax"/>
        </c:scaling>
        <c:delete val="1"/>
        <c:axPos val="b"/>
        <c:numFmt formatCode="0%" sourceLinked="1"/>
        <c:majorTickMark val="out"/>
        <c:minorTickMark val="none"/>
        <c:tickLblPos val="nextTo"/>
        <c:crossAx val="633140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Acord total</c:v>
                </c:pt>
              </c:strCache>
            </c:strRef>
          </c:tx>
          <c:spPr>
            <a:solidFill>
              <a:srgbClr val="96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2D53-4BE4-A87E-F89533547297}"/>
                </c:ext>
              </c:extLst>
            </c:dLbl>
            <c:dLbl>
              <c:idx val="1"/>
              <c:delete val="1"/>
              <c:extLst>
                <c:ext xmlns:c15="http://schemas.microsoft.com/office/drawing/2012/chart" uri="{CE6537A1-D6FC-4f65-9D91-7224C49458BB}"/>
                <c:ext xmlns:c16="http://schemas.microsoft.com/office/drawing/2014/chart" uri="{C3380CC4-5D6E-409C-BE32-E72D297353CC}">
                  <c16:uniqueId val="{00000001-2D53-4BE4-A87E-F89533547297}"/>
                </c:ext>
              </c:extLst>
            </c:dLbl>
            <c:dLbl>
              <c:idx val="2"/>
              <c:layout>
                <c:manualLayout>
                  <c:x val="5.4999265037678188E-17"/>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53-4BE4-A87E-F8953354729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Bărbații sunt mai inteligenți decât femeile</c:v>
                </c:pt>
                <c:pt idx="1">
                  <c:v>Rolul femeii este să aibă grijă de gospodărie</c:v>
                </c:pt>
                <c:pt idx="2">
                  <c:v>Avortul ar trebui interzis</c:v>
                </c:pt>
              </c:strCache>
            </c:strRef>
          </c:cat>
          <c:val>
            <c:numRef>
              <c:f>Sheet1!$B$2:$B$4</c:f>
              <c:numCache>
                <c:formatCode>0%</c:formatCode>
                <c:ptCount val="3"/>
                <c:pt idx="0" formatCode="###0%">
                  <c:v>0</c:v>
                </c:pt>
                <c:pt idx="1">
                  <c:v>0</c:v>
                </c:pt>
                <c:pt idx="2">
                  <c:v>0.05</c:v>
                </c:pt>
              </c:numCache>
            </c:numRef>
          </c:val>
          <c:extLst>
            <c:ext xmlns:c16="http://schemas.microsoft.com/office/drawing/2014/chart" uri="{C3380CC4-5D6E-409C-BE32-E72D297353CC}">
              <c16:uniqueId val="{00000000-D691-4578-83F8-48C5DB2175FC}"/>
            </c:ext>
          </c:extLst>
        </c:ser>
        <c:ser>
          <c:idx val="1"/>
          <c:order val="1"/>
          <c:tx>
            <c:strRef>
              <c:f>Sheet1!$C$1</c:f>
              <c:strCache>
                <c:ptCount val="1"/>
                <c:pt idx="0">
                  <c:v>Acord parțial</c:v>
                </c:pt>
              </c:strCache>
            </c:strRef>
          </c:tx>
          <c:spPr>
            <a:solidFill>
              <a:srgbClr val="D7636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Bărbații sunt mai inteligenți decât femeile</c:v>
                </c:pt>
                <c:pt idx="1">
                  <c:v>Rolul femeii este să aibă grijă de gospodărie</c:v>
                </c:pt>
                <c:pt idx="2">
                  <c:v>Avortul ar trebui interzis</c:v>
                </c:pt>
              </c:strCache>
            </c:strRef>
          </c:cat>
          <c:val>
            <c:numRef>
              <c:f>Sheet1!$C$2:$C$4</c:f>
              <c:numCache>
                <c:formatCode>###0%</c:formatCode>
                <c:ptCount val="3"/>
                <c:pt idx="0">
                  <c:v>3.0534351145038167E-2</c:v>
                </c:pt>
                <c:pt idx="1">
                  <c:v>3.8167938931297711E-2</c:v>
                </c:pt>
                <c:pt idx="2">
                  <c:v>7.6335877862595422E-2</c:v>
                </c:pt>
              </c:numCache>
            </c:numRef>
          </c:val>
          <c:extLst>
            <c:ext xmlns:c16="http://schemas.microsoft.com/office/drawing/2014/chart" uri="{C3380CC4-5D6E-409C-BE32-E72D297353CC}">
              <c16:uniqueId val="{00000001-D691-4578-83F8-48C5DB2175FC}"/>
            </c:ext>
          </c:extLst>
        </c:ser>
        <c:ser>
          <c:idx val="2"/>
          <c:order val="2"/>
          <c:tx>
            <c:strRef>
              <c:f>Sheet1!$D$1</c:f>
              <c:strCache>
                <c:ptCount val="1"/>
                <c:pt idx="0">
                  <c:v>Nici acord, nici dezacord</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Bărbații sunt mai inteligenți decât femeile</c:v>
                </c:pt>
                <c:pt idx="1">
                  <c:v>Rolul femeii este să aibă grijă de gospodărie</c:v>
                </c:pt>
                <c:pt idx="2">
                  <c:v>Avortul ar trebui interzis</c:v>
                </c:pt>
              </c:strCache>
            </c:strRef>
          </c:cat>
          <c:val>
            <c:numRef>
              <c:f>Sheet1!$D$2:$D$4</c:f>
              <c:numCache>
                <c:formatCode>###0%</c:formatCode>
                <c:ptCount val="3"/>
                <c:pt idx="0">
                  <c:v>9.160305343511449E-2</c:v>
                </c:pt>
                <c:pt idx="1">
                  <c:v>7.6335877862595422E-2</c:v>
                </c:pt>
                <c:pt idx="2">
                  <c:v>0.16030534351145037</c:v>
                </c:pt>
              </c:numCache>
            </c:numRef>
          </c:val>
          <c:extLst>
            <c:ext xmlns:c16="http://schemas.microsoft.com/office/drawing/2014/chart" uri="{C3380CC4-5D6E-409C-BE32-E72D297353CC}">
              <c16:uniqueId val="{00000001-44A4-4F71-8A29-399EC44BB4A7}"/>
            </c:ext>
          </c:extLst>
        </c:ser>
        <c:ser>
          <c:idx val="3"/>
          <c:order val="3"/>
          <c:tx>
            <c:strRef>
              <c:f>Sheet1!$E$1</c:f>
              <c:strCache>
                <c:ptCount val="1"/>
                <c:pt idx="0">
                  <c:v>Dezacord parțial</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Bărbații sunt mai inteligenți decât femeile</c:v>
                </c:pt>
                <c:pt idx="1">
                  <c:v>Rolul femeii este să aibă grijă de gospodărie</c:v>
                </c:pt>
                <c:pt idx="2">
                  <c:v>Avortul ar trebui interzis</c:v>
                </c:pt>
              </c:strCache>
            </c:strRef>
          </c:cat>
          <c:val>
            <c:numRef>
              <c:f>Sheet1!$E$2:$E$4</c:f>
              <c:numCache>
                <c:formatCode>###0%</c:formatCode>
                <c:ptCount val="3"/>
                <c:pt idx="0">
                  <c:v>5.3435114503816793E-2</c:v>
                </c:pt>
                <c:pt idx="1">
                  <c:v>0.12977099236641221</c:v>
                </c:pt>
                <c:pt idx="2">
                  <c:v>0.16030534351145037</c:v>
                </c:pt>
              </c:numCache>
            </c:numRef>
          </c:val>
          <c:extLst>
            <c:ext xmlns:c16="http://schemas.microsoft.com/office/drawing/2014/chart" uri="{C3380CC4-5D6E-409C-BE32-E72D297353CC}">
              <c16:uniqueId val="{00000002-44A4-4F71-8A29-399EC44BB4A7}"/>
            </c:ext>
          </c:extLst>
        </c:ser>
        <c:ser>
          <c:idx val="4"/>
          <c:order val="4"/>
          <c:tx>
            <c:strRef>
              <c:f>Sheet1!$F$1</c:f>
              <c:strCache>
                <c:ptCount val="1"/>
                <c:pt idx="0">
                  <c:v>Dezacord total</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Bărbații sunt mai inteligenți decât femeile</c:v>
                </c:pt>
                <c:pt idx="1">
                  <c:v>Rolul femeii este să aibă grijă de gospodărie</c:v>
                </c:pt>
                <c:pt idx="2">
                  <c:v>Avortul ar trebui interzis</c:v>
                </c:pt>
              </c:strCache>
            </c:strRef>
          </c:cat>
          <c:val>
            <c:numRef>
              <c:f>Sheet1!$F$2:$F$4</c:f>
              <c:numCache>
                <c:formatCode>###0%</c:formatCode>
                <c:ptCount val="3"/>
                <c:pt idx="0">
                  <c:v>0.82442748091603046</c:v>
                </c:pt>
                <c:pt idx="1">
                  <c:v>0.75572519083969469</c:v>
                </c:pt>
                <c:pt idx="2">
                  <c:v>0.54961832061068705</c:v>
                </c:pt>
              </c:numCache>
            </c:numRef>
          </c:val>
          <c:extLst>
            <c:ext xmlns:c16="http://schemas.microsoft.com/office/drawing/2014/chart" uri="{C3380CC4-5D6E-409C-BE32-E72D297353CC}">
              <c16:uniqueId val="{00000003-44A4-4F71-8A29-399EC44BB4A7}"/>
            </c:ext>
          </c:extLst>
        </c:ser>
        <c:dLbls>
          <c:dLblPos val="ctr"/>
          <c:showLegendKey val="0"/>
          <c:showVal val="1"/>
          <c:showCatName val="0"/>
          <c:showSerName val="0"/>
          <c:showPercent val="0"/>
          <c:showBubbleSize val="0"/>
        </c:dLbls>
        <c:gapWidth val="150"/>
        <c:overlap val="100"/>
        <c:axId val="633140904"/>
        <c:axId val="633141232"/>
      </c:barChart>
      <c:catAx>
        <c:axId val="63314090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33141232"/>
        <c:crosses val="autoZero"/>
        <c:auto val="1"/>
        <c:lblAlgn val="ctr"/>
        <c:lblOffset val="100"/>
        <c:noMultiLvlLbl val="0"/>
      </c:catAx>
      <c:valAx>
        <c:axId val="633141232"/>
        <c:scaling>
          <c:orientation val="minMax"/>
        </c:scaling>
        <c:delete val="1"/>
        <c:axPos val="b"/>
        <c:numFmt formatCode="0%" sourceLinked="1"/>
        <c:majorTickMark val="out"/>
        <c:minorTickMark val="none"/>
        <c:tickLblPos val="nextTo"/>
        <c:crossAx val="633140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211311106783342"/>
          <c:y val="7.0710869480490227E-2"/>
          <c:w val="0.49357377410026487"/>
          <c:h val="0.76828315489819909"/>
        </c:manualLayout>
      </c:layout>
      <c:barChart>
        <c:barDir val="bar"/>
        <c:grouping val="percentStacked"/>
        <c:varyColors val="0"/>
        <c:ser>
          <c:idx val="0"/>
          <c:order val="0"/>
          <c:tx>
            <c:strRef>
              <c:f>Sheet1!$B$1</c:f>
              <c:strCache>
                <c:ptCount val="1"/>
                <c:pt idx="0">
                  <c:v>Acord total</c:v>
                </c:pt>
              </c:strCache>
            </c:strRef>
          </c:tx>
          <c:spPr>
            <a:solidFill>
              <a:srgbClr val="AC0000"/>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F-AF48-48E4-8BB0-63CACFCB3DF7}"/>
                </c:ext>
              </c:extLst>
            </c:dLbl>
            <c:dLbl>
              <c:idx val="1"/>
              <c:layout>
                <c:manualLayout>
                  <c:x val="-1.169111401689903E-2"/>
                  <c:y val="1.535183566433566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F48-48E4-8BB0-63CACFCB3DF7}"/>
                </c:ext>
              </c:extLst>
            </c:dLbl>
            <c:dLbl>
              <c:idx val="2"/>
              <c:layout>
                <c:manualLayout>
                  <c:x val="-1.5588152022532087E-2"/>
                  <c:y val="-2.149029758957850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F48-48E4-8BB0-63CACFCB3DF7}"/>
                </c:ext>
              </c:extLst>
            </c:dLbl>
            <c:dLbl>
              <c:idx val="3"/>
              <c:layout>
                <c:manualLayout>
                  <c:x val="-1.5588152022532087E-2"/>
                  <c:y val="2.6096138374899436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3.0013738848947941E-2"/>
                      <c:h val="6.4747924918002353E-2"/>
                    </c:manualLayout>
                  </c15:layout>
                </c:ext>
                <c:ext xmlns:c16="http://schemas.microsoft.com/office/drawing/2014/chart" uri="{C3380CC4-5D6E-409C-BE32-E72D297353CC}">
                  <c16:uniqueId val="{0000000C-AF48-48E4-8BB0-63CACFCB3DF7}"/>
                </c:ext>
              </c:extLst>
            </c:dLbl>
            <c:dLbl>
              <c:idx val="4"/>
              <c:delete val="1"/>
              <c:extLst>
                <c:ext xmlns:c15="http://schemas.microsoft.com/office/drawing/2012/chart" uri="{CE6537A1-D6FC-4f65-9D91-7224C49458BB}"/>
                <c:ext xmlns:c16="http://schemas.microsoft.com/office/drawing/2014/chart" uri="{C3380CC4-5D6E-409C-BE32-E72D297353CC}">
                  <c16:uniqueId val="{0000000B-AF48-48E4-8BB0-63CACFCB3DF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Maghiarii sunt loiali statului român</c:v>
                </c:pt>
                <c:pt idx="1">
                  <c:v>Românii sunt rasiști</c:v>
                </c:pt>
                <c:pt idx="2">
                  <c:v>Romii nu ar trebui să fie lasați să călătorească în străinatate, pentru că ne creează probleme</c:v>
                </c:pt>
                <c:pt idx="3">
                  <c:v>Majoritatea romilor sunt leneși</c:v>
                </c:pt>
                <c:pt idx="4">
                  <c:v>Majoritatea romilor încalcă legea</c:v>
                </c:pt>
              </c:strCache>
            </c:strRef>
          </c:cat>
          <c:val>
            <c:numRef>
              <c:f>Sheet1!$B$2:$B$6</c:f>
              <c:numCache>
                <c:formatCode>###0%</c:formatCode>
                <c:ptCount val="5"/>
                <c:pt idx="0">
                  <c:v>0.22900763358778625</c:v>
                </c:pt>
                <c:pt idx="1">
                  <c:v>2.2900763358778622E-2</c:v>
                </c:pt>
                <c:pt idx="2">
                  <c:v>7.6335877862595417E-3</c:v>
                </c:pt>
                <c:pt idx="3">
                  <c:v>7.6335877862595417E-3</c:v>
                </c:pt>
                <c:pt idx="4">
                  <c:v>0</c:v>
                </c:pt>
              </c:numCache>
            </c:numRef>
          </c:val>
          <c:extLst>
            <c:ext xmlns:c16="http://schemas.microsoft.com/office/drawing/2014/chart" uri="{C3380CC4-5D6E-409C-BE32-E72D297353CC}">
              <c16:uniqueId val="{00000000-AF48-48E4-8BB0-63CACFCB3DF7}"/>
            </c:ext>
          </c:extLst>
        </c:ser>
        <c:ser>
          <c:idx val="1"/>
          <c:order val="1"/>
          <c:tx>
            <c:strRef>
              <c:f>Sheet1!$C$1</c:f>
              <c:strCache>
                <c:ptCount val="1"/>
                <c:pt idx="0">
                  <c:v>Acord partial</c:v>
                </c:pt>
              </c:strCache>
            </c:strRef>
          </c:tx>
          <c:spPr>
            <a:solidFill>
              <a:srgbClr val="D7636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Maghiarii sunt loiali statului român</c:v>
                </c:pt>
                <c:pt idx="1">
                  <c:v>Românii sunt rasiști</c:v>
                </c:pt>
                <c:pt idx="2">
                  <c:v>Romii nu ar trebui să fie lasați să călătorească în străinatate, pentru că ne creează probleme</c:v>
                </c:pt>
                <c:pt idx="3">
                  <c:v>Majoritatea romilor sunt leneși</c:v>
                </c:pt>
                <c:pt idx="4">
                  <c:v>Majoritatea romilor încalcă legea</c:v>
                </c:pt>
              </c:strCache>
            </c:strRef>
          </c:cat>
          <c:val>
            <c:numRef>
              <c:f>Sheet1!$C$2:$C$6</c:f>
              <c:numCache>
                <c:formatCode>###0%</c:formatCode>
                <c:ptCount val="5"/>
                <c:pt idx="0">
                  <c:v>0.30534351145038169</c:v>
                </c:pt>
                <c:pt idx="1">
                  <c:v>6.8702290076335881E-2</c:v>
                </c:pt>
                <c:pt idx="2">
                  <c:v>2.2900763358778622E-2</c:v>
                </c:pt>
                <c:pt idx="3">
                  <c:v>3.8167938931297711E-2</c:v>
                </c:pt>
                <c:pt idx="4">
                  <c:v>7.6335877862595422E-2</c:v>
                </c:pt>
              </c:numCache>
            </c:numRef>
          </c:val>
          <c:extLst>
            <c:ext xmlns:c16="http://schemas.microsoft.com/office/drawing/2014/chart" uri="{C3380CC4-5D6E-409C-BE32-E72D297353CC}">
              <c16:uniqueId val="{00000001-AF48-48E4-8BB0-63CACFCB3DF7}"/>
            </c:ext>
          </c:extLst>
        </c:ser>
        <c:ser>
          <c:idx val="2"/>
          <c:order val="2"/>
          <c:tx>
            <c:strRef>
              <c:f>Sheet1!$D$1</c:f>
              <c:strCache>
                <c:ptCount val="1"/>
                <c:pt idx="0">
                  <c:v>Nici acord, nici dezacord</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Maghiarii sunt loiali statului român</c:v>
                </c:pt>
                <c:pt idx="1">
                  <c:v>Românii sunt rasiști</c:v>
                </c:pt>
                <c:pt idx="2">
                  <c:v>Romii nu ar trebui să fie lasați să călătorească în străinatate, pentru că ne creează probleme</c:v>
                </c:pt>
                <c:pt idx="3">
                  <c:v>Majoritatea romilor sunt leneși</c:v>
                </c:pt>
                <c:pt idx="4">
                  <c:v>Majoritatea romilor încalcă legea</c:v>
                </c:pt>
              </c:strCache>
            </c:strRef>
          </c:cat>
          <c:val>
            <c:numRef>
              <c:f>Sheet1!$D$2:$D$6</c:f>
              <c:numCache>
                <c:formatCode>###0%</c:formatCode>
                <c:ptCount val="5"/>
                <c:pt idx="0">
                  <c:v>0.35877862595419852</c:v>
                </c:pt>
                <c:pt idx="1">
                  <c:v>0.14503816793893129</c:v>
                </c:pt>
                <c:pt idx="2">
                  <c:v>4.5801526717557203E-2</c:v>
                </c:pt>
                <c:pt idx="3">
                  <c:v>0.10687022900763359</c:v>
                </c:pt>
                <c:pt idx="4">
                  <c:v>0.18320610687022898</c:v>
                </c:pt>
              </c:numCache>
            </c:numRef>
          </c:val>
          <c:extLst>
            <c:ext xmlns:c16="http://schemas.microsoft.com/office/drawing/2014/chart" uri="{C3380CC4-5D6E-409C-BE32-E72D297353CC}">
              <c16:uniqueId val="{00000002-AF48-48E4-8BB0-63CACFCB3DF7}"/>
            </c:ext>
          </c:extLst>
        </c:ser>
        <c:ser>
          <c:idx val="3"/>
          <c:order val="3"/>
          <c:tx>
            <c:strRef>
              <c:f>Sheet1!$E$1</c:f>
              <c:strCache>
                <c:ptCount val="1"/>
                <c:pt idx="0">
                  <c:v>Dezacord partial</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Maghiarii sunt loiali statului român</c:v>
                </c:pt>
                <c:pt idx="1">
                  <c:v>Românii sunt rasiști</c:v>
                </c:pt>
                <c:pt idx="2">
                  <c:v>Romii nu ar trebui să fie lasați să călătorească în străinatate, pentru că ne creează probleme</c:v>
                </c:pt>
                <c:pt idx="3">
                  <c:v>Majoritatea romilor sunt leneși</c:v>
                </c:pt>
                <c:pt idx="4">
                  <c:v>Majoritatea romilor încalcă legea</c:v>
                </c:pt>
              </c:strCache>
            </c:strRef>
          </c:cat>
          <c:val>
            <c:numRef>
              <c:f>Sheet1!$E$2:$E$6</c:f>
              <c:numCache>
                <c:formatCode>###0%</c:formatCode>
                <c:ptCount val="5"/>
                <c:pt idx="0">
                  <c:v>5.3435114503816793E-2</c:v>
                </c:pt>
                <c:pt idx="1">
                  <c:v>0.22137404580152673</c:v>
                </c:pt>
                <c:pt idx="2">
                  <c:v>0.10687022900763359</c:v>
                </c:pt>
                <c:pt idx="3">
                  <c:v>0.23664122137404578</c:v>
                </c:pt>
                <c:pt idx="4">
                  <c:v>0.29007633587786258</c:v>
                </c:pt>
              </c:numCache>
            </c:numRef>
          </c:val>
          <c:extLst>
            <c:ext xmlns:c16="http://schemas.microsoft.com/office/drawing/2014/chart" uri="{C3380CC4-5D6E-409C-BE32-E72D297353CC}">
              <c16:uniqueId val="{00000003-AF48-48E4-8BB0-63CACFCB3DF7}"/>
            </c:ext>
          </c:extLst>
        </c:ser>
        <c:ser>
          <c:idx val="4"/>
          <c:order val="4"/>
          <c:tx>
            <c:strRef>
              <c:f>Sheet1!$F$1</c:f>
              <c:strCache>
                <c:ptCount val="1"/>
                <c:pt idx="0">
                  <c:v>Dezacord total</c:v>
                </c:pt>
              </c:strCache>
            </c:strRef>
          </c:tx>
          <c:spPr>
            <a:solidFill>
              <a:schemeClr val="accent1">
                <a:lumMod val="50000"/>
              </a:schemeClr>
            </a:solidFill>
            <a:ln>
              <a:noFill/>
            </a:ln>
            <a:effectLst/>
          </c:spPr>
          <c:invertIfNegative val="0"/>
          <c:dLbls>
            <c:dLbl>
              <c:idx val="0"/>
              <c:layout>
                <c:manualLayout>
                  <c:x val="-2.5980253370887687E-3"/>
                  <c:y val="2.417383502017139E-7"/>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F48-48E4-8BB0-63CACFCB3DF7}"/>
                </c:ext>
              </c:extLst>
            </c:dLbl>
            <c:dLbl>
              <c:idx val="1"/>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AF48-48E4-8BB0-63CACFCB3DF7}"/>
                </c:ext>
              </c:extLst>
            </c:dLbl>
            <c:dLbl>
              <c:idx val="2"/>
              <c:layout>
                <c:manualLayout>
                  <c:x val="1.6887164691076376E-2"/>
                  <c:y val="-5.9726294170431337E-3"/>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F48-48E4-8BB0-63CACFCB3DF7}"/>
                </c:ext>
              </c:extLst>
            </c:dLbl>
            <c:dLbl>
              <c:idx val="3"/>
              <c:layout>
                <c:manualLayout>
                  <c:x val="3.8970380056329145E-3"/>
                  <c:y val="8.8771156940404723E-3"/>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F48-48E4-8BB0-63CACFCB3DF7}"/>
                </c:ext>
              </c:extLst>
            </c:dLbl>
            <c:dLbl>
              <c:idx val="4"/>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8-AF48-48E4-8BB0-63CACFCB3DF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Maghiarii sunt loiali statului român</c:v>
                </c:pt>
                <c:pt idx="1">
                  <c:v>Românii sunt rasiști</c:v>
                </c:pt>
                <c:pt idx="2">
                  <c:v>Romii nu ar trebui să fie lasați să călătorească în străinatate, pentru că ne creează probleme</c:v>
                </c:pt>
                <c:pt idx="3">
                  <c:v>Majoritatea romilor sunt leneși</c:v>
                </c:pt>
                <c:pt idx="4">
                  <c:v>Majoritatea romilor încalcă legea</c:v>
                </c:pt>
              </c:strCache>
            </c:strRef>
          </c:cat>
          <c:val>
            <c:numRef>
              <c:f>Sheet1!$F$2:$F$6</c:f>
              <c:numCache>
                <c:formatCode>###0%</c:formatCode>
                <c:ptCount val="5"/>
                <c:pt idx="0">
                  <c:v>5.3435114503816793E-2</c:v>
                </c:pt>
                <c:pt idx="1">
                  <c:v>0.5419847328244275</c:v>
                </c:pt>
                <c:pt idx="2">
                  <c:v>0.81679389312977113</c:v>
                </c:pt>
                <c:pt idx="3">
                  <c:v>0.61068702290076338</c:v>
                </c:pt>
                <c:pt idx="4">
                  <c:v>0.45038167938931295</c:v>
                </c:pt>
              </c:numCache>
            </c:numRef>
          </c:val>
          <c:extLst>
            <c:ext xmlns:c16="http://schemas.microsoft.com/office/drawing/2014/chart" uri="{C3380CC4-5D6E-409C-BE32-E72D297353CC}">
              <c16:uniqueId val="{00000009-AF48-48E4-8BB0-63CACFCB3DF7}"/>
            </c:ext>
          </c:extLst>
        </c:ser>
        <c:dLbls>
          <c:dLblPos val="ctr"/>
          <c:showLegendKey val="0"/>
          <c:showVal val="1"/>
          <c:showCatName val="0"/>
          <c:showSerName val="0"/>
          <c:showPercent val="0"/>
          <c:showBubbleSize val="0"/>
        </c:dLbls>
        <c:gapWidth val="54"/>
        <c:overlap val="100"/>
        <c:axId val="633140904"/>
        <c:axId val="633141232"/>
      </c:barChart>
      <c:catAx>
        <c:axId val="63314090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33141232"/>
        <c:crosses val="autoZero"/>
        <c:auto val="1"/>
        <c:lblAlgn val="ctr"/>
        <c:lblOffset val="100"/>
        <c:noMultiLvlLbl val="0"/>
      </c:catAx>
      <c:valAx>
        <c:axId val="633141232"/>
        <c:scaling>
          <c:orientation val="minMax"/>
        </c:scaling>
        <c:delete val="1"/>
        <c:axPos val="t"/>
        <c:numFmt formatCode="0%" sourceLinked="1"/>
        <c:majorTickMark val="out"/>
        <c:minorTickMark val="none"/>
        <c:tickLblPos val="nextTo"/>
        <c:crossAx val="633140904"/>
        <c:crosses val="autoZero"/>
        <c:crossBetween val="between"/>
      </c:valAx>
      <c:spPr>
        <a:noFill/>
        <a:ln>
          <a:noFill/>
        </a:ln>
        <a:effectLst/>
      </c:spPr>
    </c:plotArea>
    <c:legend>
      <c:legendPos val="b"/>
      <c:layout>
        <c:manualLayout>
          <c:xMode val="edge"/>
          <c:yMode val="edge"/>
          <c:x val="0.29827867524437807"/>
          <c:y val="0.86050899460053232"/>
          <c:w val="0.61064314833210875"/>
          <c:h val="0.1224747332219563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569069995282848"/>
          <c:y val="5.0336846586460593E-2"/>
          <c:w val="0.51758118944809328"/>
          <c:h val="0.87519922181554699"/>
        </c:manualLayout>
      </c:layout>
      <c:barChart>
        <c:barDir val="col"/>
        <c:grouping val="percentStacked"/>
        <c:varyColors val="0"/>
        <c:ser>
          <c:idx val="0"/>
          <c:order val="0"/>
          <c:tx>
            <c:strRef>
              <c:f>Sheet1!$B$1</c:f>
              <c:strCache>
                <c:ptCount val="1"/>
                <c:pt idx="0">
                  <c:v>Deloc</c:v>
                </c:pt>
              </c:strCache>
            </c:strRef>
          </c:tx>
          <c:spPr>
            <a:solidFill>
              <a:schemeClr val="tx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 randul elevilor</c:v>
                </c:pt>
              </c:strCache>
            </c:strRef>
          </c:cat>
          <c:val>
            <c:numRef>
              <c:f>Sheet1!$B$2</c:f>
              <c:numCache>
                <c:formatCode>###0%</c:formatCode>
                <c:ptCount val="1"/>
                <c:pt idx="0">
                  <c:v>0.31297709923664124</c:v>
                </c:pt>
              </c:numCache>
            </c:numRef>
          </c:val>
          <c:extLst>
            <c:ext xmlns:c16="http://schemas.microsoft.com/office/drawing/2014/chart" uri="{C3380CC4-5D6E-409C-BE32-E72D297353CC}">
              <c16:uniqueId val="{00000000-D41B-45F0-A63A-62509E245D3A}"/>
            </c:ext>
          </c:extLst>
        </c:ser>
        <c:ser>
          <c:idx val="1"/>
          <c:order val="1"/>
          <c:tx>
            <c:strRef>
              <c:f>Sheet1!$C$1</c:f>
              <c:strCache>
                <c:ptCount val="1"/>
                <c:pt idx="0">
                  <c:v>In mica masura</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 randul elevilor</c:v>
                </c:pt>
              </c:strCache>
            </c:strRef>
          </c:cat>
          <c:val>
            <c:numRef>
              <c:f>Sheet1!$C$2</c:f>
              <c:numCache>
                <c:formatCode>###0%</c:formatCode>
                <c:ptCount val="1"/>
                <c:pt idx="0">
                  <c:v>0.49618320610687022</c:v>
                </c:pt>
              </c:numCache>
            </c:numRef>
          </c:val>
          <c:extLst>
            <c:ext xmlns:c16="http://schemas.microsoft.com/office/drawing/2014/chart" uri="{C3380CC4-5D6E-409C-BE32-E72D297353CC}">
              <c16:uniqueId val="{00000001-D41B-45F0-A63A-62509E245D3A}"/>
            </c:ext>
          </c:extLst>
        </c:ser>
        <c:ser>
          <c:idx val="2"/>
          <c:order val="2"/>
          <c:tx>
            <c:strRef>
              <c:f>Sheet1!$D$1</c:f>
              <c:strCache>
                <c:ptCount val="1"/>
                <c:pt idx="0">
                  <c:v>Nici in mica, nici in mare masura</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 randul elevilor</c:v>
                </c:pt>
              </c:strCache>
            </c:strRef>
          </c:cat>
          <c:val>
            <c:numRef>
              <c:f>Sheet1!$D$2</c:f>
              <c:numCache>
                <c:formatCode>###0%</c:formatCode>
                <c:ptCount val="1"/>
                <c:pt idx="0">
                  <c:v>0.16030534351145037</c:v>
                </c:pt>
              </c:numCache>
            </c:numRef>
          </c:val>
          <c:extLst>
            <c:ext xmlns:c16="http://schemas.microsoft.com/office/drawing/2014/chart" uri="{C3380CC4-5D6E-409C-BE32-E72D297353CC}">
              <c16:uniqueId val="{00000002-D41B-45F0-A63A-62509E245D3A}"/>
            </c:ext>
          </c:extLst>
        </c:ser>
        <c:ser>
          <c:idx val="3"/>
          <c:order val="3"/>
          <c:tx>
            <c:strRef>
              <c:f>Sheet1!$E$1</c:f>
              <c:strCache>
                <c:ptCount val="1"/>
                <c:pt idx="0">
                  <c:v>In mare masura</c:v>
                </c:pt>
              </c:strCache>
            </c:strRef>
          </c:tx>
          <c:spPr>
            <a:solidFill>
              <a:srgbClr val="CE3E3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 randul elevilor</c:v>
                </c:pt>
              </c:strCache>
            </c:strRef>
          </c:cat>
          <c:val>
            <c:numRef>
              <c:f>Sheet1!$E$2</c:f>
              <c:numCache>
                <c:formatCode>###0%</c:formatCode>
                <c:ptCount val="1"/>
                <c:pt idx="0">
                  <c:v>3.0534351145038167E-2</c:v>
                </c:pt>
              </c:numCache>
            </c:numRef>
          </c:val>
          <c:extLst>
            <c:ext xmlns:c16="http://schemas.microsoft.com/office/drawing/2014/chart" uri="{C3380CC4-5D6E-409C-BE32-E72D297353CC}">
              <c16:uniqueId val="{00000003-D41B-45F0-A63A-62509E245D3A}"/>
            </c:ext>
          </c:extLst>
        </c:ser>
        <c:ser>
          <c:idx val="4"/>
          <c:order val="4"/>
          <c:tx>
            <c:strRef>
              <c:f>Sheet1!$F$1</c:f>
              <c:strCache>
                <c:ptCount val="1"/>
                <c:pt idx="0">
                  <c:v>In foarte mare masura</c:v>
                </c:pt>
              </c:strCache>
            </c:strRef>
          </c:tx>
          <c:spPr>
            <a:solidFill>
              <a:srgbClr val="AC0000"/>
            </a:solidFill>
            <a:ln>
              <a:noFill/>
            </a:ln>
            <a:effectLst/>
          </c:spPr>
          <c:invertIfNegative val="0"/>
          <c:dLbls>
            <c:delete val="1"/>
          </c:dLbls>
          <c:cat>
            <c:strRef>
              <c:f>Sheet1!$A$2</c:f>
              <c:strCache>
                <c:ptCount val="1"/>
                <c:pt idx="0">
                  <c:v>In randul elevilor</c:v>
                </c:pt>
              </c:strCache>
            </c:strRef>
          </c:cat>
          <c:val>
            <c:numRef>
              <c:f>Sheet1!$F$2</c:f>
              <c:numCache>
                <c:formatCode>###0%</c:formatCode>
                <c:ptCount val="1"/>
                <c:pt idx="0">
                  <c:v>0</c:v>
                </c:pt>
              </c:numCache>
            </c:numRef>
          </c:val>
          <c:extLst>
            <c:ext xmlns:c16="http://schemas.microsoft.com/office/drawing/2014/chart" uri="{C3380CC4-5D6E-409C-BE32-E72D297353CC}">
              <c16:uniqueId val="{00000004-D41B-45F0-A63A-62509E245D3A}"/>
            </c:ext>
          </c:extLst>
        </c:ser>
        <c:ser>
          <c:idx val="5"/>
          <c:order val="5"/>
          <c:tx>
            <c:strRef>
              <c:f>Sheet1!$G$1</c:f>
              <c:strCache>
                <c:ptCount val="1"/>
                <c:pt idx="0">
                  <c:v>Nu stiu</c:v>
                </c:pt>
              </c:strCache>
            </c:strRef>
          </c:tx>
          <c:spPr>
            <a:solidFill>
              <a:schemeClr val="bg1">
                <a:lumMod val="65000"/>
              </a:schemeClr>
            </a:solidFill>
            <a:ln>
              <a:noFill/>
            </a:ln>
            <a:effectLst/>
          </c:spPr>
          <c:invertIfNegative val="0"/>
          <c:dLbls>
            <c:delete val="1"/>
          </c:dLbls>
          <c:cat>
            <c:strRef>
              <c:f>Sheet1!$A$2</c:f>
              <c:strCache>
                <c:ptCount val="1"/>
                <c:pt idx="0">
                  <c:v>In randul elevilor</c:v>
                </c:pt>
              </c:strCache>
            </c:strRef>
          </c:cat>
          <c:val>
            <c:numRef>
              <c:f>Sheet1!$G$2</c:f>
              <c:numCache>
                <c:formatCode>###0%</c:formatCode>
                <c:ptCount val="1"/>
                <c:pt idx="0">
                  <c:v>0</c:v>
                </c:pt>
              </c:numCache>
            </c:numRef>
          </c:val>
          <c:extLst>
            <c:ext xmlns:c16="http://schemas.microsoft.com/office/drawing/2014/chart" uri="{C3380CC4-5D6E-409C-BE32-E72D297353CC}">
              <c16:uniqueId val="{00000006-D41B-45F0-A63A-62509E245D3A}"/>
            </c:ext>
          </c:extLst>
        </c:ser>
        <c:dLbls>
          <c:dLblPos val="ctr"/>
          <c:showLegendKey val="0"/>
          <c:showVal val="1"/>
          <c:showCatName val="0"/>
          <c:showSerName val="0"/>
          <c:showPercent val="0"/>
          <c:showBubbleSize val="0"/>
        </c:dLbls>
        <c:gapWidth val="150"/>
        <c:overlap val="100"/>
        <c:axId val="1991957647"/>
        <c:axId val="1991953903"/>
      </c:barChart>
      <c:catAx>
        <c:axId val="1991957647"/>
        <c:scaling>
          <c:orientation val="minMax"/>
        </c:scaling>
        <c:delete val="1"/>
        <c:axPos val="b"/>
        <c:numFmt formatCode="General" sourceLinked="1"/>
        <c:majorTickMark val="none"/>
        <c:minorTickMark val="none"/>
        <c:tickLblPos val="nextTo"/>
        <c:crossAx val="1991953903"/>
        <c:crosses val="autoZero"/>
        <c:auto val="1"/>
        <c:lblAlgn val="ctr"/>
        <c:lblOffset val="100"/>
        <c:noMultiLvlLbl val="0"/>
      </c:catAx>
      <c:valAx>
        <c:axId val="1991953903"/>
        <c:scaling>
          <c:orientation val="minMax"/>
        </c:scaling>
        <c:delete val="1"/>
        <c:axPos val="l"/>
        <c:numFmt formatCode="0%" sourceLinked="1"/>
        <c:majorTickMark val="none"/>
        <c:minorTickMark val="none"/>
        <c:tickLblPos val="nextTo"/>
        <c:crossAx val="19919576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590473962083716"/>
          <c:y val="0.19886547004017036"/>
          <c:w val="0.42816408598044642"/>
          <c:h val="0.3274704582287094"/>
        </c:manualLayout>
      </c:layout>
      <c:barChart>
        <c:barDir val="bar"/>
        <c:grouping val="percentStacked"/>
        <c:varyColors val="0"/>
        <c:ser>
          <c:idx val="0"/>
          <c:order val="0"/>
          <c:tx>
            <c:strRef>
              <c:f>Sheet1!$B$1</c:f>
              <c:strCache>
                <c:ptCount val="1"/>
                <c:pt idx="0">
                  <c:v>Acord total</c:v>
                </c:pt>
              </c:strCache>
            </c:strRef>
          </c:tx>
          <c:spPr>
            <a:solidFill>
              <a:srgbClr val="AC0000"/>
            </a:solidFill>
            <a:ln>
              <a:noFill/>
            </a:ln>
            <a:effectLst/>
          </c:spPr>
          <c:invertIfNegative val="0"/>
          <c:dLbls>
            <c:delete val="1"/>
          </c:dLbls>
          <c:cat>
            <c:strRef>
              <c:f>Sheet1!$A$2</c:f>
              <c:strCache>
                <c:ptCount val="1"/>
                <c:pt idx="0">
                  <c:v>Persoanele supraponderale sunt leneșe</c:v>
                </c:pt>
              </c:strCache>
            </c:strRef>
          </c:cat>
          <c:val>
            <c:numRef>
              <c:f>Sheet1!$B$2</c:f>
              <c:numCache>
                <c:formatCode>###0%</c:formatCode>
                <c:ptCount val="1"/>
                <c:pt idx="0">
                  <c:v>0</c:v>
                </c:pt>
              </c:numCache>
            </c:numRef>
          </c:val>
          <c:extLst>
            <c:ext xmlns:c16="http://schemas.microsoft.com/office/drawing/2014/chart" uri="{C3380CC4-5D6E-409C-BE32-E72D297353CC}">
              <c16:uniqueId val="{00000000-2F96-474A-972E-2D21DDA4B9A2}"/>
            </c:ext>
          </c:extLst>
        </c:ser>
        <c:ser>
          <c:idx val="1"/>
          <c:order val="1"/>
          <c:tx>
            <c:strRef>
              <c:f>Sheet1!$C$1</c:f>
              <c:strCache>
                <c:ptCount val="1"/>
                <c:pt idx="0">
                  <c:v>Acord parțial</c:v>
                </c:pt>
              </c:strCache>
            </c:strRef>
          </c:tx>
          <c:spPr>
            <a:solidFill>
              <a:srgbClr val="D76363"/>
            </a:solidFill>
            <a:ln>
              <a:noFill/>
            </a:ln>
            <a:effectLst/>
          </c:spPr>
          <c:invertIfNegative val="0"/>
          <c:dLbls>
            <c:dLbl>
              <c:idx val="0"/>
              <c:layout>
                <c:manualLayout>
                  <c:x val="-2.0146178769576098E-2"/>
                  <c:y val="-8.885795723385298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F96-474A-972E-2D21DDA4B9A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Persoanele supraponderale sunt leneșe</c:v>
                </c:pt>
              </c:strCache>
            </c:strRef>
          </c:cat>
          <c:val>
            <c:numRef>
              <c:f>Sheet1!$C$2</c:f>
              <c:numCache>
                <c:formatCode>###0%</c:formatCode>
                <c:ptCount val="1"/>
                <c:pt idx="0">
                  <c:v>1.5267175572519083E-2</c:v>
                </c:pt>
              </c:numCache>
            </c:numRef>
          </c:val>
          <c:extLst>
            <c:ext xmlns:c16="http://schemas.microsoft.com/office/drawing/2014/chart" uri="{C3380CC4-5D6E-409C-BE32-E72D297353CC}">
              <c16:uniqueId val="{00000001-2F96-474A-972E-2D21DDA4B9A2}"/>
            </c:ext>
          </c:extLst>
        </c:ser>
        <c:ser>
          <c:idx val="2"/>
          <c:order val="2"/>
          <c:tx>
            <c:strRef>
              <c:f>Sheet1!$D$1</c:f>
              <c:strCache>
                <c:ptCount val="1"/>
                <c:pt idx="0">
                  <c:v>Nici acord, nici dezacord</c:v>
                </c:pt>
              </c:strCache>
            </c:strRef>
          </c:tx>
          <c:spPr>
            <a:solidFill>
              <a:schemeClr val="bg1">
                <a:lumMod val="85000"/>
              </a:schemeClr>
            </a:solidFill>
            <a:ln>
              <a:noFill/>
            </a:ln>
            <a:effectLst/>
          </c:spPr>
          <c:invertIfNegative val="0"/>
          <c:dLbls>
            <c:dLbl>
              <c:idx val="0"/>
              <c:layout>
                <c:manualLayout>
                  <c:x val="8.6340766155326137E-3"/>
                  <c:y val="4.372995528174773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F96-474A-972E-2D21DDA4B9A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Persoanele supraponderale sunt leneșe</c:v>
                </c:pt>
              </c:strCache>
            </c:strRef>
          </c:cat>
          <c:val>
            <c:numRef>
              <c:f>Sheet1!$D$2</c:f>
              <c:numCache>
                <c:formatCode>###0%</c:formatCode>
                <c:ptCount val="1"/>
                <c:pt idx="0">
                  <c:v>4.5801526717557245E-2</c:v>
                </c:pt>
              </c:numCache>
            </c:numRef>
          </c:val>
          <c:extLst>
            <c:ext xmlns:c16="http://schemas.microsoft.com/office/drawing/2014/chart" uri="{C3380CC4-5D6E-409C-BE32-E72D297353CC}">
              <c16:uniqueId val="{00000002-2F96-474A-972E-2D21DDA4B9A2}"/>
            </c:ext>
          </c:extLst>
        </c:ser>
        <c:ser>
          <c:idx val="3"/>
          <c:order val="3"/>
          <c:tx>
            <c:strRef>
              <c:f>Sheet1!$E$1</c:f>
              <c:strCache>
                <c:ptCount val="1"/>
                <c:pt idx="0">
                  <c:v>Dezacord parțial</c:v>
                </c:pt>
              </c:strCache>
            </c:strRef>
          </c:tx>
          <c:spPr>
            <a:solidFill>
              <a:schemeClr val="accent1">
                <a:lumMod val="60000"/>
                <a:lumOff val="40000"/>
              </a:schemeClr>
            </a:solidFill>
            <a:ln>
              <a:noFill/>
            </a:ln>
            <a:effectLst/>
          </c:spPr>
          <c:invertIfNegative val="0"/>
          <c:dLbls>
            <c:dLbl>
              <c:idx val="0"/>
              <c:layout>
                <c:manualLayout>
                  <c:x val="1.1512102154043484E-2"/>
                  <c:y val="-5.552829721676275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F96-474A-972E-2D21DDA4B9A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Persoanele supraponderale sunt leneșe</c:v>
                </c:pt>
              </c:strCache>
            </c:strRef>
          </c:cat>
          <c:val>
            <c:numRef>
              <c:f>Sheet1!$E$2</c:f>
              <c:numCache>
                <c:formatCode>###0%</c:formatCode>
                <c:ptCount val="1"/>
                <c:pt idx="0">
                  <c:v>0.11450381679389313</c:v>
                </c:pt>
              </c:numCache>
            </c:numRef>
          </c:val>
          <c:extLst>
            <c:ext xmlns:c16="http://schemas.microsoft.com/office/drawing/2014/chart" uri="{C3380CC4-5D6E-409C-BE32-E72D297353CC}">
              <c16:uniqueId val="{00000003-2F96-474A-972E-2D21DDA4B9A2}"/>
            </c:ext>
          </c:extLst>
        </c:ser>
        <c:ser>
          <c:idx val="4"/>
          <c:order val="4"/>
          <c:tx>
            <c:strRef>
              <c:f>Sheet1!$F$1</c:f>
              <c:strCache>
                <c:ptCount val="1"/>
                <c:pt idx="0">
                  <c:v>Dezacord total</c:v>
                </c:pt>
              </c:strCache>
            </c:strRef>
          </c:tx>
          <c:spPr>
            <a:solidFill>
              <a:schemeClr val="accent1">
                <a:lumMod val="50000"/>
              </a:schemeClr>
            </a:solidFill>
            <a:ln>
              <a:noFill/>
            </a:ln>
            <a:effectLst/>
          </c:spPr>
          <c:invertIfNegative val="0"/>
          <c:dLbls>
            <c:dLbl>
              <c:idx val="0"/>
              <c:layout>
                <c:manualLayout>
                  <c:x val="1.2990126685442414E-3"/>
                  <c:y val="-1.297397436940557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F96-474A-972E-2D21DDA4B9A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Persoanele supraponderale sunt leneșe</c:v>
                </c:pt>
              </c:strCache>
            </c:strRef>
          </c:cat>
          <c:val>
            <c:numRef>
              <c:f>Sheet1!$F$2</c:f>
              <c:numCache>
                <c:formatCode>###0%</c:formatCode>
                <c:ptCount val="1"/>
                <c:pt idx="0">
                  <c:v>0.82442748091603046</c:v>
                </c:pt>
              </c:numCache>
            </c:numRef>
          </c:val>
          <c:extLst>
            <c:ext xmlns:c16="http://schemas.microsoft.com/office/drawing/2014/chart" uri="{C3380CC4-5D6E-409C-BE32-E72D297353CC}">
              <c16:uniqueId val="{00000005-2F96-474A-972E-2D21DDA4B9A2}"/>
            </c:ext>
          </c:extLst>
        </c:ser>
        <c:dLbls>
          <c:dLblPos val="ctr"/>
          <c:showLegendKey val="0"/>
          <c:showVal val="1"/>
          <c:showCatName val="0"/>
          <c:showSerName val="0"/>
          <c:showPercent val="0"/>
          <c:showBubbleSize val="0"/>
        </c:dLbls>
        <c:gapWidth val="54"/>
        <c:overlap val="100"/>
        <c:axId val="633140904"/>
        <c:axId val="633141232"/>
      </c:barChart>
      <c:catAx>
        <c:axId val="63314090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33141232"/>
        <c:crosses val="autoZero"/>
        <c:auto val="1"/>
        <c:lblAlgn val="ctr"/>
        <c:lblOffset val="100"/>
        <c:noMultiLvlLbl val="0"/>
      </c:catAx>
      <c:valAx>
        <c:axId val="633141232"/>
        <c:scaling>
          <c:orientation val="minMax"/>
        </c:scaling>
        <c:delete val="1"/>
        <c:axPos val="t"/>
        <c:numFmt formatCode="0%" sourceLinked="1"/>
        <c:majorTickMark val="out"/>
        <c:minorTickMark val="none"/>
        <c:tickLblPos val="nextTo"/>
        <c:crossAx val="633140904"/>
        <c:crosses val="autoZero"/>
        <c:crossBetween val="between"/>
      </c:valAx>
      <c:spPr>
        <a:noFill/>
        <a:ln>
          <a:noFill/>
        </a:ln>
        <a:effectLst/>
      </c:spPr>
    </c:plotArea>
    <c:legend>
      <c:legendPos val="b"/>
      <c:layout>
        <c:manualLayout>
          <c:xMode val="edge"/>
          <c:yMode val="edge"/>
          <c:x val="0.17524433473703174"/>
          <c:y val="0.5860316902239936"/>
          <c:w val="0.7067700858043896"/>
          <c:h val="0.1224747332219563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446571915796158"/>
          <c:y val="7.6684106952032635E-2"/>
          <c:w val="0.41953005199323778"/>
          <c:h val="0.68846117052050182"/>
        </c:manualLayout>
      </c:layout>
      <c:barChart>
        <c:barDir val="bar"/>
        <c:grouping val="percentStacked"/>
        <c:varyColors val="0"/>
        <c:ser>
          <c:idx val="0"/>
          <c:order val="0"/>
          <c:tx>
            <c:strRef>
              <c:f>Sheet1!$B$1</c:f>
              <c:strCache>
                <c:ptCount val="1"/>
                <c:pt idx="0">
                  <c:v>Acord total</c:v>
                </c:pt>
              </c:strCache>
            </c:strRef>
          </c:tx>
          <c:spPr>
            <a:solidFill>
              <a:srgbClr val="AC0000"/>
            </a:solidFill>
            <a:ln>
              <a:noFill/>
            </a:ln>
            <a:effectLst/>
          </c:spPr>
          <c:invertIfNegative val="0"/>
          <c:dLbls>
            <c:dLbl>
              <c:idx val="0"/>
              <c:layout>
                <c:manualLayout>
                  <c:x val="1.007308938478799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7B2-4CAF-AEC8-2C4FB82706E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Păstrarea ordinii publice este mai importantă decât respectarea libertății individuale</c:v>
                </c:pt>
                <c:pt idx="1">
                  <c:v>România are nevoie de un conducator puternic, care să facă ordine în țară</c:v>
                </c:pt>
              </c:strCache>
            </c:strRef>
          </c:cat>
          <c:val>
            <c:numRef>
              <c:f>Sheet1!$B$2:$B$3</c:f>
              <c:numCache>
                <c:formatCode>###0%</c:formatCode>
                <c:ptCount val="2"/>
                <c:pt idx="0">
                  <c:v>5.3435114503816793E-2</c:v>
                </c:pt>
                <c:pt idx="1">
                  <c:v>0.22900763358778625</c:v>
                </c:pt>
              </c:numCache>
            </c:numRef>
          </c:val>
          <c:extLst>
            <c:ext xmlns:c16="http://schemas.microsoft.com/office/drawing/2014/chart" uri="{C3380CC4-5D6E-409C-BE32-E72D297353CC}">
              <c16:uniqueId val="{00000000-07B2-4CAF-AEC8-2C4FB82706E6}"/>
            </c:ext>
          </c:extLst>
        </c:ser>
        <c:ser>
          <c:idx val="1"/>
          <c:order val="1"/>
          <c:tx>
            <c:strRef>
              <c:f>Sheet1!$C$1</c:f>
              <c:strCache>
                <c:ptCount val="1"/>
                <c:pt idx="0">
                  <c:v>Acord parțial</c:v>
                </c:pt>
              </c:strCache>
            </c:strRef>
          </c:tx>
          <c:spPr>
            <a:solidFill>
              <a:srgbClr val="D76363"/>
            </a:solidFill>
            <a:ln>
              <a:noFill/>
            </a:ln>
            <a:effectLst/>
          </c:spPr>
          <c:invertIfNegative val="0"/>
          <c:dLbls>
            <c:dLbl>
              <c:idx val="1"/>
              <c:layout>
                <c:manualLayout>
                  <c:x val="1.169111401689903E-2"/>
                  <c:y val="-9.3501710289385156E-3"/>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B2-4CAF-AEC8-2C4FB82706E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Păstrarea ordinii publice este mai importantă decât respectarea libertății individuale</c:v>
                </c:pt>
                <c:pt idx="1">
                  <c:v>România are nevoie de un conducator puternic, care să facă ordine în țară</c:v>
                </c:pt>
              </c:strCache>
            </c:strRef>
          </c:cat>
          <c:val>
            <c:numRef>
              <c:f>Sheet1!$C$2:$C$3</c:f>
              <c:numCache>
                <c:formatCode>###0%</c:formatCode>
                <c:ptCount val="2"/>
                <c:pt idx="0">
                  <c:v>0.16030534351145037</c:v>
                </c:pt>
                <c:pt idx="1">
                  <c:v>0.25954198473282442</c:v>
                </c:pt>
              </c:numCache>
            </c:numRef>
          </c:val>
          <c:extLst>
            <c:ext xmlns:c16="http://schemas.microsoft.com/office/drawing/2014/chart" uri="{C3380CC4-5D6E-409C-BE32-E72D297353CC}">
              <c16:uniqueId val="{00000002-07B2-4CAF-AEC8-2C4FB82706E6}"/>
            </c:ext>
          </c:extLst>
        </c:ser>
        <c:ser>
          <c:idx val="2"/>
          <c:order val="2"/>
          <c:tx>
            <c:strRef>
              <c:f>Sheet1!$D$1</c:f>
              <c:strCache>
                <c:ptCount val="1"/>
                <c:pt idx="0">
                  <c:v>Nici acord, nici dezacord</c:v>
                </c:pt>
              </c:strCache>
            </c:strRef>
          </c:tx>
          <c:spPr>
            <a:solidFill>
              <a:schemeClr val="bg1">
                <a:lumMod val="85000"/>
              </a:schemeClr>
            </a:solidFill>
            <a:ln>
              <a:noFill/>
            </a:ln>
            <a:effectLst/>
          </c:spPr>
          <c:invertIfNegative val="0"/>
          <c:dLbls>
            <c:dLbl>
              <c:idx val="1"/>
              <c:layout>
                <c:manualLayout>
                  <c:x val="9.0930886798103565E-3"/>
                  <c:y val="-9.351275510298000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7B2-4CAF-AEC8-2C4FB82706E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Păstrarea ordinii publice este mai importantă decât respectarea libertății individuale</c:v>
                </c:pt>
                <c:pt idx="1">
                  <c:v>România are nevoie de un conducator puternic, care să facă ordine în țară</c:v>
                </c:pt>
              </c:strCache>
            </c:strRef>
          </c:cat>
          <c:val>
            <c:numRef>
              <c:f>Sheet1!$D$2:$D$3</c:f>
              <c:numCache>
                <c:formatCode>###0%</c:formatCode>
                <c:ptCount val="2"/>
                <c:pt idx="0">
                  <c:v>0.29007633587786258</c:v>
                </c:pt>
                <c:pt idx="1">
                  <c:v>0.22900763358778625</c:v>
                </c:pt>
              </c:numCache>
            </c:numRef>
          </c:val>
          <c:extLst>
            <c:ext xmlns:c16="http://schemas.microsoft.com/office/drawing/2014/chart" uri="{C3380CC4-5D6E-409C-BE32-E72D297353CC}">
              <c16:uniqueId val="{00000004-07B2-4CAF-AEC8-2C4FB82706E6}"/>
            </c:ext>
          </c:extLst>
        </c:ser>
        <c:ser>
          <c:idx val="3"/>
          <c:order val="3"/>
          <c:tx>
            <c:strRef>
              <c:f>Sheet1!$E$1</c:f>
              <c:strCache>
                <c:ptCount val="1"/>
                <c:pt idx="0">
                  <c:v>Dezacord parțial</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Păstrarea ordinii publice este mai importantă decât respectarea libertății individuale</c:v>
                </c:pt>
                <c:pt idx="1">
                  <c:v>România are nevoie de un conducator puternic, care să facă ordine în țară</c:v>
                </c:pt>
              </c:strCache>
            </c:strRef>
          </c:cat>
          <c:val>
            <c:numRef>
              <c:f>Sheet1!$E$2:$E$3</c:f>
              <c:numCache>
                <c:formatCode>###0%</c:formatCode>
                <c:ptCount val="2"/>
                <c:pt idx="0">
                  <c:v>0.12213740458015267</c:v>
                </c:pt>
                <c:pt idx="1">
                  <c:v>8.3969465648854963E-2</c:v>
                </c:pt>
              </c:numCache>
            </c:numRef>
          </c:val>
          <c:extLst>
            <c:ext xmlns:c16="http://schemas.microsoft.com/office/drawing/2014/chart" uri="{C3380CC4-5D6E-409C-BE32-E72D297353CC}">
              <c16:uniqueId val="{00000005-07B2-4CAF-AEC8-2C4FB82706E6}"/>
            </c:ext>
          </c:extLst>
        </c:ser>
        <c:ser>
          <c:idx val="4"/>
          <c:order val="4"/>
          <c:tx>
            <c:strRef>
              <c:f>Sheet1!$F$1</c:f>
              <c:strCache>
                <c:ptCount val="1"/>
                <c:pt idx="0">
                  <c:v>Dezacord total</c:v>
                </c:pt>
              </c:strCache>
            </c:strRef>
          </c:tx>
          <c:spPr>
            <a:solidFill>
              <a:schemeClr val="accent1">
                <a:lumMod val="50000"/>
              </a:schemeClr>
            </a:solidFill>
            <a:ln>
              <a:noFill/>
            </a:ln>
            <a:effectLst/>
          </c:spPr>
          <c:invertIfNegative val="0"/>
          <c:dLbls>
            <c:dLbl>
              <c:idx val="0"/>
              <c:layout>
                <c:manualLayout>
                  <c:x val="1.2990126685442414E-3"/>
                  <c:y val="-1.297397436940557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7B2-4CAF-AEC8-2C4FB82706E6}"/>
                </c:ext>
              </c:extLst>
            </c:dLbl>
            <c:dLbl>
              <c:idx val="1"/>
              <c:layout>
                <c:manualLayout>
                  <c:x val="3.5805357093284852E-4"/>
                  <c:y val="8.151700964070593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7B2-4CAF-AEC8-2C4FB82706E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Păstrarea ordinii publice este mai importantă decât respectarea libertății individuale</c:v>
                </c:pt>
                <c:pt idx="1">
                  <c:v>România are nevoie de un conducator puternic, care să facă ordine în țară</c:v>
                </c:pt>
              </c:strCache>
            </c:strRef>
          </c:cat>
          <c:val>
            <c:numRef>
              <c:f>Sheet1!$F$2:$F$3</c:f>
              <c:numCache>
                <c:formatCode>###0%</c:formatCode>
                <c:ptCount val="2"/>
                <c:pt idx="0">
                  <c:v>0.37404580152671757</c:v>
                </c:pt>
                <c:pt idx="1">
                  <c:v>0.19847328244274809</c:v>
                </c:pt>
              </c:numCache>
            </c:numRef>
          </c:val>
          <c:extLst>
            <c:ext xmlns:c16="http://schemas.microsoft.com/office/drawing/2014/chart" uri="{C3380CC4-5D6E-409C-BE32-E72D297353CC}">
              <c16:uniqueId val="{00000008-07B2-4CAF-AEC8-2C4FB82706E6}"/>
            </c:ext>
          </c:extLst>
        </c:ser>
        <c:dLbls>
          <c:dLblPos val="ctr"/>
          <c:showLegendKey val="0"/>
          <c:showVal val="1"/>
          <c:showCatName val="0"/>
          <c:showSerName val="0"/>
          <c:showPercent val="0"/>
          <c:showBubbleSize val="0"/>
        </c:dLbls>
        <c:gapWidth val="54"/>
        <c:overlap val="100"/>
        <c:axId val="633140904"/>
        <c:axId val="633141232"/>
      </c:barChart>
      <c:catAx>
        <c:axId val="63314090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33141232"/>
        <c:crosses val="autoZero"/>
        <c:auto val="1"/>
        <c:lblAlgn val="ctr"/>
        <c:lblOffset val="100"/>
        <c:noMultiLvlLbl val="0"/>
      </c:catAx>
      <c:valAx>
        <c:axId val="633141232"/>
        <c:scaling>
          <c:orientation val="minMax"/>
        </c:scaling>
        <c:delete val="1"/>
        <c:axPos val="t"/>
        <c:numFmt formatCode="0%" sourceLinked="1"/>
        <c:majorTickMark val="out"/>
        <c:minorTickMark val="none"/>
        <c:tickLblPos val="nextTo"/>
        <c:crossAx val="633140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731166725465022"/>
          <c:y val="9.4648780673506377E-2"/>
          <c:w val="0.49346868475689115"/>
          <c:h val="0.86911988385553929"/>
        </c:manualLayout>
      </c:layout>
      <c:barChart>
        <c:barDir val="bar"/>
        <c:grouping val="percentStacked"/>
        <c:varyColors val="0"/>
        <c:ser>
          <c:idx val="0"/>
          <c:order val="0"/>
          <c:tx>
            <c:strRef>
              <c:f>Sheet1!$B$1</c:f>
              <c:strCache>
                <c:ptCount val="1"/>
                <c:pt idx="0">
                  <c:v>Profesorii</c:v>
                </c:pt>
              </c:strCache>
            </c:strRef>
          </c:tx>
          <c:spPr>
            <a:solidFill>
              <a:srgbClr val="96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O persoană de etnie romă</c:v>
                </c:pt>
                <c:pt idx="1">
                  <c:v>O persoană de etnie maghiară</c:v>
                </c:pt>
                <c:pt idx="2">
                  <c:v>O persoană de etnie germană</c:v>
                </c:pt>
                <c:pt idx="3">
                  <c:v>O persoana de religie musulmană</c:v>
                </c:pt>
                <c:pt idx="4">
                  <c:v>Un evreu</c:v>
                </c:pt>
                <c:pt idx="5">
                  <c:v>O persoana de culoare</c:v>
                </c:pt>
                <c:pt idx="6">
                  <c:v>Un imigrant</c:v>
                </c:pt>
                <c:pt idx="7">
                  <c:v>O persoană infectata cu HIV/ SIDA</c:v>
                </c:pt>
                <c:pt idx="8">
                  <c:v>O persoană care aparține de o sectă religioasă</c:v>
                </c:pt>
                <c:pt idx="9">
                  <c:v>O persoană săracă</c:v>
                </c:pt>
                <c:pt idx="10">
                  <c:v>O persoană cu orientare homosexuală</c:v>
                </c:pt>
                <c:pt idx="11">
                  <c:v>O persoană cu dizabilități</c:v>
                </c:pt>
              </c:strCache>
            </c:strRef>
          </c:cat>
          <c:val>
            <c:numRef>
              <c:f>Sheet1!$B$2:$B$13</c:f>
              <c:numCache>
                <c:formatCode>###0%</c:formatCode>
                <c:ptCount val="12"/>
                <c:pt idx="0">
                  <c:v>0.95419847328244278</c:v>
                </c:pt>
                <c:pt idx="1">
                  <c:v>0.95419847328244278</c:v>
                </c:pt>
                <c:pt idx="2">
                  <c:v>0.94656488549618312</c:v>
                </c:pt>
                <c:pt idx="3">
                  <c:v>0.94656488549618312</c:v>
                </c:pt>
                <c:pt idx="4">
                  <c:v>0.93893129770992378</c:v>
                </c:pt>
                <c:pt idx="5">
                  <c:v>0.93129770992366412</c:v>
                </c:pt>
                <c:pt idx="6">
                  <c:v>0.91603053435114501</c:v>
                </c:pt>
                <c:pt idx="7">
                  <c:v>0.90839694656488545</c:v>
                </c:pt>
                <c:pt idx="8">
                  <c:v>0.90839694656488545</c:v>
                </c:pt>
                <c:pt idx="9">
                  <c:v>0.90839694656488545</c:v>
                </c:pt>
                <c:pt idx="10">
                  <c:v>0.90839694656488545</c:v>
                </c:pt>
                <c:pt idx="11">
                  <c:v>0.90839694656488545</c:v>
                </c:pt>
              </c:numCache>
            </c:numRef>
          </c:val>
          <c:extLst>
            <c:ext xmlns:c16="http://schemas.microsoft.com/office/drawing/2014/chart" uri="{C3380CC4-5D6E-409C-BE32-E72D297353CC}">
              <c16:uniqueId val="{00000000-B3A4-449C-A074-DAF5621C55A6}"/>
            </c:ext>
          </c:extLst>
        </c:ser>
        <c:ser>
          <c:idx val="1"/>
          <c:order val="1"/>
          <c:tx>
            <c:strRef>
              <c:f>Sheet1!$C$1</c:f>
              <c:strCache>
                <c:ptCount val="1"/>
                <c:pt idx="0">
                  <c:v>Părinții</c:v>
                </c:pt>
              </c:strCache>
            </c:strRef>
          </c:tx>
          <c:spPr>
            <a:solidFill>
              <a:schemeClr val="bg2">
                <a:lumMod val="90000"/>
              </a:schemeClr>
            </a:solidFill>
            <a:ln>
              <a:noFill/>
            </a:ln>
            <a:effectLst/>
          </c:spPr>
          <c:invertIfNegative val="0"/>
          <c:dLbls>
            <c:dLbl>
              <c:idx val="7"/>
              <c:layout>
                <c:manualLayout>
                  <c:x val="1.3019310281695154E-3"/>
                  <c:y val="2.16300023706482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37-6B4C-BAB8-9F089D88B3E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O persoană de etnie romă</c:v>
                </c:pt>
                <c:pt idx="1">
                  <c:v>O persoană de etnie maghiară</c:v>
                </c:pt>
                <c:pt idx="2">
                  <c:v>O persoană de etnie germană</c:v>
                </c:pt>
                <c:pt idx="3">
                  <c:v>O persoana de religie musulmană</c:v>
                </c:pt>
                <c:pt idx="4">
                  <c:v>Un evreu</c:v>
                </c:pt>
                <c:pt idx="5">
                  <c:v>O persoana de culoare</c:v>
                </c:pt>
                <c:pt idx="6">
                  <c:v>Un imigrant</c:v>
                </c:pt>
                <c:pt idx="7">
                  <c:v>O persoană infectata cu HIV/ SIDA</c:v>
                </c:pt>
                <c:pt idx="8">
                  <c:v>O persoană care aparține de o sectă religioasă</c:v>
                </c:pt>
                <c:pt idx="9">
                  <c:v>O persoană săracă</c:v>
                </c:pt>
                <c:pt idx="10">
                  <c:v>O persoană cu orientare homosexuală</c:v>
                </c:pt>
                <c:pt idx="11">
                  <c:v>O persoană cu dizabilități</c:v>
                </c:pt>
              </c:strCache>
            </c:strRef>
          </c:cat>
          <c:val>
            <c:numRef>
              <c:f>Sheet1!$C$2:$C$13</c:f>
              <c:numCache>
                <c:formatCode>###0%</c:formatCode>
                <c:ptCount val="12"/>
                <c:pt idx="0">
                  <c:v>4.5801526717557245E-2</c:v>
                </c:pt>
                <c:pt idx="1">
                  <c:v>4.5801526717557245E-2</c:v>
                </c:pt>
                <c:pt idx="2">
                  <c:v>5.3435114503816793E-2</c:v>
                </c:pt>
                <c:pt idx="3">
                  <c:v>5.3435114503816793E-2</c:v>
                </c:pt>
                <c:pt idx="4">
                  <c:v>6.1068702290076333E-2</c:v>
                </c:pt>
                <c:pt idx="5">
                  <c:v>6.8702290076335881E-2</c:v>
                </c:pt>
                <c:pt idx="6">
                  <c:v>8.3969465648854963E-2</c:v>
                </c:pt>
                <c:pt idx="7">
                  <c:v>9.160305343511449E-2</c:v>
                </c:pt>
                <c:pt idx="8">
                  <c:v>9.160305343511449E-2</c:v>
                </c:pt>
                <c:pt idx="9">
                  <c:v>9.160305343511449E-2</c:v>
                </c:pt>
                <c:pt idx="10">
                  <c:v>9.160305343511449E-2</c:v>
                </c:pt>
                <c:pt idx="11">
                  <c:v>9.160305343511449E-2</c:v>
                </c:pt>
              </c:numCache>
            </c:numRef>
          </c:val>
          <c:extLst>
            <c:ext xmlns:c16="http://schemas.microsoft.com/office/drawing/2014/chart" uri="{C3380CC4-5D6E-409C-BE32-E72D297353CC}">
              <c16:uniqueId val="{00000002-B3A4-449C-A074-DAF5621C55A6}"/>
            </c:ext>
          </c:extLst>
        </c:ser>
        <c:dLbls>
          <c:dLblPos val="ctr"/>
          <c:showLegendKey val="0"/>
          <c:showVal val="1"/>
          <c:showCatName val="0"/>
          <c:showSerName val="0"/>
          <c:showPercent val="0"/>
          <c:showBubbleSize val="0"/>
        </c:dLbls>
        <c:gapWidth val="70"/>
        <c:overlap val="100"/>
        <c:axId val="690492880"/>
        <c:axId val="690483312"/>
      </c:barChart>
      <c:catAx>
        <c:axId val="6904928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90483312"/>
        <c:crosses val="autoZero"/>
        <c:auto val="1"/>
        <c:lblAlgn val="ctr"/>
        <c:lblOffset val="100"/>
        <c:noMultiLvlLbl val="0"/>
      </c:catAx>
      <c:valAx>
        <c:axId val="690483312"/>
        <c:scaling>
          <c:orientation val="minMax"/>
          <c:min val="0"/>
        </c:scaling>
        <c:delete val="1"/>
        <c:axPos val="t"/>
        <c:numFmt formatCode="0%" sourceLinked="1"/>
        <c:majorTickMark val="out"/>
        <c:minorTickMark val="none"/>
        <c:tickLblPos val="nextTo"/>
        <c:crossAx val="690492880"/>
        <c:crosses val="autoZero"/>
        <c:crossBetween val="between"/>
      </c:valAx>
      <c:spPr>
        <a:noFill/>
        <a:ln>
          <a:noFill/>
        </a:ln>
        <a:effectLst/>
      </c:spPr>
    </c:plotArea>
    <c:legend>
      <c:legendPos val="t"/>
      <c:layout>
        <c:manualLayout>
          <c:xMode val="edge"/>
          <c:yMode val="edge"/>
          <c:x val="0.71969898986157665"/>
          <c:y val="4.1205154516084933E-2"/>
          <c:w val="0.15773612157164799"/>
          <c:h val="5.621464576112517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Da, frecvent</c:v>
                </c:pt>
              </c:strCache>
            </c:strRef>
          </c:tx>
          <c:spPr>
            <a:solidFill>
              <a:srgbClr val="960000"/>
            </a:solidFill>
            <a:ln>
              <a:noFill/>
            </a:ln>
            <a:effectLst/>
          </c:spPr>
          <c:invertIfNegative val="0"/>
          <c:dLbls>
            <c:dLbl>
              <c:idx val="2"/>
              <c:layout>
                <c:manualLayout>
                  <c:x val="5.5818630764591665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29B-4EC0-A8E6-0C629E0DCEB9}"/>
                </c:ext>
              </c:extLst>
            </c:dLbl>
            <c:dLbl>
              <c:idx val="3"/>
              <c:layout>
                <c:manualLayout>
                  <c:x val="8.372794614688827E-3"/>
                  <c:y val="2.403545710632324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29B-4EC0-A8E6-0C629E0DCEB9}"/>
                </c:ext>
              </c:extLst>
            </c:dLbl>
            <c:dLbl>
              <c:idx val="4"/>
              <c:layout>
                <c:manualLayout>
                  <c:x val="-6.9773288455740731E-3"/>
                  <c:y val="4.8070914212646491E-7"/>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29B-4EC0-A8E6-0C629E0DCEB9}"/>
                </c:ext>
              </c:extLst>
            </c:dLbl>
            <c:dLbl>
              <c:idx val="5"/>
              <c:layout>
                <c:manualLayout>
                  <c:x val="-5.5818630764592689E-3"/>
                  <c:y val="0"/>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29B-4EC0-A8E6-0C629E0DCEB9}"/>
                </c:ext>
              </c:extLst>
            </c:dLbl>
            <c:dLbl>
              <c:idx val="6"/>
              <c:layout>
                <c:manualLayout>
                  <c:x val="-4.1863973073444647E-3"/>
                  <c:y val="2.4035457111919439E-7"/>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29B-4EC0-A8E6-0C629E0DCEB9}"/>
                </c:ext>
              </c:extLst>
            </c:dLbl>
            <c:dLbl>
              <c:idx val="7"/>
              <c:layout>
                <c:manualLayout>
                  <c:x val="-4.1863973073444647E-3"/>
                  <c:y val="0"/>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29B-4EC0-A8E6-0C629E0DCEB9}"/>
                </c:ext>
              </c:extLst>
            </c:dLbl>
            <c:dLbl>
              <c:idx val="8"/>
              <c:layout>
                <c:manualLayout>
                  <c:x val="-2.79093153822966E-3"/>
                  <c:y val="0"/>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29B-4EC0-A8E6-0C629E0DCEB9}"/>
                </c:ext>
              </c:extLst>
            </c:dLbl>
            <c:dLbl>
              <c:idx val="9"/>
              <c:layout>
                <c:manualLayout>
                  <c:x val="-4.1863973073444647E-3"/>
                  <c:y val="0"/>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29B-4EC0-A8E6-0C629E0DCEB9}"/>
                </c:ext>
              </c:extLst>
            </c:dLbl>
            <c:dLbl>
              <c:idx val="10"/>
              <c:layout>
                <c:manualLayout>
                  <c:x val="-5.0288410909510159E-3"/>
                  <c:y val="4.8070914223838877E-7"/>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29B-4EC0-A8E6-0C629E0DCEB9}"/>
                </c:ext>
              </c:extLst>
            </c:dLbl>
            <c:dLbl>
              <c:idx val="11"/>
              <c:layout>
                <c:manualLayout>
                  <c:x val="-3.6333753218362116E-3"/>
                  <c:y val="2.4035457106323245E-7"/>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9B-4EC0-A8E6-0C629E0DCEB9}"/>
                </c:ext>
              </c:extLst>
            </c:dLbl>
            <c:dLbl>
              <c:idx val="12"/>
              <c:delete val="1"/>
              <c:extLst>
                <c:ext xmlns:c15="http://schemas.microsoft.com/office/drawing/2012/chart" uri="{CE6537A1-D6FC-4f65-9D91-7224C49458BB}"/>
                <c:ext xmlns:c16="http://schemas.microsoft.com/office/drawing/2014/chart" uri="{C3380CC4-5D6E-409C-BE32-E72D297353CC}">
                  <c16:uniqueId val="{00000001-129B-4EC0-A8E6-0C629E0DCEB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O persoană de etnie romă</c:v>
                </c:pt>
                <c:pt idx="1">
                  <c:v>O persoană cu orientare homosexuală</c:v>
                </c:pt>
                <c:pt idx="2">
                  <c:v>O persoană de etnie maghiară</c:v>
                </c:pt>
                <c:pt idx="3">
                  <c:v>Un șomer</c:v>
                </c:pt>
                <c:pt idx="4">
                  <c:v>O persoană de etnie germană</c:v>
                </c:pt>
                <c:pt idx="5">
                  <c:v>Un evreu</c:v>
                </c:pt>
                <c:pt idx="6">
                  <c:v>O persoană care aparține de o sectă religioasă</c:v>
                </c:pt>
                <c:pt idx="7">
                  <c:v>Un imigrant</c:v>
                </c:pt>
                <c:pt idx="8">
                  <c:v>O persoană de culoare</c:v>
                </c:pt>
                <c:pt idx="9">
                  <c:v>O persoană săracă</c:v>
                </c:pt>
                <c:pt idx="10">
                  <c:v>O persoană de religie musulmană</c:v>
                </c:pt>
                <c:pt idx="11">
                  <c:v>O persoană cu dizabilități</c:v>
                </c:pt>
                <c:pt idx="12">
                  <c:v>O persoană infectată cu HIV/SIDA</c:v>
                </c:pt>
              </c:strCache>
            </c:strRef>
          </c:cat>
          <c:val>
            <c:numRef>
              <c:f>Sheet1!$B$2:$B$14</c:f>
              <c:numCache>
                <c:formatCode>###0%</c:formatCode>
                <c:ptCount val="13"/>
                <c:pt idx="0">
                  <c:v>0.14000000000000001</c:v>
                </c:pt>
                <c:pt idx="1">
                  <c:v>0.04</c:v>
                </c:pt>
                <c:pt idx="2">
                  <c:v>0.03</c:v>
                </c:pt>
                <c:pt idx="3">
                  <c:v>0.02</c:v>
                </c:pt>
                <c:pt idx="4">
                  <c:v>0.01</c:v>
                </c:pt>
                <c:pt idx="5">
                  <c:v>0.01</c:v>
                </c:pt>
                <c:pt idx="6">
                  <c:v>0.01</c:v>
                </c:pt>
                <c:pt idx="7">
                  <c:v>0.01</c:v>
                </c:pt>
                <c:pt idx="8">
                  <c:v>0.01</c:v>
                </c:pt>
                <c:pt idx="9">
                  <c:v>0.01</c:v>
                </c:pt>
                <c:pt idx="10">
                  <c:v>0.01</c:v>
                </c:pt>
                <c:pt idx="11">
                  <c:v>0.01</c:v>
                </c:pt>
                <c:pt idx="12">
                  <c:v>0</c:v>
                </c:pt>
              </c:numCache>
            </c:numRef>
          </c:val>
          <c:extLst>
            <c:ext xmlns:c16="http://schemas.microsoft.com/office/drawing/2014/chart" uri="{C3380CC4-5D6E-409C-BE32-E72D297353CC}">
              <c16:uniqueId val="{00000002-129B-4EC0-A8E6-0C629E0DCEB9}"/>
            </c:ext>
          </c:extLst>
        </c:ser>
        <c:ser>
          <c:idx val="1"/>
          <c:order val="1"/>
          <c:tx>
            <c:strRef>
              <c:f>Sheet1!$C$1</c:f>
              <c:strCache>
                <c:ptCount val="1"/>
                <c:pt idx="0">
                  <c:v>Da, rareori</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O persoană de etnie romă</c:v>
                </c:pt>
                <c:pt idx="1">
                  <c:v>O persoană cu orientare homosexuală</c:v>
                </c:pt>
                <c:pt idx="2">
                  <c:v>O persoană de etnie maghiară</c:v>
                </c:pt>
                <c:pt idx="3">
                  <c:v>Un șomer</c:v>
                </c:pt>
                <c:pt idx="4">
                  <c:v>O persoană de etnie germană</c:v>
                </c:pt>
                <c:pt idx="5">
                  <c:v>Un evreu</c:v>
                </c:pt>
                <c:pt idx="6">
                  <c:v>O persoană care aparține de o sectă religioasă</c:v>
                </c:pt>
                <c:pt idx="7">
                  <c:v>Un imigrant</c:v>
                </c:pt>
                <c:pt idx="8">
                  <c:v>O persoană de culoare</c:v>
                </c:pt>
                <c:pt idx="9">
                  <c:v>O persoană săracă</c:v>
                </c:pt>
                <c:pt idx="10">
                  <c:v>O persoană de religie musulmană</c:v>
                </c:pt>
                <c:pt idx="11">
                  <c:v>O persoană cu dizabilități</c:v>
                </c:pt>
                <c:pt idx="12">
                  <c:v>O persoană infectată cu HIV/SIDA</c:v>
                </c:pt>
              </c:strCache>
            </c:strRef>
          </c:cat>
          <c:val>
            <c:numRef>
              <c:f>Sheet1!$C$2:$C$14</c:f>
              <c:numCache>
                <c:formatCode>###0%</c:formatCode>
                <c:ptCount val="13"/>
                <c:pt idx="0">
                  <c:v>0.36</c:v>
                </c:pt>
                <c:pt idx="1">
                  <c:v>0.27</c:v>
                </c:pt>
                <c:pt idx="2">
                  <c:v>0.21</c:v>
                </c:pt>
                <c:pt idx="3">
                  <c:v>0.13</c:v>
                </c:pt>
                <c:pt idx="4">
                  <c:v>7.0000000000000007E-2</c:v>
                </c:pt>
                <c:pt idx="5">
                  <c:v>0.09</c:v>
                </c:pt>
                <c:pt idx="6">
                  <c:v>0.21</c:v>
                </c:pt>
                <c:pt idx="7">
                  <c:v>0.2</c:v>
                </c:pt>
                <c:pt idx="8">
                  <c:v>0.15</c:v>
                </c:pt>
                <c:pt idx="9">
                  <c:v>0.24</c:v>
                </c:pt>
                <c:pt idx="10">
                  <c:v>0.12</c:v>
                </c:pt>
                <c:pt idx="11">
                  <c:v>0.28999999999999998</c:v>
                </c:pt>
                <c:pt idx="12">
                  <c:v>0.12</c:v>
                </c:pt>
              </c:numCache>
            </c:numRef>
          </c:val>
          <c:extLst>
            <c:ext xmlns:c16="http://schemas.microsoft.com/office/drawing/2014/chart" uri="{C3380CC4-5D6E-409C-BE32-E72D297353CC}">
              <c16:uniqueId val="{00000003-129B-4EC0-A8E6-0C629E0DCEB9}"/>
            </c:ext>
          </c:extLst>
        </c:ser>
        <c:ser>
          <c:idx val="2"/>
          <c:order val="2"/>
          <c:tx>
            <c:strRef>
              <c:f>Sheet1!$D$1</c:f>
              <c:strCache>
                <c:ptCount val="1"/>
                <c:pt idx="0">
                  <c:v>Nu</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O persoană de etnie romă</c:v>
                </c:pt>
                <c:pt idx="1">
                  <c:v>O persoană cu orientare homosexuală</c:v>
                </c:pt>
                <c:pt idx="2">
                  <c:v>O persoană de etnie maghiară</c:v>
                </c:pt>
                <c:pt idx="3">
                  <c:v>Un șomer</c:v>
                </c:pt>
                <c:pt idx="4">
                  <c:v>O persoană de etnie germană</c:v>
                </c:pt>
                <c:pt idx="5">
                  <c:v>Un evreu</c:v>
                </c:pt>
                <c:pt idx="6">
                  <c:v>O persoană care aparține de o sectă religioasă</c:v>
                </c:pt>
                <c:pt idx="7">
                  <c:v>Un imigrant</c:v>
                </c:pt>
                <c:pt idx="8">
                  <c:v>O persoană de culoare</c:v>
                </c:pt>
                <c:pt idx="9">
                  <c:v>O persoană săracă</c:v>
                </c:pt>
                <c:pt idx="10">
                  <c:v>O persoană de religie musulmană</c:v>
                </c:pt>
                <c:pt idx="11">
                  <c:v>O persoană cu dizabilități</c:v>
                </c:pt>
                <c:pt idx="12">
                  <c:v>O persoană infectată cu HIV/SIDA</c:v>
                </c:pt>
              </c:strCache>
            </c:strRef>
          </c:cat>
          <c:val>
            <c:numRef>
              <c:f>Sheet1!$D$2:$D$14</c:f>
              <c:numCache>
                <c:formatCode>###0%</c:formatCode>
                <c:ptCount val="13"/>
                <c:pt idx="0">
                  <c:v>0.5</c:v>
                </c:pt>
                <c:pt idx="1">
                  <c:v>0.69</c:v>
                </c:pt>
                <c:pt idx="2">
                  <c:v>0.76</c:v>
                </c:pt>
                <c:pt idx="3">
                  <c:v>0.85</c:v>
                </c:pt>
                <c:pt idx="4">
                  <c:v>0.92</c:v>
                </c:pt>
                <c:pt idx="5">
                  <c:v>0.9</c:v>
                </c:pt>
                <c:pt idx="6">
                  <c:v>0.79</c:v>
                </c:pt>
                <c:pt idx="7">
                  <c:v>0.79</c:v>
                </c:pt>
                <c:pt idx="8">
                  <c:v>0.84</c:v>
                </c:pt>
                <c:pt idx="9">
                  <c:v>0.76</c:v>
                </c:pt>
                <c:pt idx="10">
                  <c:v>0.87</c:v>
                </c:pt>
                <c:pt idx="11">
                  <c:v>0.7</c:v>
                </c:pt>
                <c:pt idx="12">
                  <c:v>0.88</c:v>
                </c:pt>
              </c:numCache>
            </c:numRef>
          </c:val>
          <c:extLst>
            <c:ext xmlns:c16="http://schemas.microsoft.com/office/drawing/2014/chart" uri="{C3380CC4-5D6E-409C-BE32-E72D297353CC}">
              <c16:uniqueId val="{00000004-129B-4EC0-A8E6-0C629E0DCEB9}"/>
            </c:ext>
          </c:extLst>
        </c:ser>
        <c:dLbls>
          <c:dLblPos val="ctr"/>
          <c:showLegendKey val="0"/>
          <c:showVal val="1"/>
          <c:showCatName val="0"/>
          <c:showSerName val="0"/>
          <c:showPercent val="0"/>
          <c:showBubbleSize val="0"/>
        </c:dLbls>
        <c:gapWidth val="54"/>
        <c:overlap val="100"/>
        <c:axId val="690492880"/>
        <c:axId val="690483312"/>
      </c:barChart>
      <c:catAx>
        <c:axId val="6904928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90483312"/>
        <c:crosses val="autoZero"/>
        <c:auto val="1"/>
        <c:lblAlgn val="ctr"/>
        <c:lblOffset val="100"/>
        <c:noMultiLvlLbl val="0"/>
      </c:catAx>
      <c:valAx>
        <c:axId val="690483312"/>
        <c:scaling>
          <c:orientation val="minMax"/>
          <c:min val="0"/>
        </c:scaling>
        <c:delete val="1"/>
        <c:axPos val="t"/>
        <c:numFmt formatCode="0%" sourceLinked="1"/>
        <c:majorTickMark val="out"/>
        <c:minorTickMark val="none"/>
        <c:tickLblPos val="nextTo"/>
        <c:crossAx val="69049288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c:v>
                </c:pt>
              </c:strCache>
            </c:strRef>
          </c:tx>
          <c:spPr>
            <a:solidFill>
              <a:srgbClr val="96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Lipsa educației</c:v>
                </c:pt>
                <c:pt idx="1">
                  <c:v>Modul în care sunt prezentate în mass media</c:v>
                </c:pt>
                <c:pt idx="2">
                  <c:v>Lipsa contactului direct cu persoanele respective</c:v>
                </c:pt>
                <c:pt idx="3">
                  <c:v>Frica</c:v>
                </c:pt>
                <c:pt idx="4">
                  <c:v>Lipsa politicilor de integrare</c:v>
                </c:pt>
              </c:strCache>
            </c:strRef>
          </c:cat>
          <c:val>
            <c:numRef>
              <c:f>Sheet1!$B$2:$B$6</c:f>
              <c:numCache>
                <c:formatCode>###0%</c:formatCode>
                <c:ptCount val="5"/>
                <c:pt idx="0">
                  <c:v>0.92366412213740456</c:v>
                </c:pt>
                <c:pt idx="1">
                  <c:v>0.77099236641221369</c:v>
                </c:pt>
                <c:pt idx="2">
                  <c:v>0.64885496183206104</c:v>
                </c:pt>
                <c:pt idx="3">
                  <c:v>0.47</c:v>
                </c:pt>
                <c:pt idx="4" formatCode="0%">
                  <c:v>0.46</c:v>
                </c:pt>
              </c:numCache>
            </c:numRef>
          </c:val>
          <c:extLst>
            <c:ext xmlns:c16="http://schemas.microsoft.com/office/drawing/2014/chart" uri="{C3380CC4-5D6E-409C-BE32-E72D297353CC}">
              <c16:uniqueId val="{00000000-53D4-4720-8C96-F3562157E1B1}"/>
            </c:ext>
          </c:extLst>
        </c:ser>
        <c:dLbls>
          <c:dLblPos val="outEnd"/>
          <c:showLegendKey val="0"/>
          <c:showVal val="1"/>
          <c:showCatName val="0"/>
          <c:showSerName val="0"/>
          <c:showPercent val="0"/>
          <c:showBubbleSize val="0"/>
        </c:dLbls>
        <c:gapWidth val="182"/>
        <c:axId val="1577685103"/>
        <c:axId val="1577685935"/>
      </c:barChart>
      <c:catAx>
        <c:axId val="1577685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577685935"/>
        <c:crosses val="autoZero"/>
        <c:auto val="1"/>
        <c:lblAlgn val="ctr"/>
        <c:lblOffset val="100"/>
        <c:noMultiLvlLbl val="0"/>
      </c:catAx>
      <c:valAx>
        <c:axId val="1577685935"/>
        <c:scaling>
          <c:orientation val="minMax"/>
        </c:scaling>
        <c:delete val="1"/>
        <c:axPos val="l"/>
        <c:numFmt formatCode="###0%" sourceLinked="1"/>
        <c:majorTickMark val="none"/>
        <c:minorTickMark val="none"/>
        <c:tickLblPos val="nextTo"/>
        <c:crossAx val="1577685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doughnutChart>
        <c:varyColors val="1"/>
        <c:ser>
          <c:idx val="0"/>
          <c:order val="0"/>
          <c:tx>
            <c:strRef>
              <c:f>Sheet1!$B$1</c:f>
              <c:strCache>
                <c:ptCount val="1"/>
                <c:pt idx="0">
                  <c:v>Regiuni</c:v>
                </c:pt>
              </c:strCache>
            </c:strRef>
          </c:tx>
          <c:dPt>
            <c:idx val="0"/>
            <c:bubble3D val="0"/>
            <c:spPr>
              <a:solidFill>
                <a:srgbClr val="960000"/>
              </a:solidFill>
              <a:ln w="19050">
                <a:solidFill>
                  <a:schemeClr val="lt1"/>
                </a:solidFill>
              </a:ln>
              <a:effectLst/>
            </c:spPr>
            <c:extLst>
              <c:ext xmlns:c16="http://schemas.microsoft.com/office/drawing/2014/chart" uri="{C3380CC4-5D6E-409C-BE32-E72D297353CC}">
                <c16:uniqueId val="{00000001-5574-4D1A-BA0A-3AF9869336E6}"/>
              </c:ext>
            </c:extLst>
          </c:dPt>
          <c:dPt>
            <c:idx val="1"/>
            <c:bubble3D val="0"/>
            <c:spPr>
              <a:solidFill>
                <a:srgbClr val="F5DBDB"/>
              </a:solidFill>
              <a:ln w="19050">
                <a:solidFill>
                  <a:schemeClr val="lt1"/>
                </a:solidFill>
              </a:ln>
              <a:effectLst/>
            </c:spPr>
            <c:extLst>
              <c:ext xmlns:c16="http://schemas.microsoft.com/office/drawing/2014/chart" uri="{C3380CC4-5D6E-409C-BE32-E72D297353CC}">
                <c16:uniqueId val="{00000003-5574-4D1A-BA0A-3AF9869336E6}"/>
              </c:ext>
            </c:extLst>
          </c:dPt>
          <c:dPt>
            <c:idx val="2"/>
            <c:bubble3D val="0"/>
            <c:spPr>
              <a:solidFill>
                <a:srgbClr val="F0C6C6"/>
              </a:solidFill>
              <a:ln w="19050">
                <a:solidFill>
                  <a:schemeClr val="lt1"/>
                </a:solidFill>
              </a:ln>
              <a:effectLst/>
            </c:spPr>
            <c:extLst>
              <c:ext xmlns:c16="http://schemas.microsoft.com/office/drawing/2014/chart" uri="{C3380CC4-5D6E-409C-BE32-E72D297353CC}">
                <c16:uniqueId val="{00000005-5574-4D1A-BA0A-3AF9869336E6}"/>
              </c:ext>
            </c:extLst>
          </c:dPt>
          <c:dPt>
            <c:idx val="3"/>
            <c:bubble3D val="0"/>
            <c:spPr>
              <a:solidFill>
                <a:srgbClr val="E49898"/>
              </a:solidFill>
              <a:ln w="19050">
                <a:solidFill>
                  <a:schemeClr val="lt1"/>
                </a:solidFill>
              </a:ln>
              <a:effectLst/>
            </c:spPr>
            <c:extLst>
              <c:ext xmlns:c16="http://schemas.microsoft.com/office/drawing/2014/chart" uri="{C3380CC4-5D6E-409C-BE32-E72D297353CC}">
                <c16:uniqueId val="{00000007-5574-4D1A-BA0A-3AF9869336E6}"/>
              </c:ext>
            </c:extLst>
          </c:dPt>
          <c:dPt>
            <c:idx val="4"/>
            <c:bubble3D val="0"/>
            <c:spPr>
              <a:solidFill>
                <a:srgbClr val="E08888"/>
              </a:solidFill>
              <a:ln w="19050">
                <a:solidFill>
                  <a:schemeClr val="lt1"/>
                </a:solidFill>
              </a:ln>
              <a:effectLst/>
            </c:spPr>
            <c:extLst>
              <c:ext xmlns:c16="http://schemas.microsoft.com/office/drawing/2014/chart" uri="{C3380CC4-5D6E-409C-BE32-E72D297353CC}">
                <c16:uniqueId val="{00000009-5574-4D1A-BA0A-3AF9869336E6}"/>
              </c:ext>
            </c:extLst>
          </c:dPt>
          <c:dPt>
            <c:idx val="5"/>
            <c:bubble3D val="0"/>
            <c:spPr>
              <a:solidFill>
                <a:srgbClr val="D76363"/>
              </a:solidFill>
              <a:ln w="19050">
                <a:solidFill>
                  <a:schemeClr val="lt1"/>
                </a:solidFill>
              </a:ln>
              <a:effectLst/>
            </c:spPr>
            <c:extLst>
              <c:ext xmlns:c16="http://schemas.microsoft.com/office/drawing/2014/chart" uri="{C3380CC4-5D6E-409C-BE32-E72D297353CC}">
                <c16:uniqueId val="{0000000B-5574-4D1A-BA0A-3AF9869336E6}"/>
              </c:ext>
            </c:extLst>
          </c:dPt>
          <c:dPt>
            <c:idx val="6"/>
            <c:bubble3D val="0"/>
            <c:spPr>
              <a:solidFill>
                <a:srgbClr val="CE3E3E"/>
              </a:solidFill>
              <a:ln w="19050">
                <a:solidFill>
                  <a:schemeClr val="lt1"/>
                </a:solidFill>
              </a:ln>
              <a:effectLst/>
            </c:spPr>
            <c:extLst>
              <c:ext xmlns:c16="http://schemas.microsoft.com/office/drawing/2014/chart" uri="{C3380CC4-5D6E-409C-BE32-E72D297353CC}">
                <c16:uniqueId val="{0000000D-5574-4D1A-BA0A-3AF9869336E6}"/>
              </c:ext>
            </c:extLst>
          </c:dPt>
          <c:dPt>
            <c:idx val="7"/>
            <c:bubble3D val="0"/>
            <c:spPr>
              <a:solidFill>
                <a:srgbClr val="AC0000"/>
              </a:solidFill>
              <a:ln w="19050">
                <a:solidFill>
                  <a:schemeClr val="lt1"/>
                </a:solidFill>
              </a:ln>
              <a:effectLst/>
            </c:spPr>
            <c:extLst>
              <c:ext xmlns:c16="http://schemas.microsoft.com/office/drawing/2014/chart" uri="{C3380CC4-5D6E-409C-BE32-E72D297353CC}">
                <c16:uniqueId val="{0000000F-5574-4D1A-BA0A-3AF9869336E6}"/>
              </c:ext>
            </c:extLst>
          </c:dPt>
          <c:dLbls>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3-5574-4D1A-BA0A-3AF9869336E6}"/>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5-5574-4D1A-BA0A-3AF9869336E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București</c:v>
                </c:pt>
                <c:pt idx="1">
                  <c:v>Centru</c:v>
                </c:pt>
                <c:pt idx="2">
                  <c:v>Nord-Est</c:v>
                </c:pt>
                <c:pt idx="3">
                  <c:v>Nord-Vest</c:v>
                </c:pt>
                <c:pt idx="4">
                  <c:v>Sud</c:v>
                </c:pt>
                <c:pt idx="5">
                  <c:v>Sud-Est</c:v>
                </c:pt>
                <c:pt idx="6">
                  <c:v>Sud-Vest</c:v>
                </c:pt>
                <c:pt idx="7">
                  <c:v>Vest</c:v>
                </c:pt>
              </c:strCache>
            </c:strRef>
          </c:cat>
          <c:val>
            <c:numRef>
              <c:f>Sheet1!$B$2:$B$9</c:f>
              <c:numCache>
                <c:formatCode>###0%</c:formatCode>
                <c:ptCount val="8"/>
                <c:pt idx="0">
                  <c:v>0.14710743801652892</c:v>
                </c:pt>
                <c:pt idx="1">
                  <c:v>0.1140495867768595</c:v>
                </c:pt>
                <c:pt idx="2">
                  <c:v>0.16033057851239668</c:v>
                </c:pt>
                <c:pt idx="3">
                  <c:v>0.11239669421487603</c:v>
                </c:pt>
                <c:pt idx="4">
                  <c:v>0.16859504132231404</c:v>
                </c:pt>
                <c:pt idx="5">
                  <c:v>0.12231404958677686</c:v>
                </c:pt>
                <c:pt idx="6">
                  <c:v>9.2561983471074374E-2</c:v>
                </c:pt>
                <c:pt idx="7">
                  <c:v>8.2644628099173556E-2</c:v>
                </c:pt>
              </c:numCache>
            </c:numRef>
          </c:val>
          <c:extLst>
            <c:ext xmlns:c16="http://schemas.microsoft.com/office/drawing/2014/chart" uri="{C3380CC4-5D6E-409C-BE32-E72D297353CC}">
              <c16:uniqueId val="{00000010-5574-4D1A-BA0A-3AF9869336E6}"/>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65049674650183031"/>
          <c:y val="9.7162703970899739E-2"/>
          <c:w val="0.33067196259482612"/>
          <c:h val="0.7717899221550317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64413576675343"/>
          <c:y val="2.3826417579785646E-2"/>
          <c:w val="0.84296305072478828"/>
          <c:h val="0.58665054991217458"/>
        </c:manualLayout>
      </c:layout>
      <c:barChart>
        <c:barDir val="bar"/>
        <c:grouping val="percentStacked"/>
        <c:varyColors val="0"/>
        <c:ser>
          <c:idx val="0"/>
          <c:order val="0"/>
          <c:tx>
            <c:strRef>
              <c:f>Tabelle1!$B$1</c:f>
              <c:strCache>
                <c:ptCount val="1"/>
                <c:pt idx="0">
                  <c:v>25-34 ani</c:v>
                </c:pt>
              </c:strCache>
            </c:strRef>
          </c:tx>
          <c:spPr>
            <a:solidFill>
              <a:srgbClr val="CE3E3E"/>
            </a:solidFill>
          </c:spPr>
          <c:invertIfNegative val="0"/>
          <c:dPt>
            <c:idx val="0"/>
            <c:invertIfNegative val="0"/>
            <c:bubble3D val="0"/>
            <c:spPr>
              <a:solidFill>
                <a:srgbClr val="CE3E3E"/>
              </a:solidFill>
            </c:spPr>
            <c:extLst>
              <c:ext xmlns:c16="http://schemas.microsoft.com/office/drawing/2014/chart" uri="{C3380CC4-5D6E-409C-BE32-E72D297353CC}">
                <c16:uniqueId val="{00000001-9A80-41F1-B96D-F5A423EA2BCE}"/>
              </c:ext>
            </c:extLst>
          </c:dPt>
          <c:dLbls>
            <c:dLbl>
              <c:idx val="0"/>
              <c:layout>
                <c:manualLayout>
                  <c:x val="-3.7383266977421219E-2"/>
                  <c:y val="7.027540255782324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A80-41F1-B96D-F5A423EA2BCE}"/>
                </c:ext>
              </c:extLst>
            </c:dLbl>
            <c:spPr>
              <a:noFill/>
              <a:ln>
                <a:noFill/>
              </a:ln>
              <a:effectLst/>
            </c:spPr>
            <c:txPr>
              <a:bodyPr wrap="square" lIns="38100" tIns="19050" rIns="38100" bIns="19050" anchor="ctr">
                <a:spAutoFit/>
              </a:bodyPr>
              <a:lstStyle/>
              <a:p>
                <a:pPr>
                  <a:defRPr sz="1400" baseline="0">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Tabelle1!$A$2:$A$10</c:f>
              <c:numCache>
                <c:formatCode>General</c:formatCode>
                <c:ptCount val="1"/>
              </c:numCache>
            </c:numRef>
          </c:cat>
          <c:val>
            <c:numRef>
              <c:f>Tabelle1!$B$2:$B$10</c:f>
              <c:numCache>
                <c:formatCode>###0%</c:formatCode>
                <c:ptCount val="1"/>
                <c:pt idx="0">
                  <c:v>3.0534351145038167E-2</c:v>
                </c:pt>
              </c:numCache>
            </c:numRef>
          </c:val>
          <c:extLst>
            <c:ext xmlns:c16="http://schemas.microsoft.com/office/drawing/2014/chart" uri="{C3380CC4-5D6E-409C-BE32-E72D297353CC}">
              <c16:uniqueId val="{00000002-9A80-41F1-B96D-F5A423EA2BCE}"/>
            </c:ext>
          </c:extLst>
        </c:ser>
        <c:ser>
          <c:idx val="1"/>
          <c:order val="1"/>
          <c:tx>
            <c:strRef>
              <c:f>Tabelle1!$C$1</c:f>
              <c:strCache>
                <c:ptCount val="1"/>
                <c:pt idx="0">
                  <c:v>35-44 ani</c:v>
                </c:pt>
              </c:strCache>
            </c:strRef>
          </c:tx>
          <c:spPr>
            <a:solidFill>
              <a:srgbClr val="D76363"/>
            </a:solidFill>
          </c:spPr>
          <c:invertIfNegative val="0"/>
          <c:dLbls>
            <c:spPr>
              <a:noFill/>
              <a:ln>
                <a:noFill/>
              </a:ln>
              <a:effectLst/>
            </c:spPr>
            <c:txPr>
              <a:bodyPr wrap="square" lIns="38100" tIns="19050" rIns="38100" bIns="19050" anchor="ctr">
                <a:spAutoFit/>
              </a:bodyPr>
              <a:lstStyle/>
              <a:p>
                <a:pPr>
                  <a:defRPr sz="14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Tabelle1!$A$2:$A$10</c:f>
              <c:numCache>
                <c:formatCode>General</c:formatCode>
                <c:ptCount val="1"/>
              </c:numCache>
            </c:numRef>
          </c:cat>
          <c:val>
            <c:numRef>
              <c:f>Tabelle1!$C$2:$C$10</c:f>
              <c:numCache>
                <c:formatCode>###0%</c:formatCode>
                <c:ptCount val="1"/>
                <c:pt idx="0">
                  <c:v>0.29007633587786258</c:v>
                </c:pt>
              </c:numCache>
            </c:numRef>
          </c:val>
          <c:extLst>
            <c:ext xmlns:c16="http://schemas.microsoft.com/office/drawing/2014/chart" uri="{C3380CC4-5D6E-409C-BE32-E72D297353CC}">
              <c16:uniqueId val="{00000003-9A80-41F1-B96D-F5A423EA2BCE}"/>
            </c:ext>
          </c:extLst>
        </c:ser>
        <c:ser>
          <c:idx val="2"/>
          <c:order val="2"/>
          <c:tx>
            <c:strRef>
              <c:f>Tabelle1!$D$1</c:f>
              <c:strCache>
                <c:ptCount val="1"/>
                <c:pt idx="0">
                  <c:v>45-54 ani</c:v>
                </c:pt>
              </c:strCache>
            </c:strRef>
          </c:tx>
          <c:spPr>
            <a:solidFill>
              <a:srgbClr val="E08888"/>
            </a:solidFill>
          </c:spPr>
          <c:invertIfNegative val="0"/>
          <c:dLbls>
            <c:spPr>
              <a:noFill/>
              <a:ln>
                <a:noFill/>
              </a:ln>
              <a:effectLst/>
            </c:spPr>
            <c:txPr>
              <a:bodyPr wrap="square" lIns="38100" tIns="19050" rIns="38100" bIns="19050" anchor="ctr">
                <a:spAutoFit/>
              </a:bodyPr>
              <a:lstStyle/>
              <a:p>
                <a:pPr>
                  <a:defRPr sz="14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Tabelle1!$A$2:$A$10</c:f>
              <c:numCache>
                <c:formatCode>General</c:formatCode>
                <c:ptCount val="1"/>
              </c:numCache>
            </c:numRef>
          </c:cat>
          <c:val>
            <c:numRef>
              <c:f>Tabelle1!$D$2:$D$10</c:f>
              <c:numCache>
                <c:formatCode>###0%</c:formatCode>
                <c:ptCount val="1"/>
                <c:pt idx="0">
                  <c:v>0.48854961832061067</c:v>
                </c:pt>
              </c:numCache>
            </c:numRef>
          </c:val>
          <c:extLst>
            <c:ext xmlns:c16="http://schemas.microsoft.com/office/drawing/2014/chart" uri="{C3380CC4-5D6E-409C-BE32-E72D297353CC}">
              <c16:uniqueId val="{00000004-9A80-41F1-B96D-F5A423EA2BCE}"/>
            </c:ext>
          </c:extLst>
        </c:ser>
        <c:ser>
          <c:idx val="3"/>
          <c:order val="3"/>
          <c:tx>
            <c:strRef>
              <c:f>Tabelle1!$E$1</c:f>
              <c:strCache>
                <c:ptCount val="1"/>
                <c:pt idx="0">
                  <c:v>55-65 ani</c:v>
                </c:pt>
              </c:strCache>
            </c:strRef>
          </c:tx>
          <c:spPr>
            <a:solidFill>
              <a:srgbClr val="F0C6C6"/>
            </a:solidFill>
          </c:spPr>
          <c:invertIfNegative val="0"/>
          <c:dLbls>
            <c:spPr>
              <a:noFill/>
              <a:ln>
                <a:noFill/>
              </a:ln>
              <a:effectLst/>
            </c:spPr>
            <c:txPr>
              <a:bodyPr wrap="square" lIns="38100" tIns="19050" rIns="38100" bIns="19050" anchor="ctr">
                <a:spAutoFit/>
              </a:bodyPr>
              <a:lstStyle/>
              <a:p>
                <a:pPr>
                  <a:defRPr sz="1400">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Tabelle1!$A$2:$A$10</c:f>
              <c:numCache>
                <c:formatCode>General</c:formatCode>
                <c:ptCount val="1"/>
              </c:numCache>
            </c:numRef>
          </c:cat>
          <c:val>
            <c:numRef>
              <c:f>Tabelle1!$E$2:$E$10</c:f>
              <c:numCache>
                <c:formatCode>###0%</c:formatCode>
                <c:ptCount val="1"/>
                <c:pt idx="0">
                  <c:v>0.19083969465648856</c:v>
                </c:pt>
              </c:numCache>
            </c:numRef>
          </c:val>
          <c:extLst>
            <c:ext xmlns:c16="http://schemas.microsoft.com/office/drawing/2014/chart" uri="{C3380CC4-5D6E-409C-BE32-E72D297353CC}">
              <c16:uniqueId val="{00000005-9A80-41F1-B96D-F5A423EA2BCE}"/>
            </c:ext>
          </c:extLst>
        </c:ser>
        <c:ser>
          <c:idx val="4"/>
          <c:order val="4"/>
          <c:tx>
            <c:strRef>
              <c:f>Tabelle1!$F$1</c:f>
              <c:strCache>
                <c:ptCount val="1"/>
                <c:pt idx="0">
                  <c:v>Peste 65 de ani</c:v>
                </c:pt>
              </c:strCache>
            </c:strRef>
          </c:tx>
          <c:spPr>
            <a:solidFill>
              <a:srgbClr val="F5DBDB"/>
            </a:solidFill>
          </c:spPr>
          <c:invertIfNegative val="0"/>
          <c:dLbls>
            <c:delete val="1"/>
          </c:dLbls>
          <c:cat>
            <c:numRef>
              <c:f>Tabelle1!$A$2:$A$10</c:f>
              <c:numCache>
                <c:formatCode>General</c:formatCode>
                <c:ptCount val="1"/>
              </c:numCache>
            </c:numRef>
          </c:cat>
          <c:val>
            <c:numRef>
              <c:f>Tabelle1!$F$2:$F$10</c:f>
              <c:numCache>
                <c:formatCode>###0%</c:formatCode>
                <c:ptCount val="1"/>
                <c:pt idx="0">
                  <c:v>0</c:v>
                </c:pt>
              </c:numCache>
            </c:numRef>
          </c:val>
          <c:extLst>
            <c:ext xmlns:c16="http://schemas.microsoft.com/office/drawing/2014/chart" uri="{C3380CC4-5D6E-409C-BE32-E72D297353CC}">
              <c16:uniqueId val="{00000007-9A80-41F1-B96D-F5A423EA2BCE}"/>
            </c:ext>
          </c:extLst>
        </c:ser>
        <c:dLbls>
          <c:dLblPos val="ctr"/>
          <c:showLegendKey val="0"/>
          <c:showVal val="1"/>
          <c:showCatName val="0"/>
          <c:showSerName val="0"/>
          <c:showPercent val="0"/>
          <c:showBubbleSize val="0"/>
        </c:dLbls>
        <c:gapWidth val="50"/>
        <c:overlap val="100"/>
        <c:axId val="349739208"/>
        <c:axId val="349739600"/>
      </c:barChart>
      <c:catAx>
        <c:axId val="349739208"/>
        <c:scaling>
          <c:orientation val="maxMin"/>
        </c:scaling>
        <c:delete val="0"/>
        <c:axPos val="l"/>
        <c:numFmt formatCode="General" sourceLinked="0"/>
        <c:majorTickMark val="none"/>
        <c:minorTickMark val="none"/>
        <c:tickLblPos val="nextTo"/>
        <c:spPr>
          <a:solidFill>
            <a:srgbClr val="93CFE5"/>
          </a:solidFill>
          <a:ln>
            <a:noFill/>
          </a:ln>
        </c:spPr>
        <c:txPr>
          <a:bodyPr/>
          <a:lstStyle/>
          <a:p>
            <a:pPr>
              <a:defRPr sz="1000"/>
            </a:pPr>
            <a:endParaRPr lang="en-US"/>
          </a:p>
        </c:txPr>
        <c:crossAx val="349739600"/>
        <c:crosses val="autoZero"/>
        <c:auto val="1"/>
        <c:lblAlgn val="ctr"/>
        <c:lblOffset val="0"/>
        <c:noMultiLvlLbl val="0"/>
      </c:catAx>
      <c:valAx>
        <c:axId val="349739600"/>
        <c:scaling>
          <c:orientation val="minMax"/>
          <c:max val="1"/>
          <c:min val="0"/>
        </c:scaling>
        <c:delete val="1"/>
        <c:axPos val="t"/>
        <c:numFmt formatCode="0%" sourceLinked="1"/>
        <c:majorTickMark val="out"/>
        <c:minorTickMark val="none"/>
        <c:tickLblPos val="none"/>
        <c:crossAx val="349739208"/>
        <c:crosses val="autoZero"/>
        <c:crossBetween val="between"/>
      </c:valAx>
    </c:plotArea>
    <c:legend>
      <c:legendPos val="b"/>
      <c:layout>
        <c:manualLayout>
          <c:xMode val="edge"/>
          <c:yMode val="edge"/>
          <c:x val="0.16847251146648076"/>
          <c:y val="0.52733138669296964"/>
          <c:w val="0.78333504778517504"/>
          <c:h val="0.12615495971154578"/>
        </c:manualLayout>
      </c:layout>
      <c:overlay val="0"/>
    </c:legend>
    <c:plotVisOnly val="1"/>
    <c:dispBlanksAs val="gap"/>
    <c:showDLblsOverMax val="0"/>
  </c:chart>
  <c:txPr>
    <a:bodyPr/>
    <a:lstStyle/>
    <a:p>
      <a:pPr>
        <a:defRPr sz="11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64413576675343"/>
          <c:y val="2.3826417579785646E-2"/>
          <c:w val="0.84296305072478828"/>
          <c:h val="0.58665054991217458"/>
        </c:manualLayout>
      </c:layout>
      <c:barChart>
        <c:barDir val="bar"/>
        <c:grouping val="percentStacked"/>
        <c:varyColors val="0"/>
        <c:ser>
          <c:idx val="0"/>
          <c:order val="0"/>
          <c:tx>
            <c:strRef>
              <c:f>Tabelle1!$B$1</c:f>
              <c:strCache>
                <c:ptCount val="1"/>
                <c:pt idx="0">
                  <c:v>Inspector Scolar General</c:v>
                </c:pt>
              </c:strCache>
            </c:strRef>
          </c:tx>
          <c:spPr>
            <a:solidFill>
              <a:srgbClr val="CE3E3E"/>
            </a:solidFill>
          </c:spPr>
          <c:invertIfNegative val="0"/>
          <c:dPt>
            <c:idx val="0"/>
            <c:invertIfNegative val="0"/>
            <c:bubble3D val="0"/>
            <c:spPr>
              <a:solidFill>
                <a:srgbClr val="CE3E3E"/>
              </a:solidFill>
            </c:spPr>
            <c:extLst>
              <c:ext xmlns:c16="http://schemas.microsoft.com/office/drawing/2014/chart" uri="{C3380CC4-5D6E-409C-BE32-E72D297353CC}">
                <c16:uniqueId val="{00000001-6ABF-4E4A-8003-5F19B9F03A9D}"/>
              </c:ext>
            </c:extLst>
          </c:dPt>
          <c:dLbls>
            <c:dLbl>
              <c:idx val="0"/>
              <c:layout>
                <c:manualLayout>
                  <c:x val="-2.3364541860888253E-3"/>
                  <c:y val="1.1066121180666601E-6"/>
                </c:manualLayout>
              </c:layout>
              <c:spPr>
                <a:noFill/>
                <a:ln>
                  <a:noFill/>
                </a:ln>
                <a:effectLst/>
              </c:spPr>
              <c:txPr>
                <a:bodyPr wrap="square" lIns="38100" tIns="19050" rIns="38100" bIns="19050" anchor="ctr">
                  <a:spAutoFit/>
                </a:bodyPr>
                <a:lstStyle/>
                <a:p>
                  <a:pPr>
                    <a:defRPr sz="1400" baseline="0">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ABF-4E4A-8003-5F19B9F03A9D}"/>
                </c:ext>
              </c:extLst>
            </c:dLbl>
            <c:spPr>
              <a:noFill/>
              <a:ln>
                <a:noFill/>
              </a:ln>
              <a:effectLst/>
            </c:spPr>
            <c:txPr>
              <a:bodyPr wrap="square" lIns="38100" tIns="19050" rIns="38100" bIns="19050" anchor="ctr">
                <a:spAutoFit/>
              </a:bodyPr>
              <a:lstStyle/>
              <a:p>
                <a:pPr>
                  <a:defRPr sz="1400" baseline="0">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Tabelle1!$A$2:$A$10</c:f>
              <c:numCache>
                <c:formatCode>General</c:formatCode>
                <c:ptCount val="1"/>
              </c:numCache>
            </c:numRef>
          </c:cat>
          <c:val>
            <c:numRef>
              <c:f>Tabelle1!$B$2:$B$10</c:f>
              <c:numCache>
                <c:formatCode>###0%</c:formatCode>
                <c:ptCount val="1"/>
                <c:pt idx="0">
                  <c:v>8.3969465648854963E-2</c:v>
                </c:pt>
              </c:numCache>
            </c:numRef>
          </c:val>
          <c:extLst>
            <c:ext xmlns:c16="http://schemas.microsoft.com/office/drawing/2014/chart" uri="{C3380CC4-5D6E-409C-BE32-E72D297353CC}">
              <c16:uniqueId val="{00000002-6ABF-4E4A-8003-5F19B9F03A9D}"/>
            </c:ext>
          </c:extLst>
        </c:ser>
        <c:ser>
          <c:idx val="1"/>
          <c:order val="1"/>
          <c:tx>
            <c:strRef>
              <c:f>Tabelle1!$C$1</c:f>
              <c:strCache>
                <c:ptCount val="1"/>
                <c:pt idx="0">
                  <c:v>Inspector Scolar Adjunct</c:v>
                </c:pt>
              </c:strCache>
            </c:strRef>
          </c:tx>
          <c:spPr>
            <a:solidFill>
              <a:srgbClr val="D76363"/>
            </a:solidFill>
          </c:spPr>
          <c:invertIfNegative val="0"/>
          <c:dLbls>
            <c:spPr>
              <a:noFill/>
              <a:ln>
                <a:noFill/>
              </a:ln>
              <a:effectLst/>
            </c:spPr>
            <c:txPr>
              <a:bodyPr wrap="square" lIns="38100" tIns="19050" rIns="38100" bIns="19050" anchor="ctr">
                <a:spAutoFit/>
              </a:bodyPr>
              <a:lstStyle/>
              <a:p>
                <a:pPr>
                  <a:defRPr sz="14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Tabelle1!$A$2:$A$10</c:f>
              <c:numCache>
                <c:formatCode>General</c:formatCode>
                <c:ptCount val="1"/>
              </c:numCache>
            </c:numRef>
          </c:cat>
          <c:val>
            <c:numRef>
              <c:f>Tabelle1!$C$2:$C$10</c:f>
              <c:numCache>
                <c:formatCode>###0%</c:formatCode>
                <c:ptCount val="1"/>
                <c:pt idx="0">
                  <c:v>3.8167938931297711E-2</c:v>
                </c:pt>
              </c:numCache>
            </c:numRef>
          </c:val>
          <c:extLst>
            <c:ext xmlns:c16="http://schemas.microsoft.com/office/drawing/2014/chart" uri="{C3380CC4-5D6E-409C-BE32-E72D297353CC}">
              <c16:uniqueId val="{00000003-6ABF-4E4A-8003-5F19B9F03A9D}"/>
            </c:ext>
          </c:extLst>
        </c:ser>
        <c:ser>
          <c:idx val="2"/>
          <c:order val="2"/>
          <c:tx>
            <c:strRef>
              <c:f>Tabelle1!$D$1</c:f>
              <c:strCache>
                <c:ptCount val="1"/>
                <c:pt idx="0">
                  <c:v>Inspector Scolar</c:v>
                </c:pt>
              </c:strCache>
            </c:strRef>
          </c:tx>
          <c:spPr>
            <a:solidFill>
              <a:srgbClr val="E08888"/>
            </a:solidFill>
          </c:spPr>
          <c:invertIfNegative val="0"/>
          <c:dLbls>
            <c:spPr>
              <a:noFill/>
              <a:ln>
                <a:noFill/>
              </a:ln>
              <a:effectLst/>
            </c:spPr>
            <c:txPr>
              <a:bodyPr wrap="square" lIns="38100" tIns="19050" rIns="38100" bIns="19050" anchor="ctr">
                <a:spAutoFit/>
              </a:bodyPr>
              <a:lstStyle/>
              <a:p>
                <a:pPr>
                  <a:defRPr sz="14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Tabelle1!$A$2:$A$10</c:f>
              <c:numCache>
                <c:formatCode>General</c:formatCode>
                <c:ptCount val="1"/>
              </c:numCache>
            </c:numRef>
          </c:cat>
          <c:val>
            <c:numRef>
              <c:f>Tabelle1!$D$2:$D$10</c:f>
              <c:numCache>
                <c:formatCode>###0%</c:formatCode>
                <c:ptCount val="1"/>
                <c:pt idx="0">
                  <c:v>0.59541984732824427</c:v>
                </c:pt>
              </c:numCache>
            </c:numRef>
          </c:val>
          <c:extLst>
            <c:ext xmlns:c16="http://schemas.microsoft.com/office/drawing/2014/chart" uri="{C3380CC4-5D6E-409C-BE32-E72D297353CC}">
              <c16:uniqueId val="{00000004-6ABF-4E4A-8003-5F19B9F03A9D}"/>
            </c:ext>
          </c:extLst>
        </c:ser>
        <c:ser>
          <c:idx val="3"/>
          <c:order val="3"/>
          <c:tx>
            <c:strRef>
              <c:f>Tabelle1!$E$1</c:f>
              <c:strCache>
                <c:ptCount val="1"/>
                <c:pt idx="0">
                  <c:v>Inspector Scolar pentru Minoritati nationale</c:v>
                </c:pt>
              </c:strCache>
            </c:strRef>
          </c:tx>
          <c:spPr>
            <a:solidFill>
              <a:srgbClr val="F0C6C6"/>
            </a:solidFill>
          </c:spPr>
          <c:invertIfNegative val="0"/>
          <c:dLbls>
            <c:spPr>
              <a:noFill/>
              <a:ln>
                <a:noFill/>
              </a:ln>
              <a:effectLst/>
            </c:spPr>
            <c:txPr>
              <a:bodyPr wrap="square" lIns="38100" tIns="19050" rIns="38100" bIns="19050" anchor="ctr">
                <a:spAutoFit/>
              </a:bodyPr>
              <a:lstStyle/>
              <a:p>
                <a:pPr>
                  <a:defRPr sz="1400">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Tabelle1!$A$2:$A$10</c:f>
              <c:numCache>
                <c:formatCode>General</c:formatCode>
                <c:ptCount val="1"/>
              </c:numCache>
            </c:numRef>
          </c:cat>
          <c:val>
            <c:numRef>
              <c:f>Tabelle1!$E$2:$E$10</c:f>
              <c:numCache>
                <c:formatCode>###0%</c:formatCode>
                <c:ptCount val="1"/>
                <c:pt idx="0">
                  <c:v>5.3435114503816793E-2</c:v>
                </c:pt>
              </c:numCache>
            </c:numRef>
          </c:val>
          <c:extLst>
            <c:ext xmlns:c16="http://schemas.microsoft.com/office/drawing/2014/chart" uri="{C3380CC4-5D6E-409C-BE32-E72D297353CC}">
              <c16:uniqueId val="{00000005-6ABF-4E4A-8003-5F19B9F03A9D}"/>
            </c:ext>
          </c:extLst>
        </c:ser>
        <c:ser>
          <c:idx val="4"/>
          <c:order val="4"/>
          <c:tx>
            <c:strRef>
              <c:f>Tabelle1!$F$1</c:f>
              <c:strCache>
                <c:ptCount val="1"/>
                <c:pt idx="0">
                  <c:v>Alta functie</c:v>
                </c:pt>
              </c:strCache>
            </c:strRef>
          </c:tx>
          <c:spPr>
            <a:solidFill>
              <a:srgbClr val="F5DBDB"/>
            </a:solidFill>
          </c:spPr>
          <c:invertIfNegative val="0"/>
          <c:dLbls>
            <c:spPr>
              <a:noFill/>
              <a:ln>
                <a:noFill/>
              </a:ln>
              <a:effectLst/>
            </c:spPr>
            <c:txPr>
              <a:bodyPr wrap="square" lIns="38100" tIns="19050" rIns="38100" bIns="19050" anchor="ctr">
                <a:spAutoFit/>
              </a:bodyPr>
              <a:lstStyle/>
              <a:p>
                <a:pPr>
                  <a:defRPr sz="14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Tabelle1!$A$2:$A$10</c:f>
              <c:numCache>
                <c:formatCode>General</c:formatCode>
                <c:ptCount val="1"/>
              </c:numCache>
            </c:numRef>
          </c:cat>
          <c:val>
            <c:numRef>
              <c:f>Tabelle1!$F$2:$F$10</c:f>
              <c:numCache>
                <c:formatCode>###0%</c:formatCode>
                <c:ptCount val="1"/>
                <c:pt idx="0">
                  <c:v>0.22900763358778625</c:v>
                </c:pt>
              </c:numCache>
            </c:numRef>
          </c:val>
          <c:extLst>
            <c:ext xmlns:c16="http://schemas.microsoft.com/office/drawing/2014/chart" uri="{C3380CC4-5D6E-409C-BE32-E72D297353CC}">
              <c16:uniqueId val="{00000006-6ABF-4E4A-8003-5F19B9F03A9D}"/>
            </c:ext>
          </c:extLst>
        </c:ser>
        <c:dLbls>
          <c:dLblPos val="ctr"/>
          <c:showLegendKey val="0"/>
          <c:showVal val="1"/>
          <c:showCatName val="0"/>
          <c:showSerName val="0"/>
          <c:showPercent val="0"/>
          <c:showBubbleSize val="0"/>
        </c:dLbls>
        <c:gapWidth val="50"/>
        <c:overlap val="100"/>
        <c:axId val="349739208"/>
        <c:axId val="349739600"/>
      </c:barChart>
      <c:catAx>
        <c:axId val="349739208"/>
        <c:scaling>
          <c:orientation val="maxMin"/>
        </c:scaling>
        <c:delete val="0"/>
        <c:axPos val="l"/>
        <c:numFmt formatCode="General" sourceLinked="0"/>
        <c:majorTickMark val="none"/>
        <c:minorTickMark val="none"/>
        <c:tickLblPos val="nextTo"/>
        <c:spPr>
          <a:solidFill>
            <a:srgbClr val="93CFE5"/>
          </a:solidFill>
          <a:ln>
            <a:noFill/>
          </a:ln>
        </c:spPr>
        <c:txPr>
          <a:bodyPr/>
          <a:lstStyle/>
          <a:p>
            <a:pPr>
              <a:defRPr sz="1000"/>
            </a:pPr>
            <a:endParaRPr lang="en-US"/>
          </a:p>
        </c:txPr>
        <c:crossAx val="349739600"/>
        <c:crosses val="autoZero"/>
        <c:auto val="1"/>
        <c:lblAlgn val="ctr"/>
        <c:lblOffset val="0"/>
        <c:noMultiLvlLbl val="0"/>
      </c:catAx>
      <c:valAx>
        <c:axId val="349739600"/>
        <c:scaling>
          <c:orientation val="minMax"/>
          <c:max val="1"/>
          <c:min val="0"/>
        </c:scaling>
        <c:delete val="1"/>
        <c:axPos val="t"/>
        <c:numFmt formatCode="0%" sourceLinked="1"/>
        <c:majorTickMark val="out"/>
        <c:minorTickMark val="none"/>
        <c:tickLblPos val="none"/>
        <c:crossAx val="349739208"/>
        <c:crosses val="autoZero"/>
        <c:crossBetween val="between"/>
      </c:valAx>
    </c:plotArea>
    <c:legend>
      <c:legendPos val="b"/>
      <c:layout>
        <c:manualLayout>
          <c:xMode val="edge"/>
          <c:yMode val="edge"/>
          <c:x val="0.25616994079940214"/>
          <c:y val="0.53637102048449703"/>
          <c:w val="0.56943583094153405"/>
          <c:h val="0.42146705781716337"/>
        </c:manualLayout>
      </c:layout>
      <c:overlay val="0"/>
    </c:legend>
    <c:plotVisOnly val="1"/>
    <c:dispBlanksAs val="gap"/>
    <c:showDLblsOverMax val="0"/>
  </c:chart>
  <c:txPr>
    <a:bodyPr/>
    <a:lstStyle/>
    <a:p>
      <a:pPr>
        <a:defRPr sz="11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740634279067857"/>
          <c:y val="5.4609236784259073E-2"/>
          <c:w val="0.42696100033366369"/>
          <c:h val="0.84928252610799293"/>
        </c:manualLayout>
      </c:layout>
      <c:barChart>
        <c:barDir val="bar"/>
        <c:grouping val="percentStacked"/>
        <c:varyColors val="0"/>
        <c:ser>
          <c:idx val="0"/>
          <c:order val="0"/>
          <c:tx>
            <c:strRef>
              <c:f>Sheet1!$B$1</c:f>
              <c:strCache>
                <c:ptCount val="1"/>
                <c:pt idx="0">
                  <c:v>Sunt discriminați</c:v>
                </c:pt>
              </c:strCache>
            </c:strRef>
          </c:tx>
          <c:spPr>
            <a:solidFill>
              <a:srgbClr val="96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Elevii de etnie romă</c:v>
                </c:pt>
                <c:pt idx="1">
                  <c:v>Elevii care se confruntă cu probleme de greutate </c:v>
                </c:pt>
                <c:pt idx="2">
                  <c:v>Elevii cu dizabilități psihice (ADHD, sindrom Down, etc.)</c:v>
                </c:pt>
                <c:pt idx="3">
                  <c:v>Elevii din familii sărace</c:v>
                </c:pt>
                <c:pt idx="4">
                  <c:v>Elevii cu dizabilități fizice</c:v>
                </c:pt>
                <c:pt idx="5">
                  <c:v>Elevii instituționalizați (de la casa de copii)</c:v>
                </c:pt>
                <c:pt idx="6">
                  <c:v>Elevii infectați cu HIV/SIDA</c:v>
                </c:pt>
                <c:pt idx="7">
                  <c:v>Elevii cu orientare sexuală diferită de cea majoritară</c:v>
                </c:pt>
                <c:pt idx="8">
                  <c:v>Elevii de culoare</c:v>
                </c:pt>
                <c:pt idx="9">
                  <c:v>Elevii din secte religioase</c:v>
                </c:pt>
                <c:pt idx="10">
                  <c:v>Elevii de etnie maghiară</c:v>
                </c:pt>
              </c:strCache>
            </c:strRef>
          </c:cat>
          <c:val>
            <c:numRef>
              <c:f>Sheet1!$B$2:$B$12</c:f>
              <c:numCache>
                <c:formatCode>###0%</c:formatCode>
                <c:ptCount val="11"/>
                <c:pt idx="0">
                  <c:v>0.53</c:v>
                </c:pt>
                <c:pt idx="1">
                  <c:v>0.51</c:v>
                </c:pt>
                <c:pt idx="2">
                  <c:v>0.45</c:v>
                </c:pt>
                <c:pt idx="3">
                  <c:v>0.4</c:v>
                </c:pt>
                <c:pt idx="4">
                  <c:v>0.31</c:v>
                </c:pt>
                <c:pt idx="5">
                  <c:v>0.23</c:v>
                </c:pt>
                <c:pt idx="6">
                  <c:v>0.21322314049586777</c:v>
                </c:pt>
                <c:pt idx="7">
                  <c:v>0.16</c:v>
                </c:pt>
                <c:pt idx="8">
                  <c:v>0.11</c:v>
                </c:pt>
                <c:pt idx="9">
                  <c:v>0.08</c:v>
                </c:pt>
                <c:pt idx="10">
                  <c:v>0.06</c:v>
                </c:pt>
              </c:numCache>
            </c:numRef>
          </c:val>
          <c:extLst>
            <c:ext xmlns:c16="http://schemas.microsoft.com/office/drawing/2014/chart" uri="{C3380CC4-5D6E-409C-BE32-E72D297353CC}">
              <c16:uniqueId val="{00000000-CEF4-455E-B107-5395FBE36FBD}"/>
            </c:ext>
          </c:extLst>
        </c:ser>
        <c:ser>
          <c:idx val="1"/>
          <c:order val="1"/>
          <c:tx>
            <c:strRef>
              <c:f>Sheet1!$C$1</c:f>
              <c:strCache>
                <c:ptCount val="1"/>
                <c:pt idx="0">
                  <c:v>Nu sunt discriminați</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Elevii de etnie romă</c:v>
                </c:pt>
                <c:pt idx="1">
                  <c:v>Elevii care se confruntă cu probleme de greutate </c:v>
                </c:pt>
                <c:pt idx="2">
                  <c:v>Elevii cu dizabilități psihice (ADHD, sindrom Down, etc.)</c:v>
                </c:pt>
                <c:pt idx="3">
                  <c:v>Elevii din familii sărace</c:v>
                </c:pt>
                <c:pt idx="4">
                  <c:v>Elevii cu dizabilități fizice</c:v>
                </c:pt>
                <c:pt idx="5">
                  <c:v>Elevii instituționalizați (de la casa de copii)</c:v>
                </c:pt>
                <c:pt idx="6">
                  <c:v>Elevii infectați cu HIV/SIDA</c:v>
                </c:pt>
                <c:pt idx="7">
                  <c:v>Elevii cu orientare sexuală diferită de cea majoritară</c:v>
                </c:pt>
                <c:pt idx="8">
                  <c:v>Elevii de culoare</c:v>
                </c:pt>
                <c:pt idx="9">
                  <c:v>Elevii din secte religioase</c:v>
                </c:pt>
                <c:pt idx="10">
                  <c:v>Elevii de etnie maghiară</c:v>
                </c:pt>
              </c:strCache>
            </c:strRef>
          </c:cat>
          <c:val>
            <c:numRef>
              <c:f>Sheet1!$C$2:$C$12</c:f>
              <c:numCache>
                <c:formatCode>###0%</c:formatCode>
                <c:ptCount val="11"/>
                <c:pt idx="0">
                  <c:v>0.46</c:v>
                </c:pt>
                <c:pt idx="1">
                  <c:v>0.46</c:v>
                </c:pt>
                <c:pt idx="2">
                  <c:v>0.5</c:v>
                </c:pt>
                <c:pt idx="3">
                  <c:v>0.59</c:v>
                </c:pt>
                <c:pt idx="4">
                  <c:v>0.67</c:v>
                </c:pt>
                <c:pt idx="5">
                  <c:v>0.73</c:v>
                </c:pt>
                <c:pt idx="6">
                  <c:v>0.67438016528925615</c:v>
                </c:pt>
                <c:pt idx="7">
                  <c:v>0.65</c:v>
                </c:pt>
                <c:pt idx="8">
                  <c:v>0.82</c:v>
                </c:pt>
                <c:pt idx="9">
                  <c:v>0.82</c:v>
                </c:pt>
                <c:pt idx="10">
                  <c:v>0.9</c:v>
                </c:pt>
              </c:numCache>
            </c:numRef>
          </c:val>
          <c:extLst>
            <c:ext xmlns:c16="http://schemas.microsoft.com/office/drawing/2014/chart" uri="{C3380CC4-5D6E-409C-BE32-E72D297353CC}">
              <c16:uniqueId val="{00000001-CEF4-455E-B107-5395FBE36FBD}"/>
            </c:ext>
          </c:extLst>
        </c:ser>
        <c:ser>
          <c:idx val="2"/>
          <c:order val="2"/>
          <c:tx>
            <c:strRef>
              <c:f>Sheet1!$D$1</c:f>
              <c:strCache>
                <c:ptCount val="1"/>
                <c:pt idx="0">
                  <c:v>Nu știu</c:v>
                </c:pt>
              </c:strCache>
            </c:strRef>
          </c:tx>
          <c:spPr>
            <a:solidFill>
              <a:schemeClr val="bg1">
                <a:lumMod val="85000"/>
              </a:schemeClr>
            </a:solidFill>
            <a:ln>
              <a:noFill/>
            </a:ln>
            <a:effectLst/>
          </c:spPr>
          <c:invertIfNegative val="0"/>
          <c:dLbls>
            <c:dLbl>
              <c:idx val="0"/>
              <c:layout>
                <c:manualLayout>
                  <c:x val="1.5841094294580315E-2"/>
                  <c:y val="-2.650908428236480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29-4040-9B42-06CADB23DFDC}"/>
                </c:ext>
              </c:extLst>
            </c:dLbl>
            <c:dLbl>
              <c:idx val="1"/>
              <c:layout>
                <c:manualLayout>
                  <c:x val="1.698894705601995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29-4040-9B42-06CADB23DFDC}"/>
                </c:ext>
              </c:extLst>
            </c:dLbl>
            <c:dLbl>
              <c:idx val="3"/>
              <c:layout>
                <c:manualLayout>
                  <c:x val="1.456195461944567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01-4EC0-9820-92AEDA30007B}"/>
                </c:ext>
              </c:extLst>
            </c:dLbl>
            <c:dLbl>
              <c:idx val="4"/>
              <c:layout>
                <c:manualLayout>
                  <c:x val="1.5775450837732814E-2"/>
                  <c:y val="2.768402026034364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A2F-4B94-84BE-7D527164A613}"/>
                </c:ext>
              </c:extLst>
            </c:dLbl>
            <c:dLbl>
              <c:idx val="5"/>
              <c:layout>
                <c:manualLayout>
                  <c:x val="4.1627697831415371E-3"/>
                  <c:y val="5.420400376328287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01-4EC0-9820-92AEDA30007B}"/>
                </c:ext>
              </c:extLst>
            </c:dLbl>
            <c:dLbl>
              <c:idx val="6"/>
              <c:layout>
                <c:manualLayout>
                  <c:x val="3.0674224280266764E-3"/>
                  <c:y val="-3.101757882626964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A2F-4B94-84BE-7D527164A613}"/>
                </c:ext>
              </c:extLst>
            </c:dLbl>
            <c:dLbl>
              <c:idx val="10"/>
              <c:layout>
                <c:manualLayout>
                  <c:x val="6.5897622197158166E-3"/>
                  <c:y val="4.359688230229065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EF4-455E-B107-5395FBE36FB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Elevii de etnie romă</c:v>
                </c:pt>
                <c:pt idx="1">
                  <c:v>Elevii care se confruntă cu probleme de greutate </c:v>
                </c:pt>
                <c:pt idx="2">
                  <c:v>Elevii cu dizabilități psihice (ADHD, sindrom Down, etc.)</c:v>
                </c:pt>
                <c:pt idx="3">
                  <c:v>Elevii din familii sărace</c:v>
                </c:pt>
                <c:pt idx="4">
                  <c:v>Elevii cu dizabilități fizice</c:v>
                </c:pt>
                <c:pt idx="5">
                  <c:v>Elevii instituționalizați (de la casa de copii)</c:v>
                </c:pt>
                <c:pt idx="6">
                  <c:v>Elevii infectați cu HIV/SIDA</c:v>
                </c:pt>
                <c:pt idx="7">
                  <c:v>Elevii cu orientare sexuală diferită de cea majoritară</c:v>
                </c:pt>
                <c:pt idx="8">
                  <c:v>Elevii de culoare</c:v>
                </c:pt>
                <c:pt idx="9">
                  <c:v>Elevii din secte religioase</c:v>
                </c:pt>
                <c:pt idx="10">
                  <c:v>Elevii de etnie maghiară</c:v>
                </c:pt>
              </c:strCache>
            </c:strRef>
          </c:cat>
          <c:val>
            <c:numRef>
              <c:f>Sheet1!$D$2:$D$12</c:f>
              <c:numCache>
                <c:formatCode>###0%</c:formatCode>
                <c:ptCount val="11"/>
                <c:pt idx="0">
                  <c:v>0.02</c:v>
                </c:pt>
                <c:pt idx="1">
                  <c:v>0.03</c:v>
                </c:pt>
                <c:pt idx="2">
                  <c:v>0.05</c:v>
                </c:pt>
                <c:pt idx="3">
                  <c:v>0.02</c:v>
                </c:pt>
                <c:pt idx="4">
                  <c:v>0.02</c:v>
                </c:pt>
                <c:pt idx="5">
                  <c:v>0.05</c:v>
                </c:pt>
                <c:pt idx="6">
                  <c:v>0.11239669421487603</c:v>
                </c:pt>
                <c:pt idx="7">
                  <c:v>0.19</c:v>
                </c:pt>
                <c:pt idx="8">
                  <c:v>0.08</c:v>
                </c:pt>
                <c:pt idx="9">
                  <c:v>0.09</c:v>
                </c:pt>
                <c:pt idx="10">
                  <c:v>0.04</c:v>
                </c:pt>
              </c:numCache>
            </c:numRef>
          </c:val>
          <c:extLst>
            <c:ext xmlns:c16="http://schemas.microsoft.com/office/drawing/2014/chart" uri="{C3380CC4-5D6E-409C-BE32-E72D297353CC}">
              <c16:uniqueId val="{00000003-CEF4-455E-B107-5395FBE36FBD}"/>
            </c:ext>
          </c:extLst>
        </c:ser>
        <c:dLbls>
          <c:dLblPos val="ctr"/>
          <c:showLegendKey val="0"/>
          <c:showVal val="1"/>
          <c:showCatName val="0"/>
          <c:showSerName val="0"/>
          <c:showPercent val="0"/>
          <c:showBubbleSize val="0"/>
        </c:dLbls>
        <c:gapWidth val="57"/>
        <c:overlap val="100"/>
        <c:axId val="690492880"/>
        <c:axId val="690483312"/>
      </c:barChart>
      <c:catAx>
        <c:axId val="6904928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90483312"/>
        <c:crosses val="autoZero"/>
        <c:auto val="1"/>
        <c:lblAlgn val="ctr"/>
        <c:lblOffset val="100"/>
        <c:noMultiLvlLbl val="0"/>
      </c:catAx>
      <c:valAx>
        <c:axId val="690483312"/>
        <c:scaling>
          <c:orientation val="minMax"/>
          <c:min val="0"/>
        </c:scaling>
        <c:delete val="1"/>
        <c:axPos val="t"/>
        <c:numFmt formatCode="0%" sourceLinked="1"/>
        <c:majorTickMark val="out"/>
        <c:minorTickMark val="none"/>
        <c:tickLblPos val="nextTo"/>
        <c:crossAx val="690492880"/>
        <c:crosses val="autoZero"/>
        <c:crossBetween val="between"/>
      </c:valAx>
      <c:spPr>
        <a:noFill/>
        <a:ln>
          <a:noFill/>
        </a:ln>
        <a:effectLst/>
      </c:spPr>
    </c:plotArea>
    <c:legend>
      <c:legendPos val="t"/>
      <c:layout>
        <c:manualLayout>
          <c:xMode val="edge"/>
          <c:yMode val="edge"/>
          <c:x val="0.60383563581498412"/>
          <c:y val="1.6610412156205887E-2"/>
          <c:w val="0.36833336709464543"/>
          <c:h val="5.665240467323700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00569624674835"/>
          <c:y val="0.21804588121152815"/>
          <c:w val="0.77960670643389485"/>
          <c:h val="0.34926811450028261"/>
        </c:manualLayout>
      </c:layout>
      <c:barChart>
        <c:barDir val="bar"/>
        <c:grouping val="percentStacked"/>
        <c:varyColors val="0"/>
        <c:ser>
          <c:idx val="0"/>
          <c:order val="0"/>
          <c:tx>
            <c:strRef>
              <c:f>Sheet1!$B$1</c:f>
              <c:strCache>
                <c:ptCount val="1"/>
                <c:pt idx="0">
                  <c:v>Deloc</c:v>
                </c:pt>
              </c:strCache>
            </c:strRef>
          </c:tx>
          <c:spPr>
            <a:solidFill>
              <a:schemeClr val="tx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ELEVII</c:v>
                </c:pt>
              </c:strCache>
            </c:strRef>
          </c:cat>
          <c:val>
            <c:numRef>
              <c:f>Sheet1!$B$2</c:f>
              <c:numCache>
                <c:formatCode>###0%</c:formatCode>
                <c:ptCount val="1"/>
                <c:pt idx="0">
                  <c:v>0.12213740458015267</c:v>
                </c:pt>
              </c:numCache>
            </c:numRef>
          </c:val>
          <c:extLst>
            <c:ext xmlns:c16="http://schemas.microsoft.com/office/drawing/2014/chart" uri="{C3380CC4-5D6E-409C-BE32-E72D297353CC}">
              <c16:uniqueId val="{00000000-FB90-45A9-9521-82DA53CE7EC3}"/>
            </c:ext>
          </c:extLst>
        </c:ser>
        <c:ser>
          <c:idx val="1"/>
          <c:order val="1"/>
          <c:tx>
            <c:strRef>
              <c:f>Sheet1!$C$1</c:f>
              <c:strCache>
                <c:ptCount val="1"/>
                <c:pt idx="0">
                  <c:v>1</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ELEVII</c:v>
                </c:pt>
              </c:strCache>
            </c:strRef>
          </c:cat>
          <c:val>
            <c:numRef>
              <c:f>Sheet1!$C$2</c:f>
              <c:numCache>
                <c:formatCode>###0%</c:formatCode>
                <c:ptCount val="1"/>
                <c:pt idx="0">
                  <c:v>0.16793893129770993</c:v>
                </c:pt>
              </c:numCache>
            </c:numRef>
          </c:val>
          <c:extLst>
            <c:ext xmlns:c16="http://schemas.microsoft.com/office/drawing/2014/chart" uri="{C3380CC4-5D6E-409C-BE32-E72D297353CC}">
              <c16:uniqueId val="{00000001-FB90-45A9-9521-82DA53CE7EC3}"/>
            </c:ext>
          </c:extLst>
        </c:ser>
        <c:ser>
          <c:idx val="2"/>
          <c:order val="2"/>
          <c:tx>
            <c:strRef>
              <c:f>Sheet1!$D$1</c:f>
              <c:strCache>
                <c:ptCount val="1"/>
                <c:pt idx="0">
                  <c:v>2</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ELEVII</c:v>
                </c:pt>
              </c:strCache>
            </c:strRef>
          </c:cat>
          <c:val>
            <c:numRef>
              <c:f>Sheet1!$D$2</c:f>
              <c:numCache>
                <c:formatCode>###0%</c:formatCode>
                <c:ptCount val="1"/>
                <c:pt idx="0">
                  <c:v>0.21374045801526717</c:v>
                </c:pt>
              </c:numCache>
            </c:numRef>
          </c:val>
          <c:extLst>
            <c:ext xmlns:c16="http://schemas.microsoft.com/office/drawing/2014/chart" uri="{C3380CC4-5D6E-409C-BE32-E72D297353CC}">
              <c16:uniqueId val="{00000002-FB90-45A9-9521-82DA53CE7EC3}"/>
            </c:ext>
          </c:extLst>
        </c:ser>
        <c:ser>
          <c:idx val="3"/>
          <c:order val="3"/>
          <c:tx>
            <c:strRef>
              <c:f>Sheet1!$E$1</c:f>
              <c:strCache>
                <c:ptCount val="1"/>
                <c:pt idx="0">
                  <c:v>3</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ELEVII</c:v>
                </c:pt>
              </c:strCache>
            </c:strRef>
          </c:cat>
          <c:val>
            <c:numRef>
              <c:f>Sheet1!$E$2</c:f>
              <c:numCache>
                <c:formatCode>###0%</c:formatCode>
                <c:ptCount val="1"/>
                <c:pt idx="0">
                  <c:v>9.160305343511449E-2</c:v>
                </c:pt>
              </c:numCache>
            </c:numRef>
          </c:val>
          <c:extLst>
            <c:ext xmlns:c16="http://schemas.microsoft.com/office/drawing/2014/chart" uri="{C3380CC4-5D6E-409C-BE32-E72D297353CC}">
              <c16:uniqueId val="{00000003-FB90-45A9-9521-82DA53CE7EC3}"/>
            </c:ext>
          </c:extLst>
        </c:ser>
        <c:ser>
          <c:idx val="4"/>
          <c:order val="4"/>
          <c:tx>
            <c:strRef>
              <c:f>Sheet1!$F$1</c:f>
              <c:strCache>
                <c:ptCount val="1"/>
                <c:pt idx="0">
                  <c:v>4</c:v>
                </c:pt>
              </c:strCache>
            </c:strRef>
          </c:tx>
          <c:spPr>
            <a:solidFill>
              <a:schemeClr val="tx2">
                <a:lumMod val="20000"/>
                <a:lumOff val="80000"/>
              </a:schemeClr>
            </a:solidFill>
            <a:ln>
              <a:noFill/>
            </a:ln>
            <a:effectLst/>
          </c:spPr>
          <c:invertIfNegative val="0"/>
          <c:dLbls>
            <c:dLbl>
              <c:idx val="0"/>
              <c:layout>
                <c:manualLayout>
                  <c:x val="9.4048857627990245E-17"/>
                  <c:y val="-1.002356722183022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B90-45A9-9521-82DA53CE7EC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ELEVII</c:v>
                </c:pt>
              </c:strCache>
            </c:strRef>
          </c:cat>
          <c:val>
            <c:numRef>
              <c:f>Sheet1!$F$2</c:f>
              <c:numCache>
                <c:formatCode>###0%</c:formatCode>
                <c:ptCount val="1"/>
                <c:pt idx="0">
                  <c:v>9.160305343511449E-2</c:v>
                </c:pt>
              </c:numCache>
            </c:numRef>
          </c:val>
          <c:extLst>
            <c:ext xmlns:c16="http://schemas.microsoft.com/office/drawing/2014/chart" uri="{C3380CC4-5D6E-409C-BE32-E72D297353CC}">
              <c16:uniqueId val="{00000005-FB90-45A9-9521-82DA53CE7EC3}"/>
            </c:ext>
          </c:extLst>
        </c:ser>
        <c:ser>
          <c:idx val="5"/>
          <c:order val="5"/>
          <c:tx>
            <c:strRef>
              <c:f>Sheet1!$G$1</c:f>
              <c:strCache>
                <c:ptCount val="1"/>
                <c:pt idx="0">
                  <c:v>5</c:v>
                </c:pt>
              </c:strCache>
            </c:strRef>
          </c:tx>
          <c:spPr>
            <a:solidFill>
              <a:srgbClr val="F0C6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ELEVII</c:v>
                </c:pt>
              </c:strCache>
            </c:strRef>
          </c:cat>
          <c:val>
            <c:numRef>
              <c:f>Sheet1!$G$2</c:f>
              <c:numCache>
                <c:formatCode>###0%</c:formatCode>
                <c:ptCount val="1"/>
                <c:pt idx="0">
                  <c:v>6.8702290076335881E-2</c:v>
                </c:pt>
              </c:numCache>
            </c:numRef>
          </c:val>
          <c:extLst>
            <c:ext xmlns:c16="http://schemas.microsoft.com/office/drawing/2014/chart" uri="{C3380CC4-5D6E-409C-BE32-E72D297353CC}">
              <c16:uniqueId val="{00000006-FB90-45A9-9521-82DA53CE7EC3}"/>
            </c:ext>
          </c:extLst>
        </c:ser>
        <c:ser>
          <c:idx val="6"/>
          <c:order val="6"/>
          <c:tx>
            <c:strRef>
              <c:f>Sheet1!$H$1</c:f>
              <c:strCache>
                <c:ptCount val="1"/>
                <c:pt idx="0">
                  <c:v>6</c:v>
                </c:pt>
              </c:strCache>
            </c:strRef>
          </c:tx>
          <c:spPr>
            <a:solidFill>
              <a:srgbClr val="E0888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ELEVII</c:v>
                </c:pt>
              </c:strCache>
            </c:strRef>
          </c:cat>
          <c:val>
            <c:numRef>
              <c:f>Sheet1!$H$2</c:f>
              <c:numCache>
                <c:formatCode>###0%</c:formatCode>
                <c:ptCount val="1"/>
                <c:pt idx="0">
                  <c:v>0.12213740458015267</c:v>
                </c:pt>
              </c:numCache>
            </c:numRef>
          </c:val>
          <c:extLst>
            <c:ext xmlns:c16="http://schemas.microsoft.com/office/drawing/2014/chart" uri="{C3380CC4-5D6E-409C-BE32-E72D297353CC}">
              <c16:uniqueId val="{00000007-FB90-45A9-9521-82DA53CE7EC3}"/>
            </c:ext>
          </c:extLst>
        </c:ser>
        <c:ser>
          <c:idx val="7"/>
          <c:order val="7"/>
          <c:tx>
            <c:strRef>
              <c:f>Sheet1!$I$1</c:f>
              <c:strCache>
                <c:ptCount val="1"/>
                <c:pt idx="0">
                  <c:v>7</c:v>
                </c:pt>
              </c:strCache>
            </c:strRef>
          </c:tx>
          <c:spPr>
            <a:solidFill>
              <a:srgbClr val="CE3E3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ELEVII</c:v>
                </c:pt>
              </c:strCache>
            </c:strRef>
          </c:cat>
          <c:val>
            <c:numRef>
              <c:f>Sheet1!$I$2</c:f>
              <c:numCache>
                <c:formatCode>###0%</c:formatCode>
                <c:ptCount val="1"/>
                <c:pt idx="0">
                  <c:v>4.5801526717557245E-2</c:v>
                </c:pt>
              </c:numCache>
            </c:numRef>
          </c:val>
          <c:extLst>
            <c:ext xmlns:c16="http://schemas.microsoft.com/office/drawing/2014/chart" uri="{C3380CC4-5D6E-409C-BE32-E72D297353CC}">
              <c16:uniqueId val="{00000008-FB90-45A9-9521-82DA53CE7EC3}"/>
            </c:ext>
          </c:extLst>
        </c:ser>
        <c:ser>
          <c:idx val="8"/>
          <c:order val="8"/>
          <c:tx>
            <c:strRef>
              <c:f>Sheet1!$J$1</c:f>
              <c:strCache>
                <c:ptCount val="1"/>
                <c:pt idx="0">
                  <c:v>8</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ELEVII</c:v>
                </c:pt>
              </c:strCache>
            </c:strRef>
          </c:cat>
          <c:val>
            <c:numRef>
              <c:f>Sheet1!$J$2</c:f>
              <c:numCache>
                <c:formatCode>###0%</c:formatCode>
                <c:ptCount val="1"/>
                <c:pt idx="0">
                  <c:v>6.1068702290076333E-2</c:v>
                </c:pt>
              </c:numCache>
            </c:numRef>
          </c:val>
          <c:extLst>
            <c:ext xmlns:c16="http://schemas.microsoft.com/office/drawing/2014/chart" uri="{C3380CC4-5D6E-409C-BE32-E72D297353CC}">
              <c16:uniqueId val="{00000009-FB90-45A9-9521-82DA53CE7EC3}"/>
            </c:ext>
          </c:extLst>
        </c:ser>
        <c:ser>
          <c:idx val="9"/>
          <c:order val="9"/>
          <c:tx>
            <c:strRef>
              <c:f>Sheet1!$K$1</c:f>
              <c:strCache>
                <c:ptCount val="1"/>
                <c:pt idx="0">
                  <c:v>In foarte mare masură</c:v>
                </c:pt>
              </c:strCache>
            </c:strRef>
          </c:tx>
          <c:spPr>
            <a:solidFill>
              <a:srgbClr val="AC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ELEVII</c:v>
                </c:pt>
              </c:strCache>
            </c:strRef>
          </c:cat>
          <c:val>
            <c:numRef>
              <c:f>Sheet1!$K$2</c:f>
              <c:numCache>
                <c:formatCode>###0%</c:formatCode>
                <c:ptCount val="1"/>
                <c:pt idx="0">
                  <c:v>1.5267175572519083E-2</c:v>
                </c:pt>
              </c:numCache>
            </c:numRef>
          </c:val>
          <c:extLst>
            <c:ext xmlns:c16="http://schemas.microsoft.com/office/drawing/2014/chart" uri="{C3380CC4-5D6E-409C-BE32-E72D297353CC}">
              <c16:uniqueId val="{0000000A-FB90-45A9-9521-82DA53CE7EC3}"/>
            </c:ext>
          </c:extLst>
        </c:ser>
        <c:dLbls>
          <c:dLblPos val="ctr"/>
          <c:showLegendKey val="0"/>
          <c:showVal val="1"/>
          <c:showCatName val="0"/>
          <c:showSerName val="0"/>
          <c:showPercent val="0"/>
          <c:showBubbleSize val="0"/>
        </c:dLbls>
        <c:gapWidth val="150"/>
        <c:overlap val="100"/>
        <c:axId val="529679056"/>
        <c:axId val="529672816"/>
      </c:barChart>
      <c:catAx>
        <c:axId val="52967905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529672816"/>
        <c:crosses val="autoZero"/>
        <c:auto val="1"/>
        <c:lblAlgn val="ctr"/>
        <c:lblOffset val="100"/>
        <c:noMultiLvlLbl val="0"/>
      </c:catAx>
      <c:valAx>
        <c:axId val="529672816"/>
        <c:scaling>
          <c:orientation val="minMax"/>
        </c:scaling>
        <c:delete val="1"/>
        <c:axPos val="b"/>
        <c:numFmt formatCode="0%" sourceLinked="1"/>
        <c:majorTickMark val="out"/>
        <c:minorTickMark val="none"/>
        <c:tickLblPos val="nextTo"/>
        <c:crossAx val="529679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00569624674835"/>
          <c:y val="0.21504135715534498"/>
          <c:w val="0.73383352978129945"/>
          <c:h val="0.35227263855646579"/>
        </c:manualLayout>
      </c:layout>
      <c:barChart>
        <c:barDir val="bar"/>
        <c:grouping val="percentStacked"/>
        <c:varyColors val="0"/>
        <c:ser>
          <c:idx val="0"/>
          <c:order val="0"/>
          <c:tx>
            <c:strRef>
              <c:f>Sheet1!$B$1</c:f>
              <c:strCache>
                <c:ptCount val="1"/>
                <c:pt idx="0">
                  <c:v>Deloc</c:v>
                </c:pt>
              </c:strCache>
            </c:strRef>
          </c:tx>
          <c:spPr>
            <a:solidFill>
              <a:schemeClr val="tx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PROFESORII</c:v>
                </c:pt>
              </c:strCache>
            </c:strRef>
          </c:cat>
          <c:val>
            <c:numRef>
              <c:f>Sheet1!$B$2</c:f>
              <c:numCache>
                <c:formatCode>###0%</c:formatCode>
                <c:ptCount val="1"/>
                <c:pt idx="0">
                  <c:v>0.48854961832061067</c:v>
                </c:pt>
              </c:numCache>
            </c:numRef>
          </c:val>
          <c:extLst>
            <c:ext xmlns:c16="http://schemas.microsoft.com/office/drawing/2014/chart" uri="{C3380CC4-5D6E-409C-BE32-E72D297353CC}">
              <c16:uniqueId val="{00000000-D50A-4802-91B7-5DB887B0B07A}"/>
            </c:ext>
          </c:extLst>
        </c:ser>
        <c:ser>
          <c:idx val="1"/>
          <c:order val="1"/>
          <c:tx>
            <c:strRef>
              <c:f>Sheet1!$C$1</c:f>
              <c:strCache>
                <c:ptCount val="1"/>
                <c:pt idx="0">
                  <c:v>1</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PROFESORII</c:v>
                </c:pt>
              </c:strCache>
            </c:strRef>
          </c:cat>
          <c:val>
            <c:numRef>
              <c:f>Sheet1!$C$2</c:f>
              <c:numCache>
                <c:formatCode>###0%</c:formatCode>
                <c:ptCount val="1"/>
                <c:pt idx="0">
                  <c:v>0.22900763358778625</c:v>
                </c:pt>
              </c:numCache>
            </c:numRef>
          </c:val>
          <c:extLst>
            <c:ext xmlns:c16="http://schemas.microsoft.com/office/drawing/2014/chart" uri="{C3380CC4-5D6E-409C-BE32-E72D297353CC}">
              <c16:uniqueId val="{00000001-D50A-4802-91B7-5DB887B0B07A}"/>
            </c:ext>
          </c:extLst>
        </c:ser>
        <c:ser>
          <c:idx val="2"/>
          <c:order val="2"/>
          <c:tx>
            <c:strRef>
              <c:f>Sheet1!$D$1</c:f>
              <c:strCache>
                <c:ptCount val="1"/>
                <c:pt idx="0">
                  <c:v>2</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PROFESORII</c:v>
                </c:pt>
              </c:strCache>
            </c:strRef>
          </c:cat>
          <c:val>
            <c:numRef>
              <c:f>Sheet1!$D$2</c:f>
              <c:numCache>
                <c:formatCode>###0%</c:formatCode>
                <c:ptCount val="1"/>
                <c:pt idx="0">
                  <c:v>0.11450381679389313</c:v>
                </c:pt>
              </c:numCache>
            </c:numRef>
          </c:val>
          <c:extLst>
            <c:ext xmlns:c16="http://schemas.microsoft.com/office/drawing/2014/chart" uri="{C3380CC4-5D6E-409C-BE32-E72D297353CC}">
              <c16:uniqueId val="{00000002-D50A-4802-91B7-5DB887B0B07A}"/>
            </c:ext>
          </c:extLst>
        </c:ser>
        <c:ser>
          <c:idx val="3"/>
          <c:order val="3"/>
          <c:tx>
            <c:strRef>
              <c:f>Sheet1!$E$1</c:f>
              <c:strCache>
                <c:ptCount val="1"/>
                <c:pt idx="0">
                  <c:v>3</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PROFESORII</c:v>
                </c:pt>
              </c:strCache>
            </c:strRef>
          </c:cat>
          <c:val>
            <c:numRef>
              <c:f>Sheet1!$E$2</c:f>
              <c:numCache>
                <c:formatCode>###0%</c:formatCode>
                <c:ptCount val="1"/>
                <c:pt idx="0">
                  <c:v>6.8702290076335881E-2</c:v>
                </c:pt>
              </c:numCache>
            </c:numRef>
          </c:val>
          <c:extLst>
            <c:ext xmlns:c16="http://schemas.microsoft.com/office/drawing/2014/chart" uri="{C3380CC4-5D6E-409C-BE32-E72D297353CC}">
              <c16:uniqueId val="{00000003-D50A-4802-91B7-5DB887B0B07A}"/>
            </c:ext>
          </c:extLst>
        </c:ser>
        <c:ser>
          <c:idx val="4"/>
          <c:order val="4"/>
          <c:tx>
            <c:strRef>
              <c:f>Sheet1!$F$1</c:f>
              <c:strCache>
                <c:ptCount val="1"/>
                <c:pt idx="0">
                  <c:v>4</c:v>
                </c:pt>
              </c:strCache>
            </c:strRef>
          </c:tx>
          <c:spPr>
            <a:solidFill>
              <a:schemeClr val="tx2">
                <a:lumMod val="20000"/>
                <a:lumOff val="80000"/>
              </a:schemeClr>
            </a:solidFill>
            <a:ln>
              <a:noFill/>
            </a:ln>
            <a:effectLst/>
          </c:spPr>
          <c:invertIfNegative val="0"/>
          <c:dLbls>
            <c:dLbl>
              <c:idx val="0"/>
              <c:layout>
                <c:manualLayout>
                  <c:x val="9.4048857627990245E-17"/>
                  <c:y val="-1.002356722183022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50A-4802-91B7-5DB887B0B07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PROFESORII</c:v>
                </c:pt>
              </c:strCache>
            </c:strRef>
          </c:cat>
          <c:val>
            <c:numRef>
              <c:f>Sheet1!$F$2</c:f>
              <c:numCache>
                <c:formatCode>###0%</c:formatCode>
                <c:ptCount val="1"/>
                <c:pt idx="0">
                  <c:v>4.5801526717557245E-2</c:v>
                </c:pt>
              </c:numCache>
            </c:numRef>
          </c:val>
          <c:extLst>
            <c:ext xmlns:c16="http://schemas.microsoft.com/office/drawing/2014/chart" uri="{C3380CC4-5D6E-409C-BE32-E72D297353CC}">
              <c16:uniqueId val="{00000005-D50A-4802-91B7-5DB887B0B07A}"/>
            </c:ext>
          </c:extLst>
        </c:ser>
        <c:ser>
          <c:idx val="5"/>
          <c:order val="5"/>
          <c:tx>
            <c:strRef>
              <c:f>Sheet1!$G$1</c:f>
              <c:strCache>
                <c:ptCount val="1"/>
                <c:pt idx="0">
                  <c:v>5</c:v>
                </c:pt>
              </c:strCache>
            </c:strRef>
          </c:tx>
          <c:spPr>
            <a:solidFill>
              <a:srgbClr val="F0C6C6"/>
            </a:solidFill>
            <a:ln>
              <a:noFill/>
            </a:ln>
            <a:effectLst/>
          </c:spPr>
          <c:invertIfNegative val="0"/>
          <c:dLbls>
            <c:dLbl>
              <c:idx val="0"/>
              <c:layout>
                <c:manualLayout>
                  <c:x val="4.5773116955839114E-3"/>
                  <c:y val="-7.938857048376707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50A-4802-91B7-5DB887B0B07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PROFESORII</c:v>
                </c:pt>
              </c:strCache>
            </c:strRef>
          </c:cat>
          <c:val>
            <c:numRef>
              <c:f>Sheet1!$G$2</c:f>
              <c:numCache>
                <c:formatCode>###0%</c:formatCode>
                <c:ptCount val="1"/>
                <c:pt idx="0">
                  <c:v>2.2900763358778622E-2</c:v>
                </c:pt>
              </c:numCache>
            </c:numRef>
          </c:val>
          <c:extLst>
            <c:ext xmlns:c16="http://schemas.microsoft.com/office/drawing/2014/chart" uri="{C3380CC4-5D6E-409C-BE32-E72D297353CC}">
              <c16:uniqueId val="{00000006-D50A-4802-91B7-5DB887B0B07A}"/>
            </c:ext>
          </c:extLst>
        </c:ser>
        <c:ser>
          <c:idx val="6"/>
          <c:order val="6"/>
          <c:tx>
            <c:strRef>
              <c:f>Sheet1!$H$1</c:f>
              <c:strCache>
                <c:ptCount val="1"/>
                <c:pt idx="0">
                  <c:v>6</c:v>
                </c:pt>
              </c:strCache>
            </c:strRef>
          </c:tx>
          <c:spPr>
            <a:solidFill>
              <a:srgbClr val="E08888"/>
            </a:solidFill>
            <a:ln>
              <a:noFill/>
            </a:ln>
            <a:effectLst/>
          </c:spPr>
          <c:invertIfNegative val="0"/>
          <c:dLbls>
            <c:dLbl>
              <c:idx val="0"/>
              <c:layout>
                <c:manualLayout>
                  <c:x val="4.5773116955840232E-3"/>
                  <c:y val="-0.111143998677273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50A-4802-91B7-5DB887B0B07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PROFESORII</c:v>
                </c:pt>
              </c:strCache>
            </c:strRef>
          </c:cat>
          <c:val>
            <c:numRef>
              <c:f>Sheet1!$H$2</c:f>
              <c:numCache>
                <c:formatCode>###0%</c:formatCode>
                <c:ptCount val="1"/>
                <c:pt idx="0">
                  <c:v>1.5267175572519083E-2</c:v>
                </c:pt>
              </c:numCache>
            </c:numRef>
          </c:val>
          <c:extLst>
            <c:ext xmlns:c16="http://schemas.microsoft.com/office/drawing/2014/chart" uri="{C3380CC4-5D6E-409C-BE32-E72D297353CC}">
              <c16:uniqueId val="{00000007-D50A-4802-91B7-5DB887B0B07A}"/>
            </c:ext>
          </c:extLst>
        </c:ser>
        <c:ser>
          <c:idx val="7"/>
          <c:order val="7"/>
          <c:tx>
            <c:strRef>
              <c:f>Sheet1!$I$1</c:f>
              <c:strCache>
                <c:ptCount val="1"/>
                <c:pt idx="0">
                  <c:v>7</c:v>
                </c:pt>
              </c:strCache>
            </c:strRef>
          </c:tx>
          <c:spPr>
            <a:solidFill>
              <a:srgbClr val="CE3E3E"/>
            </a:solidFill>
            <a:ln>
              <a:noFill/>
            </a:ln>
            <a:effectLst/>
          </c:spPr>
          <c:invertIfNegative val="0"/>
          <c:dLbls>
            <c:dLbl>
              <c:idx val="0"/>
              <c:layout>
                <c:manualLayout>
                  <c:x val="1.6783476217141307E-2"/>
                  <c:y val="-3.969428524188353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50A-4802-91B7-5DB887B0B07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PROFESORII</c:v>
                </c:pt>
              </c:strCache>
            </c:strRef>
          </c:cat>
          <c:val>
            <c:numRef>
              <c:f>Sheet1!$I$2</c:f>
              <c:numCache>
                <c:formatCode>###0%</c:formatCode>
                <c:ptCount val="1"/>
                <c:pt idx="0">
                  <c:v>1.5267175572519083E-2</c:v>
                </c:pt>
              </c:numCache>
            </c:numRef>
          </c:val>
          <c:extLst>
            <c:ext xmlns:c16="http://schemas.microsoft.com/office/drawing/2014/chart" uri="{C3380CC4-5D6E-409C-BE32-E72D297353CC}">
              <c16:uniqueId val="{00000008-D50A-4802-91B7-5DB887B0B07A}"/>
            </c:ext>
          </c:extLst>
        </c:ser>
        <c:ser>
          <c:idx val="8"/>
          <c:order val="8"/>
          <c:tx>
            <c:strRef>
              <c:f>Sheet1!$J$1</c:f>
              <c:strCache>
                <c:ptCount val="1"/>
                <c:pt idx="0">
                  <c:v>8</c:v>
                </c:pt>
              </c:strCache>
            </c:strRef>
          </c:tx>
          <c:spPr>
            <a:solidFill>
              <a:srgbClr val="C00000"/>
            </a:solidFill>
            <a:ln>
              <a:noFill/>
            </a:ln>
            <a:effectLst/>
          </c:spPr>
          <c:invertIfNegative val="0"/>
          <c:dLbls>
            <c:delete val="1"/>
          </c:dLbls>
          <c:cat>
            <c:strRef>
              <c:f>Sheet1!$A$2</c:f>
              <c:strCache>
                <c:ptCount val="1"/>
                <c:pt idx="0">
                  <c:v>PROFESORII</c:v>
                </c:pt>
              </c:strCache>
            </c:strRef>
          </c:cat>
          <c:val>
            <c:numRef>
              <c:f>Sheet1!$J$2</c:f>
              <c:numCache>
                <c:formatCode>###0%</c:formatCode>
                <c:ptCount val="1"/>
                <c:pt idx="0">
                  <c:v>0</c:v>
                </c:pt>
              </c:numCache>
            </c:numRef>
          </c:val>
          <c:extLst>
            <c:ext xmlns:c16="http://schemas.microsoft.com/office/drawing/2014/chart" uri="{C3380CC4-5D6E-409C-BE32-E72D297353CC}">
              <c16:uniqueId val="{00000009-D50A-4802-91B7-5DB887B0B07A}"/>
            </c:ext>
          </c:extLst>
        </c:ser>
        <c:ser>
          <c:idx val="9"/>
          <c:order val="9"/>
          <c:tx>
            <c:strRef>
              <c:f>Sheet1!$K$1</c:f>
              <c:strCache>
                <c:ptCount val="1"/>
                <c:pt idx="0">
                  <c:v>In foarte mare masură</c:v>
                </c:pt>
              </c:strCache>
            </c:strRef>
          </c:tx>
          <c:spPr>
            <a:solidFill>
              <a:srgbClr val="AC0000"/>
            </a:solidFill>
            <a:ln>
              <a:noFill/>
            </a:ln>
            <a:effectLst/>
          </c:spPr>
          <c:invertIfNegative val="0"/>
          <c:dLbls>
            <c:delete val="1"/>
          </c:dLbls>
          <c:cat>
            <c:strRef>
              <c:f>Sheet1!$A$2</c:f>
              <c:strCache>
                <c:ptCount val="1"/>
                <c:pt idx="0">
                  <c:v>PROFESORII</c:v>
                </c:pt>
              </c:strCache>
            </c:strRef>
          </c:cat>
          <c:val>
            <c:numRef>
              <c:f>Sheet1!$K$2</c:f>
              <c:numCache>
                <c:formatCode>###0%</c:formatCode>
                <c:ptCount val="1"/>
                <c:pt idx="0">
                  <c:v>0</c:v>
                </c:pt>
              </c:numCache>
            </c:numRef>
          </c:val>
          <c:extLst>
            <c:ext xmlns:c16="http://schemas.microsoft.com/office/drawing/2014/chart" uri="{C3380CC4-5D6E-409C-BE32-E72D297353CC}">
              <c16:uniqueId val="{0000000B-D50A-4802-91B7-5DB887B0B07A}"/>
            </c:ext>
          </c:extLst>
        </c:ser>
        <c:dLbls>
          <c:dLblPos val="ctr"/>
          <c:showLegendKey val="0"/>
          <c:showVal val="1"/>
          <c:showCatName val="0"/>
          <c:showSerName val="0"/>
          <c:showPercent val="0"/>
          <c:showBubbleSize val="0"/>
        </c:dLbls>
        <c:gapWidth val="150"/>
        <c:overlap val="100"/>
        <c:axId val="529679056"/>
        <c:axId val="529672816"/>
      </c:barChart>
      <c:catAx>
        <c:axId val="52967905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529672816"/>
        <c:crosses val="autoZero"/>
        <c:auto val="1"/>
        <c:lblAlgn val="ctr"/>
        <c:lblOffset val="100"/>
        <c:noMultiLvlLbl val="0"/>
      </c:catAx>
      <c:valAx>
        <c:axId val="529672816"/>
        <c:scaling>
          <c:orientation val="minMax"/>
        </c:scaling>
        <c:delete val="1"/>
        <c:axPos val="b"/>
        <c:numFmt formatCode="0%" sourceLinked="1"/>
        <c:majorTickMark val="out"/>
        <c:minorTickMark val="none"/>
        <c:tickLblPos val="nextTo"/>
        <c:crossAx val="529679056"/>
        <c:crosses val="autoZero"/>
        <c:crossBetween val="between"/>
      </c:valAx>
      <c:spPr>
        <a:noFill/>
        <a:ln>
          <a:noFill/>
        </a:ln>
        <a:effectLst/>
      </c:spPr>
    </c:plotArea>
    <c:legend>
      <c:legendPos val="t"/>
      <c:layout>
        <c:manualLayout>
          <c:xMode val="edge"/>
          <c:yMode val="edge"/>
          <c:x val="0.35232997779943759"/>
          <c:y val="0.15877714096753415"/>
          <c:w val="0.5791333695273343"/>
          <c:h val="8.123013527624878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00569624674835"/>
          <c:y val="0.21804588121152815"/>
          <c:w val="0.74266028556411712"/>
          <c:h val="0.34926811450028261"/>
        </c:manualLayout>
      </c:layout>
      <c:barChart>
        <c:barDir val="bar"/>
        <c:grouping val="percentStacked"/>
        <c:varyColors val="0"/>
        <c:ser>
          <c:idx val="0"/>
          <c:order val="0"/>
          <c:tx>
            <c:strRef>
              <c:f>Sheet1!$B$1</c:f>
              <c:strCache>
                <c:ptCount val="1"/>
                <c:pt idx="0">
                  <c:v>Deloc</c:v>
                </c:pt>
              </c:strCache>
            </c:strRef>
          </c:tx>
          <c:spPr>
            <a:solidFill>
              <a:schemeClr val="tx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PĂRINȚII</c:v>
                </c:pt>
              </c:strCache>
            </c:strRef>
          </c:cat>
          <c:val>
            <c:numRef>
              <c:f>Sheet1!$B$2</c:f>
              <c:numCache>
                <c:formatCode>###0%</c:formatCode>
                <c:ptCount val="1"/>
                <c:pt idx="0">
                  <c:v>0.11450381679389313</c:v>
                </c:pt>
              </c:numCache>
            </c:numRef>
          </c:val>
          <c:extLst>
            <c:ext xmlns:c16="http://schemas.microsoft.com/office/drawing/2014/chart" uri="{C3380CC4-5D6E-409C-BE32-E72D297353CC}">
              <c16:uniqueId val="{00000000-BF36-43C6-A38C-4F032FA696E3}"/>
            </c:ext>
          </c:extLst>
        </c:ser>
        <c:ser>
          <c:idx val="1"/>
          <c:order val="1"/>
          <c:tx>
            <c:strRef>
              <c:f>Sheet1!$C$1</c:f>
              <c:strCache>
                <c:ptCount val="1"/>
                <c:pt idx="0">
                  <c:v>1</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PĂRINȚII</c:v>
                </c:pt>
              </c:strCache>
            </c:strRef>
          </c:cat>
          <c:val>
            <c:numRef>
              <c:f>Sheet1!$C$2</c:f>
              <c:numCache>
                <c:formatCode>###0%</c:formatCode>
                <c:ptCount val="1"/>
                <c:pt idx="0">
                  <c:v>0.15267175572519084</c:v>
                </c:pt>
              </c:numCache>
            </c:numRef>
          </c:val>
          <c:extLst>
            <c:ext xmlns:c16="http://schemas.microsoft.com/office/drawing/2014/chart" uri="{C3380CC4-5D6E-409C-BE32-E72D297353CC}">
              <c16:uniqueId val="{00000001-BF36-43C6-A38C-4F032FA696E3}"/>
            </c:ext>
          </c:extLst>
        </c:ser>
        <c:ser>
          <c:idx val="2"/>
          <c:order val="2"/>
          <c:tx>
            <c:strRef>
              <c:f>Sheet1!$D$1</c:f>
              <c:strCache>
                <c:ptCount val="1"/>
                <c:pt idx="0">
                  <c:v>2</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PĂRINȚII</c:v>
                </c:pt>
              </c:strCache>
            </c:strRef>
          </c:cat>
          <c:val>
            <c:numRef>
              <c:f>Sheet1!$D$2</c:f>
              <c:numCache>
                <c:formatCode>###0%</c:formatCode>
                <c:ptCount val="1"/>
                <c:pt idx="0">
                  <c:v>0.19847328244274809</c:v>
                </c:pt>
              </c:numCache>
            </c:numRef>
          </c:val>
          <c:extLst>
            <c:ext xmlns:c16="http://schemas.microsoft.com/office/drawing/2014/chart" uri="{C3380CC4-5D6E-409C-BE32-E72D297353CC}">
              <c16:uniqueId val="{00000002-BF36-43C6-A38C-4F032FA696E3}"/>
            </c:ext>
          </c:extLst>
        </c:ser>
        <c:ser>
          <c:idx val="3"/>
          <c:order val="3"/>
          <c:tx>
            <c:strRef>
              <c:f>Sheet1!$E$1</c:f>
              <c:strCache>
                <c:ptCount val="1"/>
                <c:pt idx="0">
                  <c:v>3</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PĂRINȚII</c:v>
                </c:pt>
              </c:strCache>
            </c:strRef>
          </c:cat>
          <c:val>
            <c:numRef>
              <c:f>Sheet1!$E$2</c:f>
              <c:numCache>
                <c:formatCode>###0%</c:formatCode>
                <c:ptCount val="1"/>
                <c:pt idx="0">
                  <c:v>0.12977099236641221</c:v>
                </c:pt>
              </c:numCache>
            </c:numRef>
          </c:val>
          <c:extLst>
            <c:ext xmlns:c16="http://schemas.microsoft.com/office/drawing/2014/chart" uri="{C3380CC4-5D6E-409C-BE32-E72D297353CC}">
              <c16:uniqueId val="{00000003-BF36-43C6-A38C-4F032FA696E3}"/>
            </c:ext>
          </c:extLst>
        </c:ser>
        <c:ser>
          <c:idx val="4"/>
          <c:order val="4"/>
          <c:tx>
            <c:strRef>
              <c:f>Sheet1!$F$1</c:f>
              <c:strCache>
                <c:ptCount val="1"/>
                <c:pt idx="0">
                  <c:v>4</c:v>
                </c:pt>
              </c:strCache>
            </c:strRef>
          </c:tx>
          <c:spPr>
            <a:solidFill>
              <a:schemeClr val="tx2">
                <a:lumMod val="20000"/>
                <a:lumOff val="80000"/>
              </a:schemeClr>
            </a:solidFill>
            <a:ln>
              <a:noFill/>
            </a:ln>
            <a:effectLst/>
          </c:spPr>
          <c:invertIfNegative val="0"/>
          <c:dLbls>
            <c:dLbl>
              <c:idx val="0"/>
              <c:layout>
                <c:manualLayout>
                  <c:x val="9.4048857627990245E-17"/>
                  <c:y val="-1.002356722183022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F36-43C6-A38C-4F032FA696E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PĂRINȚII</c:v>
                </c:pt>
              </c:strCache>
            </c:strRef>
          </c:cat>
          <c:val>
            <c:numRef>
              <c:f>Sheet1!$F$2</c:f>
              <c:numCache>
                <c:formatCode>###0%</c:formatCode>
                <c:ptCount val="1"/>
                <c:pt idx="0">
                  <c:v>0.12977099236641221</c:v>
                </c:pt>
              </c:numCache>
            </c:numRef>
          </c:val>
          <c:extLst>
            <c:ext xmlns:c16="http://schemas.microsoft.com/office/drawing/2014/chart" uri="{C3380CC4-5D6E-409C-BE32-E72D297353CC}">
              <c16:uniqueId val="{00000005-BF36-43C6-A38C-4F032FA696E3}"/>
            </c:ext>
          </c:extLst>
        </c:ser>
        <c:ser>
          <c:idx val="5"/>
          <c:order val="5"/>
          <c:tx>
            <c:strRef>
              <c:f>Sheet1!$G$1</c:f>
              <c:strCache>
                <c:ptCount val="1"/>
                <c:pt idx="0">
                  <c:v>5</c:v>
                </c:pt>
              </c:strCache>
            </c:strRef>
          </c:tx>
          <c:spPr>
            <a:solidFill>
              <a:srgbClr val="F0C6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PĂRINȚII</c:v>
                </c:pt>
              </c:strCache>
            </c:strRef>
          </c:cat>
          <c:val>
            <c:numRef>
              <c:f>Sheet1!$G$2</c:f>
              <c:numCache>
                <c:formatCode>###0%</c:formatCode>
                <c:ptCount val="1"/>
                <c:pt idx="0">
                  <c:v>9.160305343511449E-2</c:v>
                </c:pt>
              </c:numCache>
            </c:numRef>
          </c:val>
          <c:extLst>
            <c:ext xmlns:c16="http://schemas.microsoft.com/office/drawing/2014/chart" uri="{C3380CC4-5D6E-409C-BE32-E72D297353CC}">
              <c16:uniqueId val="{00000006-BF36-43C6-A38C-4F032FA696E3}"/>
            </c:ext>
          </c:extLst>
        </c:ser>
        <c:ser>
          <c:idx val="6"/>
          <c:order val="6"/>
          <c:tx>
            <c:strRef>
              <c:f>Sheet1!$H$1</c:f>
              <c:strCache>
                <c:ptCount val="1"/>
                <c:pt idx="0">
                  <c:v>6</c:v>
                </c:pt>
              </c:strCache>
            </c:strRef>
          </c:tx>
          <c:spPr>
            <a:solidFill>
              <a:srgbClr val="E0888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PĂRINȚII</c:v>
                </c:pt>
              </c:strCache>
            </c:strRef>
          </c:cat>
          <c:val>
            <c:numRef>
              <c:f>Sheet1!$H$2</c:f>
              <c:numCache>
                <c:formatCode>###0%</c:formatCode>
                <c:ptCount val="1"/>
                <c:pt idx="0">
                  <c:v>6.1068702290076333E-2</c:v>
                </c:pt>
              </c:numCache>
            </c:numRef>
          </c:val>
          <c:extLst>
            <c:ext xmlns:c16="http://schemas.microsoft.com/office/drawing/2014/chart" uri="{C3380CC4-5D6E-409C-BE32-E72D297353CC}">
              <c16:uniqueId val="{00000007-BF36-43C6-A38C-4F032FA696E3}"/>
            </c:ext>
          </c:extLst>
        </c:ser>
        <c:ser>
          <c:idx val="7"/>
          <c:order val="7"/>
          <c:tx>
            <c:strRef>
              <c:f>Sheet1!$I$1</c:f>
              <c:strCache>
                <c:ptCount val="1"/>
                <c:pt idx="0">
                  <c:v>7</c:v>
                </c:pt>
              </c:strCache>
            </c:strRef>
          </c:tx>
          <c:spPr>
            <a:solidFill>
              <a:srgbClr val="CE3E3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PĂRINȚII</c:v>
                </c:pt>
              </c:strCache>
            </c:strRef>
          </c:cat>
          <c:val>
            <c:numRef>
              <c:f>Sheet1!$I$2</c:f>
              <c:numCache>
                <c:formatCode>###0%</c:formatCode>
                <c:ptCount val="1"/>
                <c:pt idx="0">
                  <c:v>7.6335877862595422E-2</c:v>
                </c:pt>
              </c:numCache>
            </c:numRef>
          </c:val>
          <c:extLst>
            <c:ext xmlns:c16="http://schemas.microsoft.com/office/drawing/2014/chart" uri="{C3380CC4-5D6E-409C-BE32-E72D297353CC}">
              <c16:uniqueId val="{00000008-BF36-43C6-A38C-4F032FA696E3}"/>
            </c:ext>
          </c:extLst>
        </c:ser>
        <c:ser>
          <c:idx val="8"/>
          <c:order val="8"/>
          <c:tx>
            <c:strRef>
              <c:f>Sheet1!$J$1</c:f>
              <c:strCache>
                <c:ptCount val="1"/>
                <c:pt idx="0">
                  <c:v>8</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PĂRINȚII</c:v>
                </c:pt>
              </c:strCache>
            </c:strRef>
          </c:cat>
          <c:val>
            <c:numRef>
              <c:f>Sheet1!$J$2</c:f>
              <c:numCache>
                <c:formatCode>###0%</c:formatCode>
                <c:ptCount val="1"/>
                <c:pt idx="0">
                  <c:v>2.2900763358778622E-2</c:v>
                </c:pt>
              </c:numCache>
            </c:numRef>
          </c:val>
          <c:extLst>
            <c:ext xmlns:c16="http://schemas.microsoft.com/office/drawing/2014/chart" uri="{C3380CC4-5D6E-409C-BE32-E72D297353CC}">
              <c16:uniqueId val="{00000009-BF36-43C6-A38C-4F032FA696E3}"/>
            </c:ext>
          </c:extLst>
        </c:ser>
        <c:ser>
          <c:idx val="9"/>
          <c:order val="9"/>
          <c:tx>
            <c:strRef>
              <c:f>Sheet1!$K$1</c:f>
              <c:strCache>
                <c:ptCount val="1"/>
                <c:pt idx="0">
                  <c:v>In foarte mare masură</c:v>
                </c:pt>
              </c:strCache>
            </c:strRef>
          </c:tx>
          <c:spPr>
            <a:solidFill>
              <a:srgbClr val="AC0000"/>
            </a:solidFill>
            <a:ln>
              <a:noFill/>
            </a:ln>
            <a:effectLst/>
          </c:spPr>
          <c:invertIfNegative val="0"/>
          <c:dLbls>
            <c:dLbl>
              <c:idx val="0"/>
              <c:layout>
                <c:manualLayout>
                  <c:x val="2.7634083640573886E-2"/>
                  <c:y val="0"/>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F36-43C6-A38C-4F032FA696E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PĂRINȚII</c:v>
                </c:pt>
              </c:strCache>
            </c:strRef>
          </c:cat>
          <c:val>
            <c:numRef>
              <c:f>Sheet1!$K$2</c:f>
              <c:numCache>
                <c:formatCode>###0%</c:formatCode>
                <c:ptCount val="1"/>
                <c:pt idx="0">
                  <c:v>2.2900763358778622E-2</c:v>
                </c:pt>
              </c:numCache>
            </c:numRef>
          </c:val>
          <c:extLst>
            <c:ext xmlns:c16="http://schemas.microsoft.com/office/drawing/2014/chart" uri="{C3380CC4-5D6E-409C-BE32-E72D297353CC}">
              <c16:uniqueId val="{0000000A-BF36-43C6-A38C-4F032FA696E3}"/>
            </c:ext>
          </c:extLst>
        </c:ser>
        <c:dLbls>
          <c:dLblPos val="ctr"/>
          <c:showLegendKey val="0"/>
          <c:showVal val="1"/>
          <c:showCatName val="0"/>
          <c:showSerName val="0"/>
          <c:showPercent val="0"/>
          <c:showBubbleSize val="0"/>
        </c:dLbls>
        <c:gapWidth val="150"/>
        <c:overlap val="100"/>
        <c:axId val="529679056"/>
        <c:axId val="529672816"/>
      </c:barChart>
      <c:catAx>
        <c:axId val="52967905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529672816"/>
        <c:crosses val="autoZero"/>
        <c:auto val="1"/>
        <c:lblAlgn val="ctr"/>
        <c:lblOffset val="100"/>
        <c:noMultiLvlLbl val="0"/>
      </c:catAx>
      <c:valAx>
        <c:axId val="529672816"/>
        <c:scaling>
          <c:orientation val="minMax"/>
        </c:scaling>
        <c:delete val="1"/>
        <c:axPos val="b"/>
        <c:numFmt formatCode="0%" sourceLinked="1"/>
        <c:majorTickMark val="out"/>
        <c:minorTickMark val="none"/>
        <c:tickLblPos val="nextTo"/>
        <c:crossAx val="529679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00569624674835"/>
          <c:y val="0.21504135715534498"/>
          <c:w val="0.73383352978129945"/>
          <c:h val="0.62099187526998056"/>
        </c:manualLayout>
      </c:layout>
      <c:barChart>
        <c:barDir val="bar"/>
        <c:grouping val="percentStacked"/>
        <c:varyColors val="0"/>
        <c:ser>
          <c:idx val="0"/>
          <c:order val="0"/>
          <c:tx>
            <c:strRef>
              <c:f>Sheet1!$B$1</c:f>
              <c:strCache>
                <c:ptCount val="1"/>
                <c:pt idx="0">
                  <c:v>Nu imi sunt foarte cunoscute</c:v>
                </c:pt>
              </c:strCache>
            </c:strRef>
          </c:tx>
          <c:spPr>
            <a:solidFill>
              <a:schemeClr val="tx2">
                <a:lumMod val="50000"/>
              </a:schemeClr>
            </a:solidFill>
            <a:ln>
              <a:noFill/>
            </a:ln>
            <a:effectLst/>
          </c:spPr>
          <c:invertIfNegative val="0"/>
          <c:dLbls>
            <c:dLbl>
              <c:idx val="0"/>
              <c:layout>
                <c:manualLayout>
                  <c:x val="-2.4886788208813342E-2"/>
                  <c:y val="-7.5791743255363925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FE8-4B4E-813D-069BFB9CE4F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c:v>
                </c:pt>
              </c:strCache>
            </c:strRef>
          </c:cat>
          <c:val>
            <c:numRef>
              <c:f>Sheet1!$B$2</c:f>
              <c:numCache>
                <c:formatCode>###0%</c:formatCode>
                <c:ptCount val="1"/>
                <c:pt idx="0">
                  <c:v>7.6335877862595417E-3</c:v>
                </c:pt>
              </c:numCache>
            </c:numRef>
          </c:val>
          <c:extLst>
            <c:ext xmlns:c16="http://schemas.microsoft.com/office/drawing/2014/chart" uri="{C3380CC4-5D6E-409C-BE32-E72D297353CC}">
              <c16:uniqueId val="{00000000-AFE8-4B4E-813D-069BFB9CE4FC}"/>
            </c:ext>
          </c:extLst>
        </c:ser>
        <c:ser>
          <c:idx val="1"/>
          <c:order val="1"/>
          <c:tx>
            <c:strRef>
              <c:f>Sheet1!$C$1</c:f>
              <c:strCache>
                <c:ptCount val="1"/>
                <c:pt idx="0">
                  <c:v>2</c:v>
                </c:pt>
              </c:strCache>
            </c:strRef>
          </c:tx>
          <c:spPr>
            <a:solidFill>
              <a:schemeClr val="tx2">
                <a:lumMod val="75000"/>
              </a:schemeClr>
            </a:solidFill>
            <a:ln>
              <a:noFill/>
            </a:ln>
            <a:effectLst/>
          </c:spPr>
          <c:invertIfNegative val="0"/>
          <c:dLbls>
            <c:delete val="1"/>
          </c:dLbls>
          <c:cat>
            <c:strRef>
              <c:f>Sheet1!$A$2</c:f>
              <c:strCache>
                <c:ptCount val="1"/>
                <c:pt idx="0">
                  <c:v>Total</c:v>
                </c:pt>
              </c:strCache>
            </c:strRef>
          </c:cat>
          <c:val>
            <c:numRef>
              <c:f>Sheet1!$C$2</c:f>
              <c:numCache>
                <c:formatCode>###0%</c:formatCode>
                <c:ptCount val="1"/>
                <c:pt idx="0">
                  <c:v>0</c:v>
                </c:pt>
              </c:numCache>
            </c:numRef>
          </c:val>
          <c:extLst>
            <c:ext xmlns:c16="http://schemas.microsoft.com/office/drawing/2014/chart" uri="{C3380CC4-5D6E-409C-BE32-E72D297353CC}">
              <c16:uniqueId val="{00000001-AFE8-4B4E-813D-069BFB9CE4FC}"/>
            </c:ext>
          </c:extLst>
        </c:ser>
        <c:ser>
          <c:idx val="2"/>
          <c:order val="2"/>
          <c:tx>
            <c:strRef>
              <c:f>Sheet1!$D$1</c:f>
              <c:strCache>
                <c:ptCount val="1"/>
                <c:pt idx="0">
                  <c:v>3</c:v>
                </c:pt>
              </c:strCache>
            </c:strRef>
          </c:tx>
          <c:spPr>
            <a:solidFill>
              <a:schemeClr val="tx2">
                <a:lumMod val="60000"/>
                <a:lumOff val="40000"/>
              </a:schemeClr>
            </a:solidFill>
            <a:ln>
              <a:noFill/>
            </a:ln>
            <a:effectLst/>
          </c:spPr>
          <c:invertIfNegative val="0"/>
          <c:dLbls>
            <c:dLbl>
              <c:idx val="0"/>
              <c:layout>
                <c:manualLayout>
                  <c:x val="7.1105109168038026E-3"/>
                  <c:y val="-0.169499856607092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FE8-4B4E-813D-069BFB9CE4F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Sheet1!$D$2</c:f>
              <c:numCache>
                <c:formatCode>###0%</c:formatCode>
                <c:ptCount val="1"/>
                <c:pt idx="0">
                  <c:v>1.5267175572519083E-2</c:v>
                </c:pt>
              </c:numCache>
            </c:numRef>
          </c:val>
          <c:extLst>
            <c:ext xmlns:c16="http://schemas.microsoft.com/office/drawing/2014/chart" uri="{C3380CC4-5D6E-409C-BE32-E72D297353CC}">
              <c16:uniqueId val="{00000002-AFE8-4B4E-813D-069BFB9CE4FC}"/>
            </c:ext>
          </c:extLst>
        </c:ser>
        <c:ser>
          <c:idx val="3"/>
          <c:order val="3"/>
          <c:tx>
            <c:strRef>
              <c:f>Sheet1!$E$1</c:f>
              <c:strCache>
                <c:ptCount val="1"/>
                <c:pt idx="0">
                  <c:v>4</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Sheet1!$E$2</c:f>
              <c:numCache>
                <c:formatCode>###0%</c:formatCode>
                <c:ptCount val="1"/>
                <c:pt idx="0">
                  <c:v>3.8167938931297711E-2</c:v>
                </c:pt>
              </c:numCache>
            </c:numRef>
          </c:val>
          <c:extLst>
            <c:ext xmlns:c16="http://schemas.microsoft.com/office/drawing/2014/chart" uri="{C3380CC4-5D6E-409C-BE32-E72D297353CC}">
              <c16:uniqueId val="{00000003-AFE8-4B4E-813D-069BFB9CE4FC}"/>
            </c:ext>
          </c:extLst>
        </c:ser>
        <c:ser>
          <c:idx val="4"/>
          <c:order val="4"/>
          <c:tx>
            <c:strRef>
              <c:f>Sheet1!$F$1</c:f>
              <c:strCache>
                <c:ptCount val="1"/>
                <c:pt idx="0">
                  <c:v>5</c:v>
                </c:pt>
              </c:strCache>
            </c:strRef>
          </c:tx>
          <c:spPr>
            <a:solidFill>
              <a:schemeClr val="tx2">
                <a:lumMod val="20000"/>
                <a:lumOff val="80000"/>
              </a:schemeClr>
            </a:solidFill>
            <a:ln>
              <a:noFill/>
            </a:ln>
            <a:effectLst/>
          </c:spPr>
          <c:invertIfNegative val="0"/>
          <c:dLbls>
            <c:dLbl>
              <c:idx val="0"/>
              <c:layout>
                <c:manualLayout>
                  <c:x val="9.4048857627990245E-17"/>
                  <c:y val="-1.002356722183022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FE8-4B4E-813D-069BFB9CE4F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Sheet1!$F$2</c:f>
              <c:numCache>
                <c:formatCode>###0%</c:formatCode>
                <c:ptCount val="1"/>
                <c:pt idx="0">
                  <c:v>6.8702290076335881E-2</c:v>
                </c:pt>
              </c:numCache>
            </c:numRef>
          </c:val>
          <c:extLst>
            <c:ext xmlns:c16="http://schemas.microsoft.com/office/drawing/2014/chart" uri="{C3380CC4-5D6E-409C-BE32-E72D297353CC}">
              <c16:uniqueId val="{00000005-AFE8-4B4E-813D-069BFB9CE4FC}"/>
            </c:ext>
          </c:extLst>
        </c:ser>
        <c:ser>
          <c:idx val="5"/>
          <c:order val="5"/>
          <c:tx>
            <c:strRef>
              <c:f>Sheet1!$G$1</c:f>
              <c:strCache>
                <c:ptCount val="1"/>
                <c:pt idx="0">
                  <c:v>6</c:v>
                </c:pt>
              </c:strCache>
            </c:strRef>
          </c:tx>
          <c:spPr>
            <a:solidFill>
              <a:srgbClr val="F0C6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Sheet1!$G$2</c:f>
              <c:numCache>
                <c:formatCode>###0%</c:formatCode>
                <c:ptCount val="1"/>
                <c:pt idx="0">
                  <c:v>6.8702290076335881E-2</c:v>
                </c:pt>
              </c:numCache>
            </c:numRef>
          </c:val>
          <c:extLst>
            <c:ext xmlns:c16="http://schemas.microsoft.com/office/drawing/2014/chart" uri="{C3380CC4-5D6E-409C-BE32-E72D297353CC}">
              <c16:uniqueId val="{00000006-AFE8-4B4E-813D-069BFB9CE4FC}"/>
            </c:ext>
          </c:extLst>
        </c:ser>
        <c:ser>
          <c:idx val="6"/>
          <c:order val="6"/>
          <c:tx>
            <c:strRef>
              <c:f>Sheet1!$H$1</c:f>
              <c:strCache>
                <c:ptCount val="1"/>
                <c:pt idx="0">
                  <c:v>7</c:v>
                </c:pt>
              </c:strCache>
            </c:strRef>
          </c:tx>
          <c:spPr>
            <a:solidFill>
              <a:srgbClr val="E0888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Sheet1!$H$2</c:f>
              <c:numCache>
                <c:formatCode>###0%</c:formatCode>
                <c:ptCount val="1"/>
                <c:pt idx="0">
                  <c:v>0.10687022900763359</c:v>
                </c:pt>
              </c:numCache>
            </c:numRef>
          </c:val>
          <c:extLst>
            <c:ext xmlns:c16="http://schemas.microsoft.com/office/drawing/2014/chart" uri="{C3380CC4-5D6E-409C-BE32-E72D297353CC}">
              <c16:uniqueId val="{00000007-AFE8-4B4E-813D-069BFB9CE4FC}"/>
            </c:ext>
          </c:extLst>
        </c:ser>
        <c:ser>
          <c:idx val="7"/>
          <c:order val="7"/>
          <c:tx>
            <c:strRef>
              <c:f>Sheet1!$I$1</c:f>
              <c:strCache>
                <c:ptCount val="1"/>
                <c:pt idx="0">
                  <c:v>8</c:v>
                </c:pt>
              </c:strCache>
            </c:strRef>
          </c:tx>
          <c:spPr>
            <a:solidFill>
              <a:srgbClr val="CE3E3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Sheet1!$I$2</c:f>
              <c:numCache>
                <c:formatCode>###0%</c:formatCode>
                <c:ptCount val="1"/>
                <c:pt idx="0">
                  <c:v>0.23664122137404578</c:v>
                </c:pt>
              </c:numCache>
            </c:numRef>
          </c:val>
          <c:extLst>
            <c:ext xmlns:c16="http://schemas.microsoft.com/office/drawing/2014/chart" uri="{C3380CC4-5D6E-409C-BE32-E72D297353CC}">
              <c16:uniqueId val="{00000008-AFE8-4B4E-813D-069BFB9CE4FC}"/>
            </c:ext>
          </c:extLst>
        </c:ser>
        <c:ser>
          <c:idx val="8"/>
          <c:order val="8"/>
          <c:tx>
            <c:strRef>
              <c:f>Sheet1!$J$1</c:f>
              <c:strCache>
                <c:ptCount val="1"/>
                <c:pt idx="0">
                  <c:v>9</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Sheet1!$J$2</c:f>
              <c:numCache>
                <c:formatCode>###0%</c:formatCode>
                <c:ptCount val="1"/>
                <c:pt idx="0">
                  <c:v>0.25954198473282442</c:v>
                </c:pt>
              </c:numCache>
            </c:numRef>
          </c:val>
          <c:extLst>
            <c:ext xmlns:c16="http://schemas.microsoft.com/office/drawing/2014/chart" uri="{C3380CC4-5D6E-409C-BE32-E72D297353CC}">
              <c16:uniqueId val="{00000009-AFE8-4B4E-813D-069BFB9CE4FC}"/>
            </c:ext>
          </c:extLst>
        </c:ser>
        <c:ser>
          <c:idx val="9"/>
          <c:order val="9"/>
          <c:tx>
            <c:strRef>
              <c:f>Sheet1!$K$1</c:f>
              <c:strCache>
                <c:ptCount val="1"/>
                <c:pt idx="0">
                  <c:v>Imi sunt foarte cunoscute</c:v>
                </c:pt>
              </c:strCache>
            </c:strRef>
          </c:tx>
          <c:spPr>
            <a:solidFill>
              <a:srgbClr val="AC0000"/>
            </a:solidFill>
            <a:ln>
              <a:noFill/>
            </a:ln>
            <a:effectLst/>
          </c:spPr>
          <c:invertIfNegative val="0"/>
          <c:dLbls>
            <c:dLbl>
              <c:idx val="0"/>
              <c:layout>
                <c:manualLayout>
                  <c:x val="3.0515411303893489E-2"/>
                  <c:y val="-7.277201560825229E-17"/>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FE8-4B4E-813D-069BFB9CE4F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Sheet1!$K$2</c:f>
              <c:numCache>
                <c:formatCode>###0%</c:formatCode>
                <c:ptCount val="1"/>
                <c:pt idx="0">
                  <c:v>0.19847328244274809</c:v>
                </c:pt>
              </c:numCache>
            </c:numRef>
          </c:val>
          <c:extLst>
            <c:ext xmlns:c16="http://schemas.microsoft.com/office/drawing/2014/chart" uri="{C3380CC4-5D6E-409C-BE32-E72D297353CC}">
              <c16:uniqueId val="{0000000B-AFE8-4B4E-813D-069BFB9CE4FC}"/>
            </c:ext>
          </c:extLst>
        </c:ser>
        <c:dLbls>
          <c:dLblPos val="ctr"/>
          <c:showLegendKey val="0"/>
          <c:showVal val="1"/>
          <c:showCatName val="0"/>
          <c:showSerName val="0"/>
          <c:showPercent val="0"/>
          <c:showBubbleSize val="0"/>
        </c:dLbls>
        <c:gapWidth val="150"/>
        <c:overlap val="100"/>
        <c:axId val="529679056"/>
        <c:axId val="529672816"/>
      </c:barChart>
      <c:catAx>
        <c:axId val="529679056"/>
        <c:scaling>
          <c:orientation val="minMax"/>
        </c:scaling>
        <c:delete val="1"/>
        <c:axPos val="l"/>
        <c:numFmt formatCode="General" sourceLinked="1"/>
        <c:majorTickMark val="out"/>
        <c:minorTickMark val="none"/>
        <c:tickLblPos val="nextTo"/>
        <c:crossAx val="529672816"/>
        <c:crosses val="autoZero"/>
        <c:auto val="1"/>
        <c:lblAlgn val="ctr"/>
        <c:lblOffset val="100"/>
        <c:noMultiLvlLbl val="0"/>
      </c:catAx>
      <c:valAx>
        <c:axId val="529672816"/>
        <c:scaling>
          <c:orientation val="minMax"/>
        </c:scaling>
        <c:delete val="1"/>
        <c:axPos val="b"/>
        <c:numFmt formatCode="0%" sourceLinked="1"/>
        <c:majorTickMark val="out"/>
        <c:minorTickMark val="none"/>
        <c:tickLblPos val="nextTo"/>
        <c:crossAx val="529679056"/>
        <c:crosses val="autoZero"/>
        <c:crossBetween val="between"/>
      </c:valAx>
      <c:spPr>
        <a:noFill/>
        <a:ln>
          <a:noFill/>
        </a:ln>
        <a:effectLst/>
      </c:spPr>
    </c:plotArea>
    <c:legend>
      <c:legendPos val="b"/>
      <c:layout>
        <c:manualLayout>
          <c:xMode val="edge"/>
          <c:yMode val="edge"/>
          <c:x val="9.4440742219764326E-2"/>
          <c:y val="0.72109444758574193"/>
          <c:w val="0.89999990202051883"/>
          <c:h val="8.460083874271276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016407364707608"/>
          <c:y val="8.0203523778556163E-2"/>
          <c:w val="0.42733468679900338"/>
          <c:h val="0.73870928292365823"/>
        </c:manualLayout>
      </c:layout>
      <c:doughnutChart>
        <c:varyColors val="1"/>
        <c:ser>
          <c:idx val="0"/>
          <c:order val="0"/>
          <c:tx>
            <c:strRef>
              <c:f>Sheet1!$B$1</c:f>
              <c:strCache>
                <c:ptCount val="1"/>
                <c:pt idx="0">
                  <c:v>Politica propusa de Ministerul Educatiei</c:v>
                </c:pt>
              </c:strCache>
            </c:strRef>
          </c:tx>
          <c:spPr>
            <a:solidFill>
              <a:schemeClr val="tx2"/>
            </a:solidFill>
          </c:spPr>
          <c:dPt>
            <c:idx val="0"/>
            <c:bubble3D val="0"/>
            <c:spPr>
              <a:solidFill>
                <a:srgbClr val="960000"/>
              </a:solidFill>
              <a:ln w="19050">
                <a:solidFill>
                  <a:schemeClr val="lt1"/>
                </a:solidFill>
              </a:ln>
              <a:effectLst/>
            </c:spPr>
            <c:extLst>
              <c:ext xmlns:c16="http://schemas.microsoft.com/office/drawing/2014/chart" uri="{C3380CC4-5D6E-409C-BE32-E72D297353CC}">
                <c16:uniqueId val="{00000002-01FD-49A7-B0FB-B1528EC7B1E1}"/>
              </c:ext>
            </c:extLst>
          </c:dPt>
          <c:dPt>
            <c:idx val="1"/>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3-01FD-49A7-B0FB-B1528EC7B1E1}"/>
              </c:ext>
            </c:extLst>
          </c:dPt>
          <c:dPt>
            <c:idx val="2"/>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5-2508-4C71-807F-42787D2C29BB}"/>
              </c:ext>
            </c:extLst>
          </c:dPt>
          <c:cat>
            <c:strRef>
              <c:f>Sheet1!$A$2:$A$4</c:f>
              <c:strCache>
                <c:ptCount val="3"/>
                <c:pt idx="0">
                  <c:v>Da</c:v>
                </c:pt>
                <c:pt idx="1">
                  <c:v>Nu</c:v>
                </c:pt>
                <c:pt idx="2">
                  <c:v>Nu stiu</c:v>
                </c:pt>
              </c:strCache>
            </c:strRef>
          </c:cat>
          <c:val>
            <c:numRef>
              <c:f>Sheet1!$B$2:$B$4</c:f>
              <c:numCache>
                <c:formatCode>0%</c:formatCode>
                <c:ptCount val="3"/>
                <c:pt idx="0">
                  <c:v>0.92</c:v>
                </c:pt>
                <c:pt idx="1">
                  <c:v>0.03</c:v>
                </c:pt>
                <c:pt idx="2">
                  <c:v>0.05</c:v>
                </c:pt>
              </c:numCache>
            </c:numRef>
          </c:val>
          <c:extLst>
            <c:ext xmlns:c16="http://schemas.microsoft.com/office/drawing/2014/chart" uri="{C3380CC4-5D6E-409C-BE32-E72D297353CC}">
              <c16:uniqueId val="{00000000-01FD-49A7-B0FB-B1528EC7B1E1}"/>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Politica clara in institutiile de invatamant</c:v>
                </c:pt>
              </c:strCache>
            </c:strRef>
          </c:tx>
          <c:spPr>
            <a:solidFill>
              <a:srgbClr val="C00000"/>
            </a:solidFill>
          </c:spPr>
          <c:dPt>
            <c:idx val="0"/>
            <c:bubble3D val="0"/>
            <c:spPr>
              <a:solidFill>
                <a:srgbClr val="960000"/>
              </a:solidFill>
              <a:ln w="19050">
                <a:solidFill>
                  <a:schemeClr val="lt1"/>
                </a:solidFill>
              </a:ln>
              <a:effectLst/>
            </c:spPr>
            <c:extLst>
              <c:ext xmlns:c16="http://schemas.microsoft.com/office/drawing/2014/chart" uri="{C3380CC4-5D6E-409C-BE32-E72D297353CC}">
                <c16:uniqueId val="{00000001-982A-4827-949C-CAA10205AA11}"/>
              </c:ext>
            </c:extLst>
          </c:dPt>
          <c:dPt>
            <c:idx val="1"/>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2-A359-4D11-B381-71140FD61CE1}"/>
              </c:ext>
            </c:extLst>
          </c:dPt>
          <c:dPt>
            <c:idx val="2"/>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5-FD9A-46C2-A438-EE77B391F4E0}"/>
              </c:ext>
            </c:extLst>
          </c:dPt>
          <c:cat>
            <c:strRef>
              <c:f>Sheet1!$A$2:$A$4</c:f>
              <c:strCache>
                <c:ptCount val="3"/>
                <c:pt idx="0">
                  <c:v>Da</c:v>
                </c:pt>
                <c:pt idx="1">
                  <c:v>Nu</c:v>
                </c:pt>
                <c:pt idx="2">
                  <c:v>Nu stiu</c:v>
                </c:pt>
              </c:strCache>
            </c:strRef>
          </c:cat>
          <c:val>
            <c:numRef>
              <c:f>Sheet1!$B$2:$B$4</c:f>
              <c:numCache>
                <c:formatCode>###0%</c:formatCode>
                <c:ptCount val="3"/>
                <c:pt idx="0">
                  <c:v>0.74809160305343514</c:v>
                </c:pt>
                <c:pt idx="1">
                  <c:v>0.20610687022900762</c:v>
                </c:pt>
                <c:pt idx="2">
                  <c:v>4.5801526717557245E-2</c:v>
                </c:pt>
              </c:numCache>
            </c:numRef>
          </c:val>
          <c:extLst>
            <c:ext xmlns:c16="http://schemas.microsoft.com/office/drawing/2014/chart" uri="{C3380CC4-5D6E-409C-BE32-E72D297353CC}">
              <c16:uniqueId val="{00000000-A359-4D11-B381-71140FD61CE1}"/>
            </c:ext>
          </c:extLst>
        </c:ser>
        <c:dLbls>
          <c:showLegendKey val="0"/>
          <c:showVal val="0"/>
          <c:showCatName val="0"/>
          <c:showSerName val="0"/>
          <c:showPercent val="0"/>
          <c:showBubbleSize val="0"/>
          <c:showLeaderLines val="1"/>
        </c:dLbls>
        <c:firstSliceAng val="0"/>
        <c:holeSize val="56"/>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withinLinear" id="14">
  <a:schemeClr val="accent1"/>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0.06322</cdr:x>
      <cdr:y>0</cdr:y>
    </cdr:from>
    <cdr:to>
      <cdr:x>0.28621</cdr:x>
      <cdr:y>0.43315</cdr:y>
    </cdr:to>
    <cdr:sp macro="" textlink="">
      <cdr:nvSpPr>
        <cdr:cNvPr id="2" name="TextBox 1">
          <a:extLst xmlns:a="http://schemas.openxmlformats.org/drawingml/2006/main">
            <a:ext uri="{FF2B5EF4-FFF2-40B4-BE49-F238E27FC236}">
              <a16:creationId xmlns:a16="http://schemas.microsoft.com/office/drawing/2014/main" id="{71625630-2222-4FBB-A384-282ADA952E10}"/>
            </a:ext>
          </a:extLst>
        </cdr:cNvPr>
        <cdr:cNvSpPr txBox="1"/>
      </cdr:nvSpPr>
      <cdr:spPr>
        <a:xfrm xmlns:a="http://schemas.openxmlformats.org/drawingml/2006/main">
          <a:off x="419106" y="-1811368"/>
          <a:ext cx="1478280" cy="16611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200" dirty="0"/>
        </a:p>
      </cdr:txBody>
    </cdr:sp>
  </cdr:relSizeAnchor>
  <cdr:relSizeAnchor xmlns:cdr="http://schemas.openxmlformats.org/drawingml/2006/chartDrawing">
    <cdr:from>
      <cdr:x>0.42286</cdr:x>
      <cdr:y>0.36586</cdr:y>
    </cdr:from>
    <cdr:to>
      <cdr:x>0.57714</cdr:x>
      <cdr:y>0.51917</cdr:y>
    </cdr:to>
    <cdr:sp macro="" textlink="">
      <cdr:nvSpPr>
        <cdr:cNvPr id="3" name="TextBox 2">
          <a:extLst xmlns:a="http://schemas.openxmlformats.org/drawingml/2006/main">
            <a:ext uri="{FF2B5EF4-FFF2-40B4-BE49-F238E27FC236}">
              <a16:creationId xmlns:a16="http://schemas.microsoft.com/office/drawing/2014/main" id="{355228BE-5482-4F2A-B7E0-56F7AAC13DC2}"/>
            </a:ext>
          </a:extLst>
        </cdr:cNvPr>
        <cdr:cNvSpPr txBox="1"/>
      </cdr:nvSpPr>
      <cdr:spPr>
        <a:xfrm xmlns:a="http://schemas.openxmlformats.org/drawingml/2006/main">
          <a:off x="1745523" y="1137884"/>
          <a:ext cx="636867" cy="47680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o-RO" sz="2400" b="1" dirty="0"/>
            <a:t>92%</a:t>
          </a:r>
          <a:endParaRPr lang="en-US" sz="24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0.37566</cdr:x>
      <cdr:y>0.37166</cdr:y>
    </cdr:from>
    <cdr:to>
      <cdr:x>0.62936</cdr:x>
      <cdr:y>0.62834</cdr:y>
    </cdr:to>
    <cdr:sp macro="" textlink="">
      <cdr:nvSpPr>
        <cdr:cNvPr id="2" name="TextBox 5">
          <a:extLst xmlns:a="http://schemas.openxmlformats.org/drawingml/2006/main">
            <a:ext uri="{FF2B5EF4-FFF2-40B4-BE49-F238E27FC236}">
              <a16:creationId xmlns:a16="http://schemas.microsoft.com/office/drawing/2014/main" id="{BC79FD4B-D484-4B2C-86C8-1DDDD20117C4}"/>
            </a:ext>
          </a:extLst>
        </cdr:cNvPr>
        <cdr:cNvSpPr txBox="1"/>
      </cdr:nvSpPr>
      <cdr:spPr>
        <a:xfrm xmlns:a="http://schemas.openxmlformats.org/drawingml/2006/main">
          <a:off x="935667" y="579346"/>
          <a:ext cx="631904" cy="400110"/>
        </a:xfrm>
        <a:prstGeom xmlns:a="http://schemas.openxmlformats.org/drawingml/2006/main" prst="rect">
          <a:avLst/>
        </a:prstGeom>
        <a:noFill xmlns:a="http://schemas.openxmlformats.org/drawingml/2006/main"/>
      </cdr:spPr>
      <cdr:txBody>
        <a:bodyPr xmlns:a="http://schemas.openxmlformats.org/drawingml/2006/main" wrap="none" rtlCol="0" anchor="ctr">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000" b="1" dirty="0"/>
            <a:t>73%</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6B0102-3990-45C6-9914-9944091B1224}" type="datetimeFigureOut">
              <a:rPr lang="en-US" smtClean="0"/>
              <a:t>6/25/2021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5DC58B-E96B-478F-A4A6-5A4000339780}" type="slidenum">
              <a:rPr lang="en-US" smtClean="0"/>
              <a:t>‹#›</a:t>
            </a:fld>
            <a:endParaRPr lang="en-US"/>
          </a:p>
        </p:txBody>
      </p:sp>
    </p:spTree>
    <p:extLst>
      <p:ext uri="{BB962C8B-B14F-4D97-AF65-F5344CB8AC3E}">
        <p14:creationId xmlns:p14="http://schemas.microsoft.com/office/powerpoint/2010/main" val="790687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RO" dirty="0"/>
          </a:p>
        </p:txBody>
      </p:sp>
      <p:sp>
        <p:nvSpPr>
          <p:cNvPr id="4" name="Slide Number Placeholder 3"/>
          <p:cNvSpPr>
            <a:spLocks noGrp="1"/>
          </p:cNvSpPr>
          <p:nvPr>
            <p:ph type="sldNum" sz="quarter" idx="5"/>
          </p:nvPr>
        </p:nvSpPr>
        <p:spPr/>
        <p:txBody>
          <a:bodyPr/>
          <a:lstStyle/>
          <a:p>
            <a:fld id="{635DC58B-E96B-478F-A4A6-5A4000339780}" type="slidenum">
              <a:rPr lang="en-US" smtClean="0"/>
              <a:t>3</a:t>
            </a:fld>
            <a:endParaRPr lang="en-US"/>
          </a:p>
        </p:txBody>
      </p:sp>
    </p:spTree>
    <p:extLst>
      <p:ext uri="{BB962C8B-B14F-4D97-AF65-F5344CB8AC3E}">
        <p14:creationId xmlns:p14="http://schemas.microsoft.com/office/powerpoint/2010/main" val="2411866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5DC58B-E96B-478F-A4A6-5A4000339780}" type="slidenum">
              <a:rPr lang="en-US" smtClean="0"/>
              <a:t>23</a:t>
            </a:fld>
            <a:endParaRPr lang="en-US"/>
          </a:p>
        </p:txBody>
      </p:sp>
    </p:spTree>
    <p:extLst>
      <p:ext uri="{BB962C8B-B14F-4D97-AF65-F5344CB8AC3E}">
        <p14:creationId xmlns:p14="http://schemas.microsoft.com/office/powerpoint/2010/main" val="1870295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5DC58B-E96B-478F-A4A6-5A4000339780}" type="slidenum">
              <a:rPr lang="en-US" smtClean="0"/>
              <a:t>24</a:t>
            </a:fld>
            <a:endParaRPr lang="en-US"/>
          </a:p>
        </p:txBody>
      </p:sp>
    </p:spTree>
    <p:extLst>
      <p:ext uri="{BB962C8B-B14F-4D97-AF65-F5344CB8AC3E}">
        <p14:creationId xmlns:p14="http://schemas.microsoft.com/office/powerpoint/2010/main" val="3385875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635DC58B-E96B-478F-A4A6-5A4000339780}" type="slidenum">
              <a:rPr lang="en-US" smtClean="0"/>
              <a:t>25</a:t>
            </a:fld>
            <a:endParaRPr lang="en-US"/>
          </a:p>
        </p:txBody>
      </p:sp>
    </p:spTree>
    <p:extLst>
      <p:ext uri="{BB962C8B-B14F-4D97-AF65-F5344CB8AC3E}">
        <p14:creationId xmlns:p14="http://schemas.microsoft.com/office/powerpoint/2010/main" val="440971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5DC58B-E96B-478F-A4A6-5A4000339780}" type="slidenum">
              <a:rPr lang="en-US" smtClean="0"/>
              <a:t>26</a:t>
            </a:fld>
            <a:endParaRPr lang="en-US"/>
          </a:p>
        </p:txBody>
      </p:sp>
    </p:spTree>
    <p:extLst>
      <p:ext uri="{BB962C8B-B14F-4D97-AF65-F5344CB8AC3E}">
        <p14:creationId xmlns:p14="http://schemas.microsoft.com/office/powerpoint/2010/main" val="1790740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Ciclu</a:t>
            </a:r>
            <a:r>
              <a:rPr lang="en-US" dirty="0"/>
              <a:t> de </a:t>
            </a:r>
            <a:r>
              <a:rPr lang="en-US" dirty="0" err="1"/>
              <a:t>invatamant</a:t>
            </a:r>
            <a:endParaRPr lang="en-US" dirty="0"/>
          </a:p>
        </p:txBody>
      </p:sp>
      <p:sp>
        <p:nvSpPr>
          <p:cNvPr id="4" name="Slide Number Placeholder 3"/>
          <p:cNvSpPr>
            <a:spLocks noGrp="1"/>
          </p:cNvSpPr>
          <p:nvPr>
            <p:ph type="sldNum" sz="quarter" idx="5"/>
          </p:nvPr>
        </p:nvSpPr>
        <p:spPr/>
        <p:txBody>
          <a:bodyPr/>
          <a:lstStyle/>
          <a:p>
            <a:fld id="{635DC58B-E96B-478F-A4A6-5A4000339780}" type="slidenum">
              <a:rPr lang="en-US" smtClean="0"/>
              <a:t>27</a:t>
            </a:fld>
            <a:endParaRPr lang="en-US"/>
          </a:p>
        </p:txBody>
      </p:sp>
    </p:spTree>
    <p:extLst>
      <p:ext uri="{BB962C8B-B14F-4D97-AF65-F5344CB8AC3E}">
        <p14:creationId xmlns:p14="http://schemas.microsoft.com/office/powerpoint/2010/main" val="745913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5DC58B-E96B-478F-A4A6-5A4000339780}" type="slidenum">
              <a:rPr lang="en-US" smtClean="0"/>
              <a:t>11</a:t>
            </a:fld>
            <a:endParaRPr lang="en-US"/>
          </a:p>
        </p:txBody>
      </p:sp>
    </p:spTree>
    <p:extLst>
      <p:ext uri="{BB962C8B-B14F-4D97-AF65-F5344CB8AC3E}">
        <p14:creationId xmlns:p14="http://schemas.microsoft.com/office/powerpoint/2010/main" val="2319098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5DC58B-E96B-478F-A4A6-5A4000339780}" type="slidenum">
              <a:rPr lang="en-US" smtClean="0"/>
              <a:t>12</a:t>
            </a:fld>
            <a:endParaRPr lang="en-US"/>
          </a:p>
        </p:txBody>
      </p:sp>
    </p:spTree>
    <p:extLst>
      <p:ext uri="{BB962C8B-B14F-4D97-AF65-F5344CB8AC3E}">
        <p14:creationId xmlns:p14="http://schemas.microsoft.com/office/powerpoint/2010/main" val="3917387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5DC58B-E96B-478F-A4A6-5A4000339780}" type="slidenum">
              <a:rPr lang="en-US" smtClean="0"/>
              <a:t>13</a:t>
            </a:fld>
            <a:endParaRPr lang="en-US"/>
          </a:p>
        </p:txBody>
      </p:sp>
    </p:spTree>
    <p:extLst>
      <p:ext uri="{BB962C8B-B14F-4D97-AF65-F5344CB8AC3E}">
        <p14:creationId xmlns:p14="http://schemas.microsoft.com/office/powerpoint/2010/main" val="666999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5DC58B-E96B-478F-A4A6-5A4000339780}" type="slidenum">
              <a:rPr lang="en-US" smtClean="0"/>
              <a:t>16</a:t>
            </a:fld>
            <a:endParaRPr lang="en-US"/>
          </a:p>
        </p:txBody>
      </p:sp>
    </p:spTree>
    <p:extLst>
      <p:ext uri="{BB962C8B-B14F-4D97-AF65-F5344CB8AC3E}">
        <p14:creationId xmlns:p14="http://schemas.microsoft.com/office/powerpoint/2010/main" val="902901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5DC58B-E96B-478F-A4A6-5A40003397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446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5DC58B-E96B-478F-A4A6-5A4000339780}" type="slidenum">
              <a:rPr lang="en-US" smtClean="0"/>
              <a:t>18</a:t>
            </a:fld>
            <a:endParaRPr lang="en-US"/>
          </a:p>
        </p:txBody>
      </p:sp>
    </p:spTree>
    <p:extLst>
      <p:ext uri="{BB962C8B-B14F-4D97-AF65-F5344CB8AC3E}">
        <p14:creationId xmlns:p14="http://schemas.microsoft.com/office/powerpoint/2010/main" val="1193478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5DC58B-E96B-478F-A4A6-5A4000339780}" type="slidenum">
              <a:rPr lang="en-US" smtClean="0"/>
              <a:t>20</a:t>
            </a:fld>
            <a:endParaRPr lang="en-US"/>
          </a:p>
        </p:txBody>
      </p:sp>
    </p:spTree>
    <p:extLst>
      <p:ext uri="{BB962C8B-B14F-4D97-AF65-F5344CB8AC3E}">
        <p14:creationId xmlns:p14="http://schemas.microsoft.com/office/powerpoint/2010/main" val="2963805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5DC58B-E96B-478F-A4A6-5A4000339780}" type="slidenum">
              <a:rPr lang="en-US" smtClean="0"/>
              <a:t>21</a:t>
            </a:fld>
            <a:endParaRPr lang="en-US"/>
          </a:p>
        </p:txBody>
      </p:sp>
    </p:spTree>
    <p:extLst>
      <p:ext uri="{BB962C8B-B14F-4D97-AF65-F5344CB8AC3E}">
        <p14:creationId xmlns:p14="http://schemas.microsoft.com/office/powerpoint/2010/main" val="2459300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D7A7B-4E7E-4606-9108-AA35C045F2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40AF66-F4AD-4120-9378-AE74758CAB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D9D0CA-C816-4336-B17C-D601DA0971D1}"/>
              </a:ext>
            </a:extLst>
          </p:cNvPr>
          <p:cNvSpPr>
            <a:spLocks noGrp="1"/>
          </p:cNvSpPr>
          <p:nvPr>
            <p:ph type="dt" sz="half" idx="10"/>
          </p:nvPr>
        </p:nvSpPr>
        <p:spPr/>
        <p:txBody>
          <a:bodyPr/>
          <a:lstStyle/>
          <a:p>
            <a:fld id="{C9F25098-5FAB-48C1-B08B-6B0CB44B8CE6}" type="datetimeFigureOut">
              <a:rPr lang="en-US" smtClean="0"/>
              <a:t>6/25/2021</a:t>
            </a:fld>
            <a:endParaRPr lang="en-US"/>
          </a:p>
        </p:txBody>
      </p:sp>
      <p:sp>
        <p:nvSpPr>
          <p:cNvPr id="5" name="Footer Placeholder 4">
            <a:extLst>
              <a:ext uri="{FF2B5EF4-FFF2-40B4-BE49-F238E27FC236}">
                <a16:creationId xmlns:a16="http://schemas.microsoft.com/office/drawing/2014/main" id="{14668B49-45E2-4567-B5CE-69D3E8675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358F60-10DE-4BD4-BC6D-F505E56AA5DA}"/>
              </a:ext>
            </a:extLst>
          </p:cNvPr>
          <p:cNvSpPr>
            <a:spLocks noGrp="1"/>
          </p:cNvSpPr>
          <p:nvPr>
            <p:ph type="sldNum" sz="quarter" idx="12"/>
          </p:nvPr>
        </p:nvSpPr>
        <p:spPr/>
        <p:txBody>
          <a:bodyPr/>
          <a:lstStyle/>
          <a:p>
            <a:fld id="{5D2F5DA3-E295-4206-9023-D987D8E6614A}" type="slidenum">
              <a:rPr lang="en-US" smtClean="0"/>
              <a:t>‹#›</a:t>
            </a:fld>
            <a:endParaRPr lang="en-US"/>
          </a:p>
        </p:txBody>
      </p:sp>
    </p:spTree>
    <p:extLst>
      <p:ext uri="{BB962C8B-B14F-4D97-AF65-F5344CB8AC3E}">
        <p14:creationId xmlns:p14="http://schemas.microsoft.com/office/powerpoint/2010/main" val="3863377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E4C2E-7C8F-44A1-8B91-6ADCD78FE4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889C60-8605-4763-AE31-092A96AC92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8AE4B7-9107-4508-BA6B-5BF8EFF65316}"/>
              </a:ext>
            </a:extLst>
          </p:cNvPr>
          <p:cNvSpPr>
            <a:spLocks noGrp="1"/>
          </p:cNvSpPr>
          <p:nvPr>
            <p:ph type="dt" sz="half" idx="10"/>
          </p:nvPr>
        </p:nvSpPr>
        <p:spPr/>
        <p:txBody>
          <a:bodyPr/>
          <a:lstStyle/>
          <a:p>
            <a:fld id="{C9F25098-5FAB-48C1-B08B-6B0CB44B8CE6}" type="datetimeFigureOut">
              <a:rPr lang="en-US" smtClean="0"/>
              <a:t>6/25/2021</a:t>
            </a:fld>
            <a:endParaRPr lang="en-US"/>
          </a:p>
        </p:txBody>
      </p:sp>
      <p:sp>
        <p:nvSpPr>
          <p:cNvPr id="5" name="Footer Placeholder 4">
            <a:extLst>
              <a:ext uri="{FF2B5EF4-FFF2-40B4-BE49-F238E27FC236}">
                <a16:creationId xmlns:a16="http://schemas.microsoft.com/office/drawing/2014/main" id="{407AFA96-D068-4300-9ABF-B75D002E02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96CB1D-2543-4509-910D-1D636D16B2F7}"/>
              </a:ext>
            </a:extLst>
          </p:cNvPr>
          <p:cNvSpPr>
            <a:spLocks noGrp="1"/>
          </p:cNvSpPr>
          <p:nvPr>
            <p:ph type="sldNum" sz="quarter" idx="12"/>
          </p:nvPr>
        </p:nvSpPr>
        <p:spPr/>
        <p:txBody>
          <a:bodyPr/>
          <a:lstStyle/>
          <a:p>
            <a:fld id="{5D2F5DA3-E295-4206-9023-D987D8E6614A}" type="slidenum">
              <a:rPr lang="en-US" smtClean="0"/>
              <a:t>‹#›</a:t>
            </a:fld>
            <a:endParaRPr lang="en-US"/>
          </a:p>
        </p:txBody>
      </p:sp>
    </p:spTree>
    <p:extLst>
      <p:ext uri="{BB962C8B-B14F-4D97-AF65-F5344CB8AC3E}">
        <p14:creationId xmlns:p14="http://schemas.microsoft.com/office/powerpoint/2010/main" val="1912550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695A0B-550B-4BAF-A318-61FE2F7CC6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39CFAC-1E4A-4193-AA57-2D3DCCF431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AA0AD8-FC97-4023-B087-C3620AD34AB3}"/>
              </a:ext>
            </a:extLst>
          </p:cNvPr>
          <p:cNvSpPr>
            <a:spLocks noGrp="1"/>
          </p:cNvSpPr>
          <p:nvPr>
            <p:ph type="dt" sz="half" idx="10"/>
          </p:nvPr>
        </p:nvSpPr>
        <p:spPr/>
        <p:txBody>
          <a:bodyPr/>
          <a:lstStyle/>
          <a:p>
            <a:fld id="{C9F25098-5FAB-48C1-B08B-6B0CB44B8CE6}" type="datetimeFigureOut">
              <a:rPr lang="en-US" smtClean="0"/>
              <a:t>6/25/2021</a:t>
            </a:fld>
            <a:endParaRPr lang="en-US"/>
          </a:p>
        </p:txBody>
      </p:sp>
      <p:sp>
        <p:nvSpPr>
          <p:cNvPr id="5" name="Footer Placeholder 4">
            <a:extLst>
              <a:ext uri="{FF2B5EF4-FFF2-40B4-BE49-F238E27FC236}">
                <a16:creationId xmlns:a16="http://schemas.microsoft.com/office/drawing/2014/main" id="{03DA5486-3D3E-4DE6-8460-108F45CACE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5FEC25-54F7-4434-8E23-03AF207E9027}"/>
              </a:ext>
            </a:extLst>
          </p:cNvPr>
          <p:cNvSpPr>
            <a:spLocks noGrp="1"/>
          </p:cNvSpPr>
          <p:nvPr>
            <p:ph type="sldNum" sz="quarter" idx="12"/>
          </p:nvPr>
        </p:nvSpPr>
        <p:spPr/>
        <p:txBody>
          <a:bodyPr/>
          <a:lstStyle/>
          <a:p>
            <a:fld id="{5D2F5DA3-E295-4206-9023-D987D8E6614A}" type="slidenum">
              <a:rPr lang="en-US" smtClean="0"/>
              <a:t>‹#›</a:t>
            </a:fld>
            <a:endParaRPr lang="en-US"/>
          </a:p>
        </p:txBody>
      </p:sp>
    </p:spTree>
    <p:extLst>
      <p:ext uri="{BB962C8B-B14F-4D97-AF65-F5344CB8AC3E}">
        <p14:creationId xmlns:p14="http://schemas.microsoft.com/office/powerpoint/2010/main" val="3768980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FB97F-05F1-41E1-9F5B-23C4238C81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EE0776-E88D-4460-9840-D019ABBFDE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C07A1F-B5DC-46F0-81C1-A88549A95515}"/>
              </a:ext>
            </a:extLst>
          </p:cNvPr>
          <p:cNvSpPr>
            <a:spLocks noGrp="1"/>
          </p:cNvSpPr>
          <p:nvPr>
            <p:ph type="dt" sz="half" idx="10"/>
          </p:nvPr>
        </p:nvSpPr>
        <p:spPr/>
        <p:txBody>
          <a:bodyPr/>
          <a:lstStyle/>
          <a:p>
            <a:fld id="{C9F25098-5FAB-48C1-B08B-6B0CB44B8CE6}" type="datetimeFigureOut">
              <a:rPr lang="en-US" smtClean="0"/>
              <a:t>6/25/2021</a:t>
            </a:fld>
            <a:endParaRPr lang="en-US"/>
          </a:p>
        </p:txBody>
      </p:sp>
      <p:sp>
        <p:nvSpPr>
          <p:cNvPr id="5" name="Footer Placeholder 4">
            <a:extLst>
              <a:ext uri="{FF2B5EF4-FFF2-40B4-BE49-F238E27FC236}">
                <a16:creationId xmlns:a16="http://schemas.microsoft.com/office/drawing/2014/main" id="{37487A24-58D4-43F9-BDBD-33B407100A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7E8AE8-8379-4742-AE5C-AA7D30E57BFB}"/>
              </a:ext>
            </a:extLst>
          </p:cNvPr>
          <p:cNvSpPr>
            <a:spLocks noGrp="1"/>
          </p:cNvSpPr>
          <p:nvPr>
            <p:ph type="sldNum" sz="quarter" idx="12"/>
          </p:nvPr>
        </p:nvSpPr>
        <p:spPr/>
        <p:txBody>
          <a:bodyPr/>
          <a:lstStyle/>
          <a:p>
            <a:fld id="{5D2F5DA3-E295-4206-9023-D987D8E6614A}" type="slidenum">
              <a:rPr lang="en-US" smtClean="0"/>
              <a:t>‹#›</a:t>
            </a:fld>
            <a:endParaRPr lang="en-US"/>
          </a:p>
        </p:txBody>
      </p:sp>
    </p:spTree>
    <p:extLst>
      <p:ext uri="{BB962C8B-B14F-4D97-AF65-F5344CB8AC3E}">
        <p14:creationId xmlns:p14="http://schemas.microsoft.com/office/powerpoint/2010/main" val="1150412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46D4C-26D5-427A-AE9C-D3214671F1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B78AC2-F308-455F-8D09-5F69068790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A0DCD2-A743-414E-AD5A-869D1CAD5043}"/>
              </a:ext>
            </a:extLst>
          </p:cNvPr>
          <p:cNvSpPr>
            <a:spLocks noGrp="1"/>
          </p:cNvSpPr>
          <p:nvPr>
            <p:ph type="dt" sz="half" idx="10"/>
          </p:nvPr>
        </p:nvSpPr>
        <p:spPr/>
        <p:txBody>
          <a:bodyPr/>
          <a:lstStyle/>
          <a:p>
            <a:fld id="{C9F25098-5FAB-48C1-B08B-6B0CB44B8CE6}" type="datetimeFigureOut">
              <a:rPr lang="en-US" smtClean="0"/>
              <a:t>6/25/2021</a:t>
            </a:fld>
            <a:endParaRPr lang="en-US"/>
          </a:p>
        </p:txBody>
      </p:sp>
      <p:sp>
        <p:nvSpPr>
          <p:cNvPr id="5" name="Footer Placeholder 4">
            <a:extLst>
              <a:ext uri="{FF2B5EF4-FFF2-40B4-BE49-F238E27FC236}">
                <a16:creationId xmlns:a16="http://schemas.microsoft.com/office/drawing/2014/main" id="{FBF18AA2-7F4D-4FBB-B710-71898736A1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1A8C9-900E-4FCC-8BD3-62B853501A21}"/>
              </a:ext>
            </a:extLst>
          </p:cNvPr>
          <p:cNvSpPr>
            <a:spLocks noGrp="1"/>
          </p:cNvSpPr>
          <p:nvPr>
            <p:ph type="sldNum" sz="quarter" idx="12"/>
          </p:nvPr>
        </p:nvSpPr>
        <p:spPr/>
        <p:txBody>
          <a:bodyPr/>
          <a:lstStyle/>
          <a:p>
            <a:fld id="{5D2F5DA3-E295-4206-9023-D987D8E6614A}" type="slidenum">
              <a:rPr lang="en-US" smtClean="0"/>
              <a:t>‹#›</a:t>
            </a:fld>
            <a:endParaRPr lang="en-US"/>
          </a:p>
        </p:txBody>
      </p:sp>
    </p:spTree>
    <p:extLst>
      <p:ext uri="{BB962C8B-B14F-4D97-AF65-F5344CB8AC3E}">
        <p14:creationId xmlns:p14="http://schemas.microsoft.com/office/powerpoint/2010/main" val="4143021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455C5-C771-49B9-9B4D-3FF903BE21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5A4BC9-8881-4DE4-8CF6-6F7FD4D2BE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D7A403-D4F9-4905-9A22-B14E49FF36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CD88BC-E6AD-4BD4-B82F-BD9FEB081B22}"/>
              </a:ext>
            </a:extLst>
          </p:cNvPr>
          <p:cNvSpPr>
            <a:spLocks noGrp="1"/>
          </p:cNvSpPr>
          <p:nvPr>
            <p:ph type="dt" sz="half" idx="10"/>
          </p:nvPr>
        </p:nvSpPr>
        <p:spPr/>
        <p:txBody>
          <a:bodyPr/>
          <a:lstStyle/>
          <a:p>
            <a:fld id="{C9F25098-5FAB-48C1-B08B-6B0CB44B8CE6}" type="datetimeFigureOut">
              <a:rPr lang="en-US" smtClean="0"/>
              <a:t>6/25/2021</a:t>
            </a:fld>
            <a:endParaRPr lang="en-US"/>
          </a:p>
        </p:txBody>
      </p:sp>
      <p:sp>
        <p:nvSpPr>
          <p:cNvPr id="6" name="Footer Placeholder 5">
            <a:extLst>
              <a:ext uri="{FF2B5EF4-FFF2-40B4-BE49-F238E27FC236}">
                <a16:creationId xmlns:a16="http://schemas.microsoft.com/office/drawing/2014/main" id="{B89801AE-9B35-42AB-87BC-090F658E5F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1D42C7-6806-4497-A9AB-0F8A36CE0348}"/>
              </a:ext>
            </a:extLst>
          </p:cNvPr>
          <p:cNvSpPr>
            <a:spLocks noGrp="1"/>
          </p:cNvSpPr>
          <p:nvPr>
            <p:ph type="sldNum" sz="quarter" idx="12"/>
          </p:nvPr>
        </p:nvSpPr>
        <p:spPr/>
        <p:txBody>
          <a:bodyPr/>
          <a:lstStyle/>
          <a:p>
            <a:fld id="{5D2F5DA3-E295-4206-9023-D987D8E6614A}" type="slidenum">
              <a:rPr lang="en-US" smtClean="0"/>
              <a:t>‹#›</a:t>
            </a:fld>
            <a:endParaRPr lang="en-US"/>
          </a:p>
        </p:txBody>
      </p:sp>
    </p:spTree>
    <p:extLst>
      <p:ext uri="{BB962C8B-B14F-4D97-AF65-F5344CB8AC3E}">
        <p14:creationId xmlns:p14="http://schemas.microsoft.com/office/powerpoint/2010/main" val="2947250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D8C11-31FF-4A2B-85AF-379421D087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016284-C1B4-4FF8-BAA7-6278FEA3B9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1E776A-C7FC-4D71-AF83-05D15B50AD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1DFDFF-C1CD-4A15-9753-00F18E812C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5719BC-A572-4A11-A92A-A3D06729DE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0E7764-BA88-4B99-95A7-9E133C971644}"/>
              </a:ext>
            </a:extLst>
          </p:cNvPr>
          <p:cNvSpPr>
            <a:spLocks noGrp="1"/>
          </p:cNvSpPr>
          <p:nvPr>
            <p:ph type="dt" sz="half" idx="10"/>
          </p:nvPr>
        </p:nvSpPr>
        <p:spPr/>
        <p:txBody>
          <a:bodyPr/>
          <a:lstStyle/>
          <a:p>
            <a:fld id="{C9F25098-5FAB-48C1-B08B-6B0CB44B8CE6}" type="datetimeFigureOut">
              <a:rPr lang="en-US" smtClean="0"/>
              <a:t>6/25/2021</a:t>
            </a:fld>
            <a:endParaRPr lang="en-US"/>
          </a:p>
        </p:txBody>
      </p:sp>
      <p:sp>
        <p:nvSpPr>
          <p:cNvPr id="8" name="Footer Placeholder 7">
            <a:extLst>
              <a:ext uri="{FF2B5EF4-FFF2-40B4-BE49-F238E27FC236}">
                <a16:creationId xmlns:a16="http://schemas.microsoft.com/office/drawing/2014/main" id="{611AAC54-8DF4-4B1F-A355-1514042682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49517F-4651-46AB-94D9-B89917FA2C84}"/>
              </a:ext>
            </a:extLst>
          </p:cNvPr>
          <p:cNvSpPr>
            <a:spLocks noGrp="1"/>
          </p:cNvSpPr>
          <p:nvPr>
            <p:ph type="sldNum" sz="quarter" idx="12"/>
          </p:nvPr>
        </p:nvSpPr>
        <p:spPr/>
        <p:txBody>
          <a:bodyPr/>
          <a:lstStyle/>
          <a:p>
            <a:fld id="{5D2F5DA3-E295-4206-9023-D987D8E6614A}" type="slidenum">
              <a:rPr lang="en-US" smtClean="0"/>
              <a:t>‹#›</a:t>
            </a:fld>
            <a:endParaRPr lang="en-US"/>
          </a:p>
        </p:txBody>
      </p:sp>
    </p:spTree>
    <p:extLst>
      <p:ext uri="{BB962C8B-B14F-4D97-AF65-F5344CB8AC3E}">
        <p14:creationId xmlns:p14="http://schemas.microsoft.com/office/powerpoint/2010/main" val="593345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C6421-0F06-433A-A76D-FE9C18CBD4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6F7F2E-9798-4AE4-ACE4-D3CF50212D6D}"/>
              </a:ext>
            </a:extLst>
          </p:cNvPr>
          <p:cNvSpPr>
            <a:spLocks noGrp="1"/>
          </p:cNvSpPr>
          <p:nvPr>
            <p:ph type="dt" sz="half" idx="10"/>
          </p:nvPr>
        </p:nvSpPr>
        <p:spPr/>
        <p:txBody>
          <a:bodyPr/>
          <a:lstStyle/>
          <a:p>
            <a:fld id="{C9F25098-5FAB-48C1-B08B-6B0CB44B8CE6}" type="datetimeFigureOut">
              <a:rPr lang="en-US" smtClean="0"/>
              <a:t>6/25/2021</a:t>
            </a:fld>
            <a:endParaRPr lang="en-US"/>
          </a:p>
        </p:txBody>
      </p:sp>
      <p:sp>
        <p:nvSpPr>
          <p:cNvPr id="4" name="Footer Placeholder 3">
            <a:extLst>
              <a:ext uri="{FF2B5EF4-FFF2-40B4-BE49-F238E27FC236}">
                <a16:creationId xmlns:a16="http://schemas.microsoft.com/office/drawing/2014/main" id="{90F944E6-F26E-40BE-B5A7-85C9BE3DF2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93FC37-4134-4F72-910E-6627DC861987}"/>
              </a:ext>
            </a:extLst>
          </p:cNvPr>
          <p:cNvSpPr>
            <a:spLocks noGrp="1"/>
          </p:cNvSpPr>
          <p:nvPr>
            <p:ph type="sldNum" sz="quarter" idx="12"/>
          </p:nvPr>
        </p:nvSpPr>
        <p:spPr/>
        <p:txBody>
          <a:bodyPr/>
          <a:lstStyle/>
          <a:p>
            <a:fld id="{5D2F5DA3-E295-4206-9023-D987D8E6614A}" type="slidenum">
              <a:rPr lang="en-US" smtClean="0"/>
              <a:t>‹#›</a:t>
            </a:fld>
            <a:endParaRPr lang="en-US"/>
          </a:p>
        </p:txBody>
      </p:sp>
    </p:spTree>
    <p:extLst>
      <p:ext uri="{BB962C8B-B14F-4D97-AF65-F5344CB8AC3E}">
        <p14:creationId xmlns:p14="http://schemas.microsoft.com/office/powerpoint/2010/main" val="3010731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EA1970-78CE-4A16-AC88-ACB4AD1210EF}"/>
              </a:ext>
            </a:extLst>
          </p:cNvPr>
          <p:cNvSpPr>
            <a:spLocks noGrp="1"/>
          </p:cNvSpPr>
          <p:nvPr>
            <p:ph type="dt" sz="half" idx="10"/>
          </p:nvPr>
        </p:nvSpPr>
        <p:spPr/>
        <p:txBody>
          <a:bodyPr/>
          <a:lstStyle/>
          <a:p>
            <a:fld id="{C9F25098-5FAB-48C1-B08B-6B0CB44B8CE6}" type="datetimeFigureOut">
              <a:rPr lang="en-US" smtClean="0"/>
              <a:t>6/25/2021</a:t>
            </a:fld>
            <a:endParaRPr lang="en-US"/>
          </a:p>
        </p:txBody>
      </p:sp>
      <p:sp>
        <p:nvSpPr>
          <p:cNvPr id="3" name="Footer Placeholder 2">
            <a:extLst>
              <a:ext uri="{FF2B5EF4-FFF2-40B4-BE49-F238E27FC236}">
                <a16:creationId xmlns:a16="http://schemas.microsoft.com/office/drawing/2014/main" id="{8F02B183-1BE6-4E7E-A1F1-B4F310145A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87DD07-021E-4F40-8352-1FEB71B6FEF2}"/>
              </a:ext>
            </a:extLst>
          </p:cNvPr>
          <p:cNvSpPr>
            <a:spLocks noGrp="1"/>
          </p:cNvSpPr>
          <p:nvPr>
            <p:ph type="sldNum" sz="quarter" idx="12"/>
          </p:nvPr>
        </p:nvSpPr>
        <p:spPr/>
        <p:txBody>
          <a:bodyPr/>
          <a:lstStyle/>
          <a:p>
            <a:fld id="{5D2F5DA3-E295-4206-9023-D987D8E6614A}" type="slidenum">
              <a:rPr lang="en-US" smtClean="0"/>
              <a:t>‹#›</a:t>
            </a:fld>
            <a:endParaRPr lang="en-US"/>
          </a:p>
        </p:txBody>
      </p:sp>
    </p:spTree>
    <p:extLst>
      <p:ext uri="{BB962C8B-B14F-4D97-AF65-F5344CB8AC3E}">
        <p14:creationId xmlns:p14="http://schemas.microsoft.com/office/powerpoint/2010/main" val="2957556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2E4D8-6BAA-4F7D-9143-CD0C0DD167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7A647E-878B-43D7-B495-F18B309E49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EC0676-034A-43E3-A174-F4DACBE065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66634E-EBDF-4DE4-869E-16E25197DC00}"/>
              </a:ext>
            </a:extLst>
          </p:cNvPr>
          <p:cNvSpPr>
            <a:spLocks noGrp="1"/>
          </p:cNvSpPr>
          <p:nvPr>
            <p:ph type="dt" sz="half" idx="10"/>
          </p:nvPr>
        </p:nvSpPr>
        <p:spPr/>
        <p:txBody>
          <a:bodyPr/>
          <a:lstStyle/>
          <a:p>
            <a:fld id="{C9F25098-5FAB-48C1-B08B-6B0CB44B8CE6}" type="datetimeFigureOut">
              <a:rPr lang="en-US" smtClean="0"/>
              <a:t>6/25/2021</a:t>
            </a:fld>
            <a:endParaRPr lang="en-US"/>
          </a:p>
        </p:txBody>
      </p:sp>
      <p:sp>
        <p:nvSpPr>
          <p:cNvPr id="6" name="Footer Placeholder 5">
            <a:extLst>
              <a:ext uri="{FF2B5EF4-FFF2-40B4-BE49-F238E27FC236}">
                <a16:creationId xmlns:a16="http://schemas.microsoft.com/office/drawing/2014/main" id="{683A7C6B-E016-4968-B8D7-42BD3448B7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4D0683-AB00-498E-A883-4F0F24FA745C}"/>
              </a:ext>
            </a:extLst>
          </p:cNvPr>
          <p:cNvSpPr>
            <a:spLocks noGrp="1"/>
          </p:cNvSpPr>
          <p:nvPr>
            <p:ph type="sldNum" sz="quarter" idx="12"/>
          </p:nvPr>
        </p:nvSpPr>
        <p:spPr/>
        <p:txBody>
          <a:bodyPr/>
          <a:lstStyle/>
          <a:p>
            <a:fld id="{5D2F5DA3-E295-4206-9023-D987D8E6614A}" type="slidenum">
              <a:rPr lang="en-US" smtClean="0"/>
              <a:t>‹#›</a:t>
            </a:fld>
            <a:endParaRPr lang="en-US"/>
          </a:p>
        </p:txBody>
      </p:sp>
    </p:spTree>
    <p:extLst>
      <p:ext uri="{BB962C8B-B14F-4D97-AF65-F5344CB8AC3E}">
        <p14:creationId xmlns:p14="http://schemas.microsoft.com/office/powerpoint/2010/main" val="4204428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23368-4923-4E09-8D40-B45F625A61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A7AA11-052A-419E-9F6A-3A7C9122A0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3297CB-C5E3-4098-AC7C-066832E433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BB248C-C20D-4B94-93D0-38CE5A14EAB7}"/>
              </a:ext>
            </a:extLst>
          </p:cNvPr>
          <p:cNvSpPr>
            <a:spLocks noGrp="1"/>
          </p:cNvSpPr>
          <p:nvPr>
            <p:ph type="dt" sz="half" idx="10"/>
          </p:nvPr>
        </p:nvSpPr>
        <p:spPr/>
        <p:txBody>
          <a:bodyPr/>
          <a:lstStyle/>
          <a:p>
            <a:fld id="{C9F25098-5FAB-48C1-B08B-6B0CB44B8CE6}" type="datetimeFigureOut">
              <a:rPr lang="en-US" smtClean="0"/>
              <a:t>6/25/2021</a:t>
            </a:fld>
            <a:endParaRPr lang="en-US"/>
          </a:p>
        </p:txBody>
      </p:sp>
      <p:sp>
        <p:nvSpPr>
          <p:cNvPr id="6" name="Footer Placeholder 5">
            <a:extLst>
              <a:ext uri="{FF2B5EF4-FFF2-40B4-BE49-F238E27FC236}">
                <a16:creationId xmlns:a16="http://schemas.microsoft.com/office/drawing/2014/main" id="{896C3C6D-968F-4943-8432-6853213AB5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0EBD37-FEC4-4323-B0C4-AA30B3EA23C6}"/>
              </a:ext>
            </a:extLst>
          </p:cNvPr>
          <p:cNvSpPr>
            <a:spLocks noGrp="1"/>
          </p:cNvSpPr>
          <p:nvPr>
            <p:ph type="sldNum" sz="quarter" idx="12"/>
          </p:nvPr>
        </p:nvSpPr>
        <p:spPr/>
        <p:txBody>
          <a:bodyPr/>
          <a:lstStyle/>
          <a:p>
            <a:fld id="{5D2F5DA3-E295-4206-9023-D987D8E6614A}" type="slidenum">
              <a:rPr lang="en-US" smtClean="0"/>
              <a:t>‹#›</a:t>
            </a:fld>
            <a:endParaRPr lang="en-US"/>
          </a:p>
        </p:txBody>
      </p:sp>
    </p:spTree>
    <p:extLst>
      <p:ext uri="{BB962C8B-B14F-4D97-AF65-F5344CB8AC3E}">
        <p14:creationId xmlns:p14="http://schemas.microsoft.com/office/powerpoint/2010/main" val="1794130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4F5646-75D6-47C0-BB2D-C3C4192B08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A20675-3CCB-4BA0-8074-DC3C6B5917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88BDDC-D09F-46AD-8363-1EC854C5DA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F25098-5FAB-48C1-B08B-6B0CB44B8CE6}" type="datetimeFigureOut">
              <a:rPr lang="en-US" smtClean="0"/>
              <a:t>6/25/2021</a:t>
            </a:fld>
            <a:endParaRPr lang="en-US"/>
          </a:p>
        </p:txBody>
      </p:sp>
      <p:sp>
        <p:nvSpPr>
          <p:cNvPr id="5" name="Footer Placeholder 4">
            <a:extLst>
              <a:ext uri="{FF2B5EF4-FFF2-40B4-BE49-F238E27FC236}">
                <a16:creationId xmlns:a16="http://schemas.microsoft.com/office/drawing/2014/main" id="{1354F05E-BE31-46DB-BDCD-56B1F4C543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83B679-B9BF-4CB6-B993-D0EBD2190E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2F5DA3-E295-4206-9023-D987D8E6614A}" type="slidenum">
              <a:rPr lang="en-US" smtClean="0"/>
              <a:t>‹#›</a:t>
            </a:fld>
            <a:endParaRPr lang="en-US"/>
          </a:p>
        </p:txBody>
      </p:sp>
      <p:pic>
        <p:nvPicPr>
          <p:cNvPr id="8" name="Picture 7" descr="Text&#10;&#10;Description automatically generated">
            <a:extLst>
              <a:ext uri="{FF2B5EF4-FFF2-40B4-BE49-F238E27FC236}">
                <a16:creationId xmlns:a16="http://schemas.microsoft.com/office/drawing/2014/main" id="{1CBA65CC-3A5F-4059-BC76-0455B60BD13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334483" y="81239"/>
            <a:ext cx="1517740" cy="362768"/>
          </a:xfrm>
          <a:prstGeom prst="rect">
            <a:avLst/>
          </a:prstGeom>
        </p:spPr>
      </p:pic>
      <p:pic>
        <p:nvPicPr>
          <p:cNvPr id="9" name="Picture 8" descr="CNCD Logo">
            <a:extLst>
              <a:ext uri="{FF2B5EF4-FFF2-40B4-BE49-F238E27FC236}">
                <a16:creationId xmlns:a16="http://schemas.microsoft.com/office/drawing/2014/main" id="{A64062E9-014D-401A-B876-9A14C8949CAB}"/>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22210" y="88545"/>
            <a:ext cx="1740781" cy="3481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ONDURILE STRUCTURALE">
            <a:extLst>
              <a:ext uri="{FF2B5EF4-FFF2-40B4-BE49-F238E27FC236}">
                <a16:creationId xmlns:a16="http://schemas.microsoft.com/office/drawing/2014/main" id="{A6D14332-7AD2-4146-8EE0-AFB3FACB6DB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990964" y="33530"/>
            <a:ext cx="2210072" cy="4581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 12">
            <a:extLst>
              <a:ext uri="{FF2B5EF4-FFF2-40B4-BE49-F238E27FC236}">
                <a16:creationId xmlns:a16="http://schemas.microsoft.com/office/drawing/2014/main" id="{F1CB45FE-CBA5-474F-AEA7-A2C6A7089EB0}"/>
              </a:ext>
            </a:extLst>
          </p:cNvPr>
          <p:cNvGraphicFramePr>
            <a:graphicFrameLocks noGrp="1"/>
          </p:cNvGraphicFramePr>
          <p:nvPr userDrawn="1">
            <p:extLst>
              <p:ext uri="{D42A27DB-BD31-4B8C-83A1-F6EECF244321}">
                <p14:modId xmlns:p14="http://schemas.microsoft.com/office/powerpoint/2010/main" val="1165123775"/>
              </p:ext>
            </p:extLst>
          </p:nvPr>
        </p:nvGraphicFramePr>
        <p:xfrm>
          <a:off x="1867988" y="6023793"/>
          <a:ext cx="9496763" cy="952500"/>
        </p:xfrm>
        <a:graphic>
          <a:graphicData uri="http://schemas.openxmlformats.org/drawingml/2006/table">
            <a:tbl>
              <a:tblPr>
                <a:tableStyleId>{5C22544A-7EE6-4342-B048-85BDC9FD1C3A}</a:tableStyleId>
              </a:tblPr>
              <a:tblGrid>
                <a:gridCol w="9496763">
                  <a:extLst>
                    <a:ext uri="{9D8B030D-6E8A-4147-A177-3AD203B41FA5}">
                      <a16:colId xmlns:a16="http://schemas.microsoft.com/office/drawing/2014/main" val="125212152"/>
                    </a:ext>
                  </a:extLst>
                </a:gridCol>
              </a:tblGrid>
              <a:tr h="952500">
                <a:tc>
                  <a:txBody>
                    <a:bodyPr/>
                    <a:lstStyle/>
                    <a:p>
                      <a:pPr algn="just" fontAlgn="b"/>
                      <a:r>
                        <a:rPr lang="en-US" sz="1100" u="none" strike="noStrike" spc="-10" dirty="0">
                          <a:effectLst/>
                        </a:rPr>
                        <a:t>This project is funded by the European Union’s Rights, Equality and Citizenship Program (2014-2020) under Grant Agreement number: 963306-ProfsAgainstDiscrimination-REC-AG-2020/REC-RDIS-DISC-AG-2020. The content of this data sheet represents the views of the author only and is his/her sole responsibility. The European Commission does not accept any responsibility for use that may be made of the information it contains.</a:t>
                      </a:r>
                      <a:endParaRPr lang="en-US" sz="11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extLst>
                  <a:ext uri="{0D108BD9-81ED-4DB2-BD59-A6C34878D82A}">
                    <a16:rowId xmlns:a16="http://schemas.microsoft.com/office/drawing/2014/main" val="3793304746"/>
                  </a:ext>
                </a:extLst>
              </a:tr>
            </a:tbl>
          </a:graphicData>
        </a:graphic>
      </p:graphicFrame>
      <p:pic>
        <p:nvPicPr>
          <p:cNvPr id="17" name="Picture 16">
            <a:extLst>
              <a:ext uri="{FF2B5EF4-FFF2-40B4-BE49-F238E27FC236}">
                <a16:creationId xmlns:a16="http://schemas.microsoft.com/office/drawing/2014/main" id="{24D6BB4D-D34E-4214-AF90-3CE67F51D002}"/>
              </a:ext>
            </a:extLst>
          </p:cNvPr>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25829" y="6242278"/>
            <a:ext cx="937655" cy="553538"/>
          </a:xfrm>
          <a:prstGeom prst="rect">
            <a:avLst/>
          </a:prstGeom>
          <a:noFill/>
          <a:ln>
            <a:noFill/>
          </a:ln>
        </p:spPr>
      </p:pic>
    </p:spTree>
    <p:extLst>
      <p:ext uri="{BB962C8B-B14F-4D97-AF65-F5344CB8AC3E}">
        <p14:creationId xmlns:p14="http://schemas.microsoft.com/office/powerpoint/2010/main" val="671477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4.xml"/><Relationship Id="rId7" Type="http://schemas.openxmlformats.org/officeDocument/2006/relationships/image" Target="../media/image9.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chart" Target="../charts/chart6.xml"/><Relationship Id="rId10" Type="http://schemas.openxmlformats.org/officeDocument/2006/relationships/image" Target="../media/image12.png"/><Relationship Id="rId4" Type="http://schemas.openxmlformats.org/officeDocument/2006/relationships/chart" Target="../charts/chart5.xml"/><Relationship Id="rId9" Type="http://schemas.openxmlformats.org/officeDocument/2006/relationships/image" Target="../media/image11.sv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chart" Target="../charts/chart17.xml"/><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chart" Target="../charts/char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21.xml"/><Relationship Id="rId5" Type="http://schemas.openxmlformats.org/officeDocument/2006/relationships/image" Target="../media/image25.sv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2.xml"/><Relationship Id="rId7" Type="http://schemas.openxmlformats.org/officeDocument/2006/relationships/image" Target="../media/image28.svg"/><Relationship Id="rId12" Type="http://schemas.openxmlformats.org/officeDocument/2006/relationships/chart" Target="../charts/chart2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7.png"/><Relationship Id="rId11" Type="http://schemas.openxmlformats.org/officeDocument/2006/relationships/chart" Target="../charts/chart26.xml"/><Relationship Id="rId5" Type="http://schemas.openxmlformats.org/officeDocument/2006/relationships/image" Target="../media/image26.png"/><Relationship Id="rId10" Type="http://schemas.openxmlformats.org/officeDocument/2006/relationships/chart" Target="../charts/chart25.xml"/><Relationship Id="rId4" Type="http://schemas.openxmlformats.org/officeDocument/2006/relationships/notesSlide" Target="../notesSlides/notesSlide14.xml"/><Relationship Id="rId9" Type="http://schemas.openxmlformats.org/officeDocument/2006/relationships/image" Target="../media/image30.svg"/></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www.sensepanels.com/" TargetMode="External"/><Relationship Id="rId7" Type="http://schemas.openxmlformats.org/officeDocument/2006/relationships/hyperlink" Target="mailto:andrei.canda@isensesolutions.com" TargetMode="External"/><Relationship Id="rId2" Type="http://schemas.openxmlformats.org/officeDocument/2006/relationships/hyperlink" Target="http://www.isensesolutions.com/" TargetMode="External"/><Relationship Id="rId1" Type="http://schemas.openxmlformats.org/officeDocument/2006/relationships/slideLayout" Target="../slideLayouts/slideLayout2.xml"/><Relationship Id="rId6" Type="http://schemas.openxmlformats.org/officeDocument/2006/relationships/hyperlink" Target="mailto:traian.nastase@isensesolutions.com" TargetMode="External"/><Relationship Id="rId5" Type="http://schemas.openxmlformats.org/officeDocument/2006/relationships/image" Target="../media/image32.png"/><Relationship Id="rId4" Type="http://schemas.openxmlformats.org/officeDocument/2006/relationships/hyperlink" Target="http://www.sensecommunities.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2C984CA-9B99-4235-97C5-2BFF0C7B3FE9}"/>
              </a:ext>
            </a:extLst>
          </p:cNvPr>
          <p:cNvSpPr/>
          <p:nvPr/>
        </p:nvSpPr>
        <p:spPr>
          <a:xfrm>
            <a:off x="100614" y="95435"/>
            <a:ext cx="11990772" cy="1026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20CDA3DA-A7D8-46F9-8DDC-F1443B3E2568}"/>
              </a:ext>
            </a:extLst>
          </p:cNvPr>
          <p:cNvSpPr/>
          <p:nvPr/>
        </p:nvSpPr>
        <p:spPr>
          <a:xfrm>
            <a:off x="9125527" y="34690"/>
            <a:ext cx="2965859" cy="807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D2A9AD3-D8D1-43A8-BD72-F602CBB11F8F}"/>
              </a:ext>
            </a:extLst>
          </p:cNvPr>
          <p:cNvSpPr/>
          <p:nvPr/>
        </p:nvSpPr>
        <p:spPr>
          <a:xfrm>
            <a:off x="457201" y="5775960"/>
            <a:ext cx="11634186" cy="1026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026" name="Picture 2">
            <a:extLst>
              <a:ext uri="{FF2B5EF4-FFF2-40B4-BE49-F238E27FC236}">
                <a16:creationId xmlns:a16="http://schemas.microsoft.com/office/drawing/2014/main" id="{07D54033-5C3B-42E6-A94C-1741FFB0CD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708" b="7708"/>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2C3846A-3CA7-4ED1-87B3-97E1C7126451}"/>
              </a:ext>
            </a:extLst>
          </p:cNvPr>
          <p:cNvSpPr/>
          <p:nvPr/>
        </p:nvSpPr>
        <p:spPr>
          <a:xfrm>
            <a:off x="3252160" y="4429032"/>
            <a:ext cx="5493715" cy="1135004"/>
          </a:xfrm>
          <a:prstGeom prst="rect">
            <a:avLst/>
          </a:prstGeom>
          <a:solidFill>
            <a:schemeClr val="bg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CNCD Logo">
            <a:extLst>
              <a:ext uri="{FF2B5EF4-FFF2-40B4-BE49-F238E27FC236}">
                <a16:creationId xmlns:a16="http://schemas.microsoft.com/office/drawing/2014/main" id="{A1786393-2E31-4566-AE80-F54527EA18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9018" y="4667243"/>
            <a:ext cx="2372549" cy="47451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C06AFDC-B04D-4FC7-A207-81FD3E66B4C1}"/>
              </a:ext>
            </a:extLst>
          </p:cNvPr>
          <p:cNvSpPr txBox="1"/>
          <p:nvPr/>
        </p:nvSpPr>
        <p:spPr>
          <a:xfrm>
            <a:off x="3628063" y="4772421"/>
            <a:ext cx="2369431" cy="369332"/>
          </a:xfrm>
          <a:prstGeom prst="rect">
            <a:avLst/>
          </a:prstGeom>
          <a:noFill/>
        </p:spPr>
        <p:txBody>
          <a:bodyPr wrap="none" rtlCol="0">
            <a:spAutoFit/>
          </a:bodyPr>
          <a:lstStyle/>
          <a:p>
            <a:r>
              <a:rPr lang="en-US" b="1" dirty="0" err="1">
                <a:solidFill>
                  <a:schemeClr val="tx1">
                    <a:lumMod val="85000"/>
                    <a:lumOff val="15000"/>
                  </a:schemeClr>
                </a:solidFill>
              </a:rPr>
              <a:t>Studiu</a:t>
            </a:r>
            <a:r>
              <a:rPr lang="en-US" b="1" dirty="0">
                <a:solidFill>
                  <a:schemeClr val="tx1">
                    <a:lumMod val="85000"/>
                    <a:lumOff val="15000"/>
                  </a:schemeClr>
                </a:solidFill>
              </a:rPr>
              <a:t> </a:t>
            </a:r>
            <a:r>
              <a:rPr lang="en-US" b="1" dirty="0" err="1">
                <a:solidFill>
                  <a:schemeClr val="tx1">
                    <a:lumMod val="85000"/>
                    <a:lumOff val="15000"/>
                  </a:schemeClr>
                </a:solidFill>
              </a:rPr>
              <a:t>realizat</a:t>
            </a:r>
            <a:r>
              <a:rPr lang="en-US" b="1" dirty="0">
                <a:solidFill>
                  <a:schemeClr val="tx1">
                    <a:lumMod val="85000"/>
                    <a:lumOff val="15000"/>
                  </a:schemeClr>
                </a:solidFill>
              </a:rPr>
              <a:t> </a:t>
            </a:r>
            <a:r>
              <a:rPr lang="en-US" b="1" dirty="0" err="1">
                <a:solidFill>
                  <a:schemeClr val="tx1">
                    <a:lumMod val="85000"/>
                    <a:lumOff val="15000"/>
                  </a:schemeClr>
                </a:solidFill>
              </a:rPr>
              <a:t>pentru</a:t>
            </a:r>
            <a:r>
              <a:rPr lang="en-US" b="1" dirty="0">
                <a:solidFill>
                  <a:schemeClr val="tx1">
                    <a:lumMod val="85000"/>
                    <a:lumOff val="15000"/>
                  </a:schemeClr>
                </a:solidFill>
              </a:rPr>
              <a:t>: </a:t>
            </a:r>
          </a:p>
        </p:txBody>
      </p:sp>
      <p:sp>
        <p:nvSpPr>
          <p:cNvPr id="12" name="Rectangle 11">
            <a:extLst>
              <a:ext uri="{FF2B5EF4-FFF2-40B4-BE49-F238E27FC236}">
                <a16:creationId xmlns:a16="http://schemas.microsoft.com/office/drawing/2014/main" id="{04B509D2-D339-4441-8E2F-F5567DD379B7}"/>
              </a:ext>
            </a:extLst>
          </p:cNvPr>
          <p:cNvSpPr/>
          <p:nvPr/>
        </p:nvSpPr>
        <p:spPr>
          <a:xfrm>
            <a:off x="2872509" y="2017733"/>
            <a:ext cx="6253018" cy="2086347"/>
          </a:xfrm>
          <a:prstGeom prst="rect">
            <a:avLst/>
          </a:prstGeom>
          <a:solidFill>
            <a:schemeClr val="bg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3200" b="1" dirty="0">
                <a:solidFill>
                  <a:schemeClr val="tx1">
                    <a:lumMod val="85000"/>
                    <a:lumOff val="15000"/>
                  </a:schemeClr>
                </a:solidFill>
              </a:rPr>
              <a:t>Percepții</a:t>
            </a:r>
            <a:r>
              <a:rPr lang="en-US" sz="3200" b="1" dirty="0">
                <a:solidFill>
                  <a:schemeClr val="tx1">
                    <a:lumMod val="85000"/>
                    <a:lumOff val="15000"/>
                  </a:schemeClr>
                </a:solidFill>
              </a:rPr>
              <a:t> </a:t>
            </a:r>
            <a:r>
              <a:rPr lang="ro-RO" sz="3200" b="1" dirty="0">
                <a:solidFill>
                  <a:schemeClr val="tx1">
                    <a:lumMod val="85000"/>
                    <a:lumOff val="15000"/>
                  </a:schemeClr>
                </a:solidFill>
              </a:rPr>
              <a:t>și atitudini privind discriminarea în scoli</a:t>
            </a:r>
          </a:p>
          <a:p>
            <a:pPr algn="ctr"/>
            <a:r>
              <a:rPr lang="ro-RO" sz="2000" b="1" dirty="0">
                <a:solidFill>
                  <a:schemeClr val="tx1">
                    <a:lumMod val="85000"/>
                    <a:lumOff val="15000"/>
                  </a:schemeClr>
                </a:solidFill>
              </a:rPr>
              <a:t>- </a:t>
            </a:r>
            <a:r>
              <a:rPr lang="en-US" sz="2000" b="1" dirty="0" err="1">
                <a:solidFill>
                  <a:schemeClr val="tx1">
                    <a:lumMod val="85000"/>
                    <a:lumOff val="15000"/>
                  </a:schemeClr>
                </a:solidFill>
              </a:rPr>
              <a:t>Grup</a:t>
            </a:r>
            <a:r>
              <a:rPr lang="en-US" sz="2000" b="1" dirty="0">
                <a:solidFill>
                  <a:schemeClr val="tx1">
                    <a:lumMod val="85000"/>
                    <a:lumOff val="15000"/>
                  </a:schemeClr>
                </a:solidFill>
              </a:rPr>
              <a:t> </a:t>
            </a:r>
            <a:r>
              <a:rPr lang="en-US" sz="2000" b="1" dirty="0" err="1">
                <a:solidFill>
                  <a:schemeClr val="tx1">
                    <a:lumMod val="85000"/>
                    <a:lumOff val="15000"/>
                  </a:schemeClr>
                </a:solidFill>
              </a:rPr>
              <a:t>țintă</a:t>
            </a:r>
            <a:r>
              <a:rPr lang="en-US" sz="2000" b="1" dirty="0">
                <a:solidFill>
                  <a:schemeClr val="tx1">
                    <a:lumMod val="85000"/>
                    <a:lumOff val="15000"/>
                  </a:schemeClr>
                </a:solidFill>
              </a:rPr>
              <a:t>: </a:t>
            </a:r>
            <a:r>
              <a:rPr lang="en-US" sz="2000" b="1" dirty="0" err="1">
                <a:solidFill>
                  <a:schemeClr val="tx1">
                    <a:lumMod val="85000"/>
                    <a:lumOff val="15000"/>
                  </a:schemeClr>
                </a:solidFill>
              </a:rPr>
              <a:t>reprezentan</a:t>
            </a:r>
            <a:r>
              <a:rPr lang="ro-RO" sz="2000" b="1" dirty="0">
                <a:solidFill>
                  <a:schemeClr val="tx1">
                    <a:lumMod val="85000"/>
                    <a:lumOff val="15000"/>
                  </a:schemeClr>
                </a:solidFill>
              </a:rPr>
              <a:t>ți -</a:t>
            </a:r>
          </a:p>
        </p:txBody>
      </p:sp>
    </p:spTree>
    <p:extLst>
      <p:ext uri="{BB962C8B-B14F-4D97-AF65-F5344CB8AC3E}">
        <p14:creationId xmlns:p14="http://schemas.microsoft.com/office/powerpoint/2010/main" val="604185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74614B84-7213-429A-84DE-223C7BBF06E7}"/>
              </a:ext>
            </a:extLst>
          </p:cNvPr>
          <p:cNvPicPr>
            <a:picLocks noChangeAspect="1"/>
          </p:cNvPicPr>
          <p:nvPr/>
        </p:nvPicPr>
        <p:blipFill rotWithShape="1">
          <a:blip r:embed="rId2">
            <a:extLst>
              <a:ext uri="{28A0092B-C50C-407E-A947-70E740481C1C}">
                <a14:useLocalDpi xmlns:a14="http://schemas.microsoft.com/office/drawing/2010/main" val="0"/>
              </a:ext>
            </a:extLst>
          </a:blip>
          <a:srcRect l="13" t="16" r="-13" b="15750"/>
          <a:stretch/>
        </p:blipFill>
        <p:spPr>
          <a:xfrm>
            <a:off x="20" y="1282"/>
            <a:ext cx="12191980" cy="6856718"/>
          </a:xfrm>
          <a:prstGeom prst="rect">
            <a:avLst/>
          </a:prstGeom>
        </p:spPr>
      </p:pic>
      <p:sp>
        <p:nvSpPr>
          <p:cNvPr id="9" name="Rectangle 8">
            <a:extLst>
              <a:ext uri="{FF2B5EF4-FFF2-40B4-BE49-F238E27FC236}">
                <a16:creationId xmlns:a16="http://schemas.microsoft.com/office/drawing/2014/main" id="{13E31399-26B2-4E26-9C85-0FE887CA8DC1}"/>
              </a:ext>
            </a:extLst>
          </p:cNvPr>
          <p:cNvSpPr/>
          <p:nvPr/>
        </p:nvSpPr>
        <p:spPr>
          <a:xfrm>
            <a:off x="201766" y="5580108"/>
            <a:ext cx="4617823" cy="823533"/>
          </a:xfrm>
          <a:prstGeom prst="rect">
            <a:avLst/>
          </a:prstGeom>
          <a:solidFill>
            <a:schemeClr val="bg2">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tx1"/>
                </a:solidFill>
              </a:rPr>
              <a:t>Discriminarea</a:t>
            </a:r>
            <a:r>
              <a:rPr lang="en-US" sz="3200" b="1" dirty="0">
                <a:solidFill>
                  <a:schemeClr val="tx1"/>
                </a:solidFill>
              </a:rPr>
              <a:t> </a:t>
            </a:r>
            <a:r>
              <a:rPr lang="ro-RO" sz="3200" b="1" dirty="0">
                <a:solidFill>
                  <a:schemeClr val="tx1"/>
                </a:solidFill>
              </a:rPr>
              <a:t>î</a:t>
            </a:r>
            <a:r>
              <a:rPr lang="en-US" sz="3200" b="1" dirty="0">
                <a:solidFill>
                  <a:schemeClr val="tx1"/>
                </a:solidFill>
              </a:rPr>
              <a:t>n </a:t>
            </a:r>
            <a:r>
              <a:rPr lang="ro-RO" sz="3200" b="1" dirty="0">
                <a:solidFill>
                  <a:schemeClr val="tx1"/>
                </a:solidFill>
              </a:rPr>
              <a:t>ș</a:t>
            </a:r>
            <a:r>
              <a:rPr lang="en-US" sz="3200" b="1" dirty="0">
                <a:solidFill>
                  <a:schemeClr val="tx1"/>
                </a:solidFill>
              </a:rPr>
              <a:t>coli</a:t>
            </a:r>
            <a:endParaRPr lang="ro-RO" sz="3200" b="1" dirty="0">
              <a:solidFill>
                <a:schemeClr val="tx1"/>
              </a:solidFill>
            </a:endParaRPr>
          </a:p>
        </p:txBody>
      </p:sp>
    </p:spTree>
    <p:extLst>
      <p:ext uri="{BB962C8B-B14F-4D97-AF65-F5344CB8AC3E}">
        <p14:creationId xmlns:p14="http://schemas.microsoft.com/office/powerpoint/2010/main" val="2384308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4A2BA48F-D313-46D7-8E33-7FD3F4E6108E}"/>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292B25B-A95F-48AF-9C42-1D33CBA1274D}"/>
              </a:ext>
            </a:extLst>
          </p:cNvPr>
          <p:cNvSpPr txBox="1"/>
          <p:nvPr/>
        </p:nvSpPr>
        <p:spPr>
          <a:xfrm>
            <a:off x="761999" y="5909378"/>
            <a:ext cx="11018515" cy="261610"/>
          </a:xfrm>
          <a:prstGeom prst="rect">
            <a:avLst/>
          </a:prstGeom>
          <a:noFill/>
        </p:spPr>
        <p:txBody>
          <a:bodyPr wrap="square" rtlCol="0">
            <a:spAutoFit/>
          </a:bodyPr>
          <a:lstStyle/>
          <a:p>
            <a:r>
              <a:rPr lang="it-IT" sz="1100" i="1" dirty="0"/>
              <a:t>D1. Dvs  personal, </a:t>
            </a:r>
            <a:r>
              <a:rPr lang="ro-RO" sz="1100" i="1" dirty="0"/>
              <a:t>în</a:t>
            </a:r>
            <a:r>
              <a:rPr lang="it-IT" sz="1100" i="1" dirty="0"/>
              <a:t> ce m</a:t>
            </a:r>
            <a:r>
              <a:rPr lang="ro-RO" sz="1100" i="1" dirty="0"/>
              <a:t>ă</a:t>
            </a:r>
            <a:r>
              <a:rPr lang="it-IT" sz="1100" i="1" dirty="0"/>
              <a:t>sur</a:t>
            </a:r>
            <a:r>
              <a:rPr lang="ro-RO" sz="1100" i="1" dirty="0"/>
              <a:t>ă</a:t>
            </a:r>
            <a:r>
              <a:rPr lang="it-IT" sz="1100" i="1" dirty="0"/>
              <a:t> considera</a:t>
            </a:r>
            <a:r>
              <a:rPr lang="ro-RO" sz="1100" i="1" dirty="0"/>
              <a:t>ți</a:t>
            </a:r>
            <a:r>
              <a:rPr lang="it-IT" sz="1100" i="1" dirty="0"/>
              <a:t> c</a:t>
            </a:r>
            <a:r>
              <a:rPr lang="ro-RO" sz="1100" i="1" dirty="0"/>
              <a:t>ă</a:t>
            </a:r>
            <a:r>
              <a:rPr lang="it-IT" sz="1100" i="1" dirty="0"/>
              <a:t> </a:t>
            </a:r>
            <a:r>
              <a:rPr lang="ro-RO" sz="1100" i="1" dirty="0"/>
              <a:t>în</a:t>
            </a:r>
            <a:r>
              <a:rPr lang="it-IT" sz="1100" i="1" dirty="0"/>
              <a:t> </a:t>
            </a:r>
            <a:r>
              <a:rPr lang="ro-RO" sz="1100" i="1" dirty="0"/>
              <a:t>ș</a:t>
            </a:r>
            <a:r>
              <a:rPr lang="it-IT" sz="1100" i="1" dirty="0"/>
              <a:t>colile din Rom</a:t>
            </a:r>
            <a:r>
              <a:rPr lang="ro-RO" sz="1100" i="1" dirty="0"/>
              <a:t>â</a:t>
            </a:r>
            <a:r>
              <a:rPr lang="it-IT" sz="1100" i="1" dirty="0"/>
              <a:t>nia exist</a:t>
            </a:r>
            <a:r>
              <a:rPr lang="ro-RO" sz="1100" i="1" dirty="0"/>
              <a:t>ă</a:t>
            </a:r>
            <a:r>
              <a:rPr lang="it-IT" sz="1100" i="1" dirty="0"/>
              <a:t> cazuri de discriminare pe diverse criterii, cum ar fi: ras</a:t>
            </a:r>
            <a:r>
              <a:rPr lang="ro-RO" sz="1100" i="1" dirty="0"/>
              <a:t>ă</a:t>
            </a:r>
            <a:r>
              <a:rPr lang="it-IT" sz="1100" i="1" dirty="0"/>
              <a:t>, etnie, religie, orientare sexual</a:t>
            </a:r>
            <a:r>
              <a:rPr lang="ro-RO" sz="1100" i="1" dirty="0"/>
              <a:t>ă</a:t>
            </a:r>
            <a:r>
              <a:rPr lang="it-IT" sz="1100" i="1" dirty="0"/>
              <a:t> etc. ? Baza= 131</a:t>
            </a:r>
          </a:p>
        </p:txBody>
      </p:sp>
      <p:graphicFrame>
        <p:nvGraphicFramePr>
          <p:cNvPr id="6" name="Chart 5">
            <a:extLst>
              <a:ext uri="{FF2B5EF4-FFF2-40B4-BE49-F238E27FC236}">
                <a16:creationId xmlns:a16="http://schemas.microsoft.com/office/drawing/2014/main" id="{BE556530-653B-401D-9497-5F94393E6D28}"/>
              </a:ext>
            </a:extLst>
          </p:cNvPr>
          <p:cNvGraphicFramePr/>
          <p:nvPr>
            <p:extLst>
              <p:ext uri="{D42A27DB-BD31-4B8C-83A1-F6EECF244321}">
                <p14:modId xmlns:p14="http://schemas.microsoft.com/office/powerpoint/2010/main" val="2962237683"/>
              </p:ext>
            </p:extLst>
          </p:nvPr>
        </p:nvGraphicFramePr>
        <p:xfrm>
          <a:off x="762000" y="1504195"/>
          <a:ext cx="5511800" cy="41985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EFEB8CBC-CD05-4644-90ED-C5FE4FE08F1C}"/>
              </a:ext>
            </a:extLst>
          </p:cNvPr>
          <p:cNvGraphicFramePr/>
          <p:nvPr>
            <p:extLst>
              <p:ext uri="{D42A27DB-BD31-4B8C-83A1-F6EECF244321}">
                <p14:modId xmlns:p14="http://schemas.microsoft.com/office/powerpoint/2010/main" val="2393318975"/>
              </p:ext>
            </p:extLst>
          </p:nvPr>
        </p:nvGraphicFramePr>
        <p:xfrm>
          <a:off x="5288280" y="1504195"/>
          <a:ext cx="5511800" cy="419858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B8128BBD-C305-4D79-886E-E28A97463BE3}"/>
              </a:ext>
            </a:extLst>
          </p:cNvPr>
          <p:cNvSpPr txBox="1"/>
          <p:nvPr/>
        </p:nvSpPr>
        <p:spPr>
          <a:xfrm>
            <a:off x="3352800" y="5433900"/>
            <a:ext cx="1629870" cy="338554"/>
          </a:xfrm>
          <a:prstGeom prst="rect">
            <a:avLst/>
          </a:prstGeom>
          <a:noFill/>
        </p:spPr>
        <p:txBody>
          <a:bodyPr wrap="none" rtlCol="0">
            <a:spAutoFit/>
          </a:bodyPr>
          <a:lstStyle/>
          <a:p>
            <a:r>
              <a:rPr lang="ro-RO" sz="1600" b="1" dirty="0"/>
              <a:t>Î</a:t>
            </a:r>
            <a:r>
              <a:rPr lang="en-US" sz="1600" b="1" dirty="0"/>
              <a:t>n r</a:t>
            </a:r>
            <a:r>
              <a:rPr lang="ro-RO" sz="1600" b="1" dirty="0"/>
              <a:t>â</a:t>
            </a:r>
            <a:r>
              <a:rPr lang="en-US" sz="1600" b="1" dirty="0" err="1"/>
              <a:t>ndul</a:t>
            </a:r>
            <a:r>
              <a:rPr lang="en-US" sz="1600" b="1" dirty="0"/>
              <a:t> </a:t>
            </a:r>
            <a:r>
              <a:rPr lang="en-US" sz="1600" b="1" dirty="0" err="1"/>
              <a:t>elevilor</a:t>
            </a:r>
            <a:endParaRPr lang="en-US" sz="1600" b="1" dirty="0"/>
          </a:p>
        </p:txBody>
      </p:sp>
      <p:sp>
        <p:nvSpPr>
          <p:cNvPr id="11" name="TextBox 10">
            <a:extLst>
              <a:ext uri="{FF2B5EF4-FFF2-40B4-BE49-F238E27FC236}">
                <a16:creationId xmlns:a16="http://schemas.microsoft.com/office/drawing/2014/main" id="{9C8320F7-D75A-4EDD-898B-DE01A8056C6B}"/>
              </a:ext>
            </a:extLst>
          </p:cNvPr>
          <p:cNvSpPr txBox="1"/>
          <p:nvPr/>
        </p:nvSpPr>
        <p:spPr>
          <a:xfrm>
            <a:off x="7725870" y="5433900"/>
            <a:ext cx="2001510" cy="338554"/>
          </a:xfrm>
          <a:prstGeom prst="rect">
            <a:avLst/>
          </a:prstGeom>
          <a:noFill/>
        </p:spPr>
        <p:txBody>
          <a:bodyPr wrap="none" rtlCol="0">
            <a:spAutoFit/>
          </a:bodyPr>
          <a:lstStyle/>
          <a:p>
            <a:r>
              <a:rPr lang="ro-RO" sz="1600" b="1" dirty="0"/>
              <a:t>Î</a:t>
            </a:r>
            <a:r>
              <a:rPr lang="en-US" sz="1600" b="1" dirty="0"/>
              <a:t>n r</a:t>
            </a:r>
            <a:r>
              <a:rPr lang="ro-RO" sz="1600" b="1" dirty="0"/>
              <a:t>â</a:t>
            </a:r>
            <a:r>
              <a:rPr lang="en-US" sz="1600" b="1" dirty="0" err="1"/>
              <a:t>ndul</a:t>
            </a:r>
            <a:r>
              <a:rPr lang="en-US" sz="1600" b="1" dirty="0"/>
              <a:t> </a:t>
            </a:r>
            <a:r>
              <a:rPr lang="en-US" sz="1600" b="1" dirty="0" err="1"/>
              <a:t>profesorilor</a:t>
            </a:r>
            <a:endParaRPr lang="en-US" sz="1600" b="1" dirty="0"/>
          </a:p>
        </p:txBody>
      </p:sp>
      <p:sp>
        <p:nvSpPr>
          <p:cNvPr id="12" name="Title 1">
            <a:extLst>
              <a:ext uri="{FF2B5EF4-FFF2-40B4-BE49-F238E27FC236}">
                <a16:creationId xmlns:a16="http://schemas.microsoft.com/office/drawing/2014/main" id="{C3D21522-CD46-4558-9F72-FA29E72E7B7A}"/>
              </a:ext>
            </a:extLst>
          </p:cNvPr>
          <p:cNvSpPr>
            <a:spLocks noGrp="1"/>
          </p:cNvSpPr>
          <p:nvPr>
            <p:ph type="title"/>
          </p:nvPr>
        </p:nvSpPr>
        <p:spPr>
          <a:xfrm>
            <a:off x="2975205" y="762808"/>
            <a:ext cx="6597190" cy="584785"/>
          </a:xfrm>
        </p:spPr>
        <p:txBody>
          <a:bodyPr>
            <a:normAutofit/>
          </a:bodyPr>
          <a:lstStyle/>
          <a:p>
            <a:pPr algn="ctr"/>
            <a:r>
              <a:rPr lang="ro-RO" sz="2000" b="1" dirty="0"/>
              <a:t>Există cazuri de discriminare î</a:t>
            </a:r>
            <a:r>
              <a:rPr lang="en-US" sz="2000" b="1" dirty="0"/>
              <a:t>n </a:t>
            </a:r>
            <a:r>
              <a:rPr lang="ro-RO" sz="2000" b="1" dirty="0"/>
              <a:t>ș</a:t>
            </a:r>
            <a:r>
              <a:rPr lang="en-US" sz="2000" b="1" dirty="0" err="1"/>
              <a:t>colile</a:t>
            </a:r>
            <a:r>
              <a:rPr lang="en-US" sz="2000" b="1" dirty="0"/>
              <a:t> din Rom</a:t>
            </a:r>
            <a:r>
              <a:rPr lang="ro-RO" sz="2000" b="1" dirty="0"/>
              <a:t>â</a:t>
            </a:r>
            <a:r>
              <a:rPr lang="en-US" sz="2000" b="1" dirty="0" err="1"/>
              <a:t>nia</a:t>
            </a:r>
            <a:r>
              <a:rPr lang="ro-RO" sz="2000" b="1" dirty="0"/>
              <a:t>?</a:t>
            </a:r>
            <a:endParaRPr lang="en-US" sz="2000" b="1" dirty="0"/>
          </a:p>
        </p:txBody>
      </p:sp>
    </p:spTree>
    <p:extLst>
      <p:ext uri="{BB962C8B-B14F-4D97-AF65-F5344CB8AC3E}">
        <p14:creationId xmlns:p14="http://schemas.microsoft.com/office/powerpoint/2010/main" val="4093828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563175AE-9690-4F43-B951-154DC3009110}"/>
              </a:ext>
            </a:extLst>
          </p:cNvPr>
          <p:cNvGraphicFramePr/>
          <p:nvPr>
            <p:extLst>
              <p:ext uri="{D42A27DB-BD31-4B8C-83A1-F6EECF244321}">
                <p14:modId xmlns:p14="http://schemas.microsoft.com/office/powerpoint/2010/main" val="385261484"/>
              </p:ext>
            </p:extLst>
          </p:nvPr>
        </p:nvGraphicFramePr>
        <p:xfrm>
          <a:off x="-88251" y="1329071"/>
          <a:ext cx="10465628" cy="4587484"/>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traight Connector 14">
            <a:extLst>
              <a:ext uri="{FF2B5EF4-FFF2-40B4-BE49-F238E27FC236}">
                <a16:creationId xmlns:a16="http://schemas.microsoft.com/office/drawing/2014/main" id="{19262108-6D5C-4C49-9440-9E388E4F0C08}"/>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9E01168-FAC8-4EE6-8C90-AB6E2F121020}"/>
              </a:ext>
            </a:extLst>
          </p:cNvPr>
          <p:cNvSpPr txBox="1"/>
          <p:nvPr/>
        </p:nvSpPr>
        <p:spPr>
          <a:xfrm>
            <a:off x="761999" y="5908053"/>
            <a:ext cx="11018515" cy="261610"/>
          </a:xfrm>
          <a:prstGeom prst="rect">
            <a:avLst/>
          </a:prstGeom>
          <a:noFill/>
        </p:spPr>
        <p:txBody>
          <a:bodyPr wrap="square" rtlCol="0">
            <a:spAutoFit/>
          </a:bodyPr>
          <a:lstStyle/>
          <a:p>
            <a:r>
              <a:rPr lang="it-IT" sz="1100" i="1" dirty="0"/>
              <a:t>D2. </a:t>
            </a:r>
            <a:r>
              <a:rPr lang="ro-RO" sz="1100" i="1" dirty="0"/>
              <a:t>Î</a:t>
            </a:r>
            <a:r>
              <a:rPr lang="it-IT" sz="1100" i="1" dirty="0"/>
              <a:t>n opinia dvs., care dintre urm</a:t>
            </a:r>
            <a:r>
              <a:rPr lang="ro-RO" sz="1100" i="1" dirty="0"/>
              <a:t>ă</a:t>
            </a:r>
            <a:r>
              <a:rPr lang="it-IT" sz="1100" i="1" dirty="0"/>
              <a:t>toarele categorii de elevi sunt discriminate de obicei in </a:t>
            </a:r>
            <a:r>
              <a:rPr lang="ro-RO" sz="1100" i="1" dirty="0"/>
              <a:t>ș</a:t>
            </a:r>
            <a:r>
              <a:rPr lang="it-IT" sz="1100" i="1" dirty="0"/>
              <a:t>coli? Baza=131</a:t>
            </a:r>
          </a:p>
        </p:txBody>
      </p:sp>
      <p:sp>
        <p:nvSpPr>
          <p:cNvPr id="14" name="TextBox 13">
            <a:extLst>
              <a:ext uri="{FF2B5EF4-FFF2-40B4-BE49-F238E27FC236}">
                <a16:creationId xmlns:a16="http://schemas.microsoft.com/office/drawing/2014/main" id="{C37F558D-4F70-4EDD-8FFE-8D26266C1767}"/>
              </a:ext>
            </a:extLst>
          </p:cNvPr>
          <p:cNvSpPr txBox="1"/>
          <p:nvPr/>
        </p:nvSpPr>
        <p:spPr>
          <a:xfrm>
            <a:off x="618241" y="790581"/>
            <a:ext cx="4858634" cy="461665"/>
          </a:xfrm>
          <a:prstGeom prst="rect">
            <a:avLst/>
          </a:prstGeom>
          <a:noFill/>
        </p:spPr>
        <p:txBody>
          <a:bodyPr wrap="square" rtlCol="0">
            <a:spAutoFit/>
          </a:bodyPr>
          <a:lstStyle/>
          <a:p>
            <a:r>
              <a:rPr lang="en-US" sz="2400" b="1" dirty="0" err="1"/>
              <a:t>Categorii</a:t>
            </a:r>
            <a:r>
              <a:rPr lang="en-US" sz="2400" b="1" dirty="0"/>
              <a:t> de </a:t>
            </a:r>
            <a:r>
              <a:rPr lang="en-US" sz="2400" b="1" dirty="0" err="1"/>
              <a:t>elevi</a:t>
            </a:r>
            <a:r>
              <a:rPr lang="en-US" sz="2400" b="1" dirty="0"/>
              <a:t> discriminate</a:t>
            </a:r>
          </a:p>
        </p:txBody>
      </p:sp>
    </p:spTree>
    <p:extLst>
      <p:ext uri="{BB962C8B-B14F-4D97-AF65-F5344CB8AC3E}">
        <p14:creationId xmlns:p14="http://schemas.microsoft.com/office/powerpoint/2010/main" val="1693267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B631D7B5-4A28-4F33-B9D6-872C1FD3684D}"/>
              </a:ext>
            </a:extLst>
          </p:cNvPr>
          <p:cNvGraphicFramePr/>
          <p:nvPr>
            <p:extLst>
              <p:ext uri="{D42A27DB-BD31-4B8C-83A1-F6EECF244321}">
                <p14:modId xmlns:p14="http://schemas.microsoft.com/office/powerpoint/2010/main" val="539797332"/>
              </p:ext>
            </p:extLst>
          </p:nvPr>
        </p:nvGraphicFramePr>
        <p:xfrm>
          <a:off x="-136267" y="3790714"/>
          <a:ext cx="7915563" cy="31994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0F7B9587-6699-44E6-8618-E7E1ADC11254}"/>
              </a:ext>
            </a:extLst>
          </p:cNvPr>
          <p:cNvGraphicFramePr/>
          <p:nvPr>
            <p:extLst>
              <p:ext uri="{D42A27DB-BD31-4B8C-83A1-F6EECF244321}">
                <p14:modId xmlns:p14="http://schemas.microsoft.com/office/powerpoint/2010/main" val="3616999042"/>
              </p:ext>
            </p:extLst>
          </p:nvPr>
        </p:nvGraphicFramePr>
        <p:xfrm>
          <a:off x="-210154" y="1139351"/>
          <a:ext cx="8323663" cy="31994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a:extLst>
              <a:ext uri="{FF2B5EF4-FFF2-40B4-BE49-F238E27FC236}">
                <a16:creationId xmlns:a16="http://schemas.microsoft.com/office/drawing/2014/main" id="{26CBB6E7-214C-4F38-B116-EAD43B926D6D}"/>
              </a:ext>
            </a:extLst>
          </p:cNvPr>
          <p:cNvGraphicFramePr/>
          <p:nvPr>
            <p:extLst>
              <p:ext uri="{D42A27DB-BD31-4B8C-83A1-F6EECF244321}">
                <p14:modId xmlns:p14="http://schemas.microsoft.com/office/powerpoint/2010/main" val="591599396"/>
              </p:ext>
            </p:extLst>
          </p:nvPr>
        </p:nvGraphicFramePr>
        <p:xfrm>
          <a:off x="-136267" y="2474017"/>
          <a:ext cx="8249776" cy="3199453"/>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a:extLst>
              <a:ext uri="{FF2B5EF4-FFF2-40B4-BE49-F238E27FC236}">
                <a16:creationId xmlns:a16="http://schemas.microsoft.com/office/drawing/2014/main" id="{2705986A-6202-42FD-9447-8EBD06E2D1EF}"/>
              </a:ext>
            </a:extLst>
          </p:cNvPr>
          <p:cNvSpPr txBox="1"/>
          <p:nvPr/>
        </p:nvSpPr>
        <p:spPr>
          <a:xfrm>
            <a:off x="9181744" y="4881170"/>
            <a:ext cx="1467710" cy="338554"/>
          </a:xfrm>
          <a:prstGeom prst="rect">
            <a:avLst/>
          </a:prstGeom>
          <a:noFill/>
          <a:ln>
            <a:solidFill>
              <a:schemeClr val="bg1">
                <a:lumMod val="65000"/>
              </a:schemeClr>
            </a:solidFill>
            <a:prstDash val="dash"/>
          </a:ln>
        </p:spPr>
        <p:txBody>
          <a:bodyPr wrap="square" rtlCol="0">
            <a:spAutoFit/>
          </a:bodyPr>
          <a:lstStyle/>
          <a:p>
            <a:pPr algn="ctr"/>
            <a:r>
              <a:rPr lang="en-US" sz="1600" b="1" dirty="0" err="1"/>
              <a:t>Elevii</a:t>
            </a:r>
            <a:r>
              <a:rPr lang="en-US" sz="1600" dirty="0"/>
              <a:t>   </a:t>
            </a:r>
            <a:r>
              <a:rPr lang="en-GB" sz="1600" b="0" i="0" u="none" strike="noStrike" dirty="0">
                <a:solidFill>
                  <a:srgbClr val="010205"/>
                </a:solidFill>
                <a:effectLst/>
                <a:latin typeface="+mj-lt"/>
              </a:rPr>
              <a:t>4.3</a:t>
            </a:r>
            <a:r>
              <a:rPr lang="en-GB" sz="1600" dirty="0"/>
              <a:t> </a:t>
            </a:r>
            <a:endParaRPr lang="en-US" sz="1600" dirty="0"/>
          </a:p>
        </p:txBody>
      </p:sp>
      <p:sp>
        <p:nvSpPr>
          <p:cNvPr id="6" name="TextBox 5">
            <a:extLst>
              <a:ext uri="{FF2B5EF4-FFF2-40B4-BE49-F238E27FC236}">
                <a16:creationId xmlns:a16="http://schemas.microsoft.com/office/drawing/2014/main" id="{A8EA2F6F-26D7-4911-BE72-752C38128E15}"/>
              </a:ext>
            </a:extLst>
          </p:cNvPr>
          <p:cNvSpPr txBox="1"/>
          <p:nvPr/>
        </p:nvSpPr>
        <p:spPr>
          <a:xfrm>
            <a:off x="9181744" y="2209086"/>
            <a:ext cx="1467710" cy="338554"/>
          </a:xfrm>
          <a:prstGeom prst="rect">
            <a:avLst/>
          </a:prstGeom>
          <a:noFill/>
          <a:ln>
            <a:solidFill>
              <a:schemeClr val="bg1">
                <a:lumMod val="65000"/>
              </a:schemeClr>
            </a:solidFill>
            <a:prstDash val="dash"/>
          </a:ln>
        </p:spPr>
        <p:txBody>
          <a:bodyPr wrap="square" rtlCol="0">
            <a:spAutoFit/>
          </a:bodyPr>
          <a:lstStyle/>
          <a:p>
            <a:pPr algn="ctr"/>
            <a:r>
              <a:rPr lang="en-US" sz="1600" b="1" dirty="0" err="1"/>
              <a:t>Profesorii</a:t>
            </a:r>
            <a:r>
              <a:rPr lang="en-US" sz="1600" dirty="0"/>
              <a:t>   2.2</a:t>
            </a:r>
          </a:p>
        </p:txBody>
      </p:sp>
      <p:sp>
        <p:nvSpPr>
          <p:cNvPr id="7" name="TextBox 6">
            <a:extLst>
              <a:ext uri="{FF2B5EF4-FFF2-40B4-BE49-F238E27FC236}">
                <a16:creationId xmlns:a16="http://schemas.microsoft.com/office/drawing/2014/main" id="{D6F2EFF0-70EA-4371-B4F4-7239890C4B57}"/>
              </a:ext>
            </a:extLst>
          </p:cNvPr>
          <p:cNvSpPr txBox="1"/>
          <p:nvPr/>
        </p:nvSpPr>
        <p:spPr>
          <a:xfrm>
            <a:off x="9181744" y="3514295"/>
            <a:ext cx="1467710" cy="338554"/>
          </a:xfrm>
          <a:prstGeom prst="rect">
            <a:avLst/>
          </a:prstGeom>
          <a:noFill/>
          <a:ln>
            <a:solidFill>
              <a:schemeClr val="bg1">
                <a:lumMod val="65000"/>
              </a:schemeClr>
            </a:solidFill>
            <a:prstDash val="dash"/>
          </a:ln>
        </p:spPr>
        <p:txBody>
          <a:bodyPr wrap="square" rtlCol="0">
            <a:spAutoFit/>
          </a:bodyPr>
          <a:lstStyle/>
          <a:p>
            <a:pPr algn="ctr"/>
            <a:r>
              <a:rPr lang="ro-RO" sz="1600" b="1" dirty="0"/>
              <a:t>Părinții</a:t>
            </a:r>
            <a:r>
              <a:rPr lang="en-US" sz="1600" dirty="0"/>
              <a:t>   4.2</a:t>
            </a:r>
          </a:p>
        </p:txBody>
      </p:sp>
      <p:pic>
        <p:nvPicPr>
          <p:cNvPr id="9" name="Graphic 8" descr="School boy outline">
            <a:extLst>
              <a:ext uri="{FF2B5EF4-FFF2-40B4-BE49-F238E27FC236}">
                <a16:creationId xmlns:a16="http://schemas.microsoft.com/office/drawing/2014/main" id="{AE8CC04F-D75C-49A4-B056-35434A1525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27752" y="4667868"/>
            <a:ext cx="640021" cy="640021"/>
          </a:xfrm>
          <a:prstGeom prst="rect">
            <a:avLst/>
          </a:prstGeom>
        </p:spPr>
      </p:pic>
      <p:pic>
        <p:nvPicPr>
          <p:cNvPr id="10" name="Graphic 9" descr="Family with boy outline">
            <a:extLst>
              <a:ext uri="{FF2B5EF4-FFF2-40B4-BE49-F238E27FC236}">
                <a16:creationId xmlns:a16="http://schemas.microsoft.com/office/drawing/2014/main" id="{F7E31793-96C4-497D-9E9A-626FD0DF6DF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0749018" y="3318019"/>
            <a:ext cx="640021" cy="640021"/>
          </a:xfrm>
          <a:prstGeom prst="rect">
            <a:avLst/>
          </a:prstGeom>
        </p:spPr>
      </p:pic>
      <p:pic>
        <p:nvPicPr>
          <p:cNvPr id="11" name="Graphic 10" descr="Professor female outline">
            <a:extLst>
              <a:ext uri="{FF2B5EF4-FFF2-40B4-BE49-F238E27FC236}">
                <a16:creationId xmlns:a16="http://schemas.microsoft.com/office/drawing/2014/main" id="{349927E0-2F6D-4265-8117-63170F3EDBD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0749018" y="2058530"/>
            <a:ext cx="640021" cy="640021"/>
          </a:xfrm>
          <a:prstGeom prst="rect">
            <a:avLst/>
          </a:prstGeom>
        </p:spPr>
      </p:pic>
      <p:sp>
        <p:nvSpPr>
          <p:cNvPr id="13" name="TextBox 12">
            <a:extLst>
              <a:ext uri="{FF2B5EF4-FFF2-40B4-BE49-F238E27FC236}">
                <a16:creationId xmlns:a16="http://schemas.microsoft.com/office/drawing/2014/main" id="{DCC4D3A3-CE0C-4DEC-9F74-FA573475B393}"/>
              </a:ext>
            </a:extLst>
          </p:cNvPr>
          <p:cNvSpPr txBox="1"/>
          <p:nvPr/>
        </p:nvSpPr>
        <p:spPr>
          <a:xfrm>
            <a:off x="9522703" y="1487911"/>
            <a:ext cx="785792" cy="338554"/>
          </a:xfrm>
          <a:prstGeom prst="rect">
            <a:avLst/>
          </a:prstGeom>
          <a:noFill/>
        </p:spPr>
        <p:txBody>
          <a:bodyPr wrap="none" rtlCol="0">
            <a:spAutoFit/>
          </a:bodyPr>
          <a:lstStyle/>
          <a:p>
            <a:pPr algn="ctr"/>
            <a:r>
              <a:rPr lang="en-US" sz="1600" b="1" dirty="0" err="1"/>
              <a:t>Medie</a:t>
            </a:r>
            <a:r>
              <a:rPr lang="en-US" sz="1600" b="1" dirty="0"/>
              <a:t>:</a:t>
            </a:r>
          </a:p>
        </p:txBody>
      </p:sp>
      <p:cxnSp>
        <p:nvCxnSpPr>
          <p:cNvPr id="15" name="Straight Connector 14">
            <a:extLst>
              <a:ext uri="{FF2B5EF4-FFF2-40B4-BE49-F238E27FC236}">
                <a16:creationId xmlns:a16="http://schemas.microsoft.com/office/drawing/2014/main" id="{19262108-6D5C-4C49-9440-9E388E4F0C08}"/>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9E01168-FAC8-4EE6-8C90-AB6E2F121020}"/>
              </a:ext>
            </a:extLst>
          </p:cNvPr>
          <p:cNvSpPr txBox="1"/>
          <p:nvPr/>
        </p:nvSpPr>
        <p:spPr>
          <a:xfrm>
            <a:off x="761999" y="5908053"/>
            <a:ext cx="11018515" cy="261610"/>
          </a:xfrm>
          <a:prstGeom prst="rect">
            <a:avLst/>
          </a:prstGeom>
          <a:noFill/>
        </p:spPr>
        <p:txBody>
          <a:bodyPr wrap="square" rtlCol="0">
            <a:spAutoFit/>
          </a:bodyPr>
          <a:lstStyle/>
          <a:p>
            <a:r>
              <a:rPr lang="it-IT" sz="1100" i="1" dirty="0"/>
              <a:t>D3. Pe o sca</a:t>
            </a:r>
            <a:r>
              <a:rPr lang="ro-RO" sz="1100" i="1" dirty="0"/>
              <a:t>ră</a:t>
            </a:r>
            <a:r>
              <a:rPr lang="it-IT" sz="1100" i="1" dirty="0"/>
              <a:t> de la 1 la 10, cine crede</a:t>
            </a:r>
            <a:r>
              <a:rPr lang="ro-RO" sz="1100" i="1" dirty="0"/>
              <a:t>ț</a:t>
            </a:r>
            <a:r>
              <a:rPr lang="it-IT" sz="1100" i="1" dirty="0"/>
              <a:t>i c</a:t>
            </a:r>
            <a:r>
              <a:rPr lang="ro-RO" sz="1100" i="1" dirty="0"/>
              <a:t>ă</a:t>
            </a:r>
            <a:r>
              <a:rPr lang="it-IT" sz="1100" i="1" dirty="0"/>
              <a:t> discrimineaz</a:t>
            </a:r>
            <a:r>
              <a:rPr lang="ro-RO" sz="1100" i="1" dirty="0"/>
              <a:t>ă</a:t>
            </a:r>
            <a:r>
              <a:rPr lang="it-IT" sz="1100" i="1" dirty="0"/>
              <a:t> cel mai mult la nivelul </a:t>
            </a:r>
            <a:r>
              <a:rPr lang="ro-RO" sz="1100" i="1" dirty="0"/>
              <a:t>ș</a:t>
            </a:r>
            <a:r>
              <a:rPr lang="it-IT" sz="1100" i="1" dirty="0"/>
              <a:t>colii dvs.? Baza= 131</a:t>
            </a:r>
            <a:endParaRPr lang="en-US" sz="1100" i="1" dirty="0"/>
          </a:p>
        </p:txBody>
      </p:sp>
      <p:sp>
        <p:nvSpPr>
          <p:cNvPr id="18" name="TextBox 17">
            <a:extLst>
              <a:ext uri="{FF2B5EF4-FFF2-40B4-BE49-F238E27FC236}">
                <a16:creationId xmlns:a16="http://schemas.microsoft.com/office/drawing/2014/main" id="{778A65C3-7492-42B5-9D83-0E28040BABE7}"/>
              </a:ext>
            </a:extLst>
          </p:cNvPr>
          <p:cNvSpPr txBox="1"/>
          <p:nvPr/>
        </p:nvSpPr>
        <p:spPr>
          <a:xfrm>
            <a:off x="618241" y="790581"/>
            <a:ext cx="5655950" cy="461665"/>
          </a:xfrm>
          <a:prstGeom prst="rect">
            <a:avLst/>
          </a:prstGeom>
          <a:noFill/>
        </p:spPr>
        <p:txBody>
          <a:bodyPr wrap="square" rtlCol="0">
            <a:spAutoFit/>
          </a:bodyPr>
          <a:lstStyle/>
          <a:p>
            <a:r>
              <a:rPr lang="en-US" sz="2400" b="1" dirty="0" err="1"/>
              <a:t>Categorii</a:t>
            </a:r>
            <a:r>
              <a:rPr lang="en-US" sz="2400" b="1" dirty="0"/>
              <a:t> </a:t>
            </a:r>
            <a:r>
              <a:rPr lang="ro-RO" sz="2400" b="1" dirty="0"/>
              <a:t>de persoane care discrimineaza</a:t>
            </a:r>
            <a:endParaRPr lang="en-US" sz="2400" b="1" dirty="0"/>
          </a:p>
        </p:txBody>
      </p:sp>
    </p:spTree>
    <p:extLst>
      <p:ext uri="{BB962C8B-B14F-4D97-AF65-F5344CB8AC3E}">
        <p14:creationId xmlns:p14="http://schemas.microsoft.com/office/powerpoint/2010/main" val="3935995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erson, table, dining table&#10;&#10;Description automatically generated">
            <a:extLst>
              <a:ext uri="{FF2B5EF4-FFF2-40B4-BE49-F238E27FC236}">
                <a16:creationId xmlns:a16="http://schemas.microsoft.com/office/drawing/2014/main" id="{9F114104-DFFF-4451-817A-CF362E57C5E1}"/>
              </a:ext>
            </a:extLst>
          </p:cNvPr>
          <p:cNvPicPr>
            <a:picLocks noChangeAspect="1"/>
          </p:cNvPicPr>
          <p:nvPr/>
        </p:nvPicPr>
        <p:blipFill rotWithShape="1">
          <a:blip r:embed="rId2">
            <a:extLst>
              <a:ext uri="{28A0092B-C50C-407E-A947-70E740481C1C}">
                <a14:useLocalDpi xmlns:a14="http://schemas.microsoft.com/office/drawing/2010/main" val="0"/>
              </a:ext>
            </a:extLst>
          </a:blip>
          <a:srcRect t="11206" b="6088"/>
          <a:stretch/>
        </p:blipFill>
        <p:spPr>
          <a:xfrm>
            <a:off x="20" y="1282"/>
            <a:ext cx="12191980" cy="6856718"/>
          </a:xfrm>
          <a:prstGeom prst="rect">
            <a:avLst/>
          </a:prstGeom>
          <a:solidFill>
            <a:srgbClr val="FFFFFF">
              <a:shade val="85000"/>
            </a:srgbClr>
          </a:solidFill>
        </p:spPr>
      </p:pic>
      <p:sp>
        <p:nvSpPr>
          <p:cNvPr id="8" name="Rectangle 7">
            <a:extLst>
              <a:ext uri="{FF2B5EF4-FFF2-40B4-BE49-F238E27FC236}">
                <a16:creationId xmlns:a16="http://schemas.microsoft.com/office/drawing/2014/main" id="{F6BA599A-93B4-4C6B-904E-09A2D5FB5CCE}"/>
              </a:ext>
            </a:extLst>
          </p:cNvPr>
          <p:cNvSpPr/>
          <p:nvPr/>
        </p:nvSpPr>
        <p:spPr>
          <a:xfrm>
            <a:off x="223284" y="5273749"/>
            <a:ext cx="4910692" cy="1223459"/>
          </a:xfrm>
          <a:prstGeom prst="rect">
            <a:avLst/>
          </a:prstGeom>
          <a:solidFill>
            <a:schemeClr val="bg2">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o-RO" sz="2800" b="1" dirty="0">
                <a:solidFill>
                  <a:schemeClr val="tx1"/>
                </a:solidFill>
              </a:rPr>
              <a:t>Notorietatea legislației privind</a:t>
            </a:r>
          </a:p>
          <a:p>
            <a:r>
              <a:rPr lang="en-US" sz="2800" b="1" dirty="0" err="1">
                <a:solidFill>
                  <a:schemeClr val="tx1"/>
                </a:solidFill>
              </a:rPr>
              <a:t>combaterea</a:t>
            </a:r>
            <a:r>
              <a:rPr lang="en-US" sz="2800" b="1" dirty="0">
                <a:solidFill>
                  <a:schemeClr val="tx1"/>
                </a:solidFill>
              </a:rPr>
              <a:t> </a:t>
            </a:r>
            <a:r>
              <a:rPr lang="en-US" sz="2800" b="1" dirty="0" err="1">
                <a:solidFill>
                  <a:schemeClr val="tx1"/>
                </a:solidFill>
              </a:rPr>
              <a:t>discrimin</a:t>
            </a:r>
            <a:r>
              <a:rPr lang="ro-RO" sz="2800" b="1" dirty="0">
                <a:solidFill>
                  <a:schemeClr val="tx1"/>
                </a:solidFill>
              </a:rPr>
              <a:t>ă</a:t>
            </a:r>
            <a:r>
              <a:rPr lang="en-US" sz="2800" b="1" dirty="0" err="1">
                <a:solidFill>
                  <a:schemeClr val="tx1"/>
                </a:solidFill>
              </a:rPr>
              <a:t>rii</a:t>
            </a:r>
            <a:endParaRPr lang="ro-RO" sz="2800" b="1" dirty="0">
              <a:solidFill>
                <a:schemeClr val="tx1"/>
              </a:solidFill>
            </a:endParaRPr>
          </a:p>
        </p:txBody>
      </p:sp>
    </p:spTree>
    <p:extLst>
      <p:ext uri="{BB962C8B-B14F-4D97-AF65-F5344CB8AC3E}">
        <p14:creationId xmlns:p14="http://schemas.microsoft.com/office/powerpoint/2010/main" val="2863917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D6D2E9D-A8CC-4870-B2DF-A8942CAEB6C6}"/>
              </a:ext>
            </a:extLst>
          </p:cNvPr>
          <p:cNvSpPr txBox="1">
            <a:spLocks/>
          </p:cNvSpPr>
          <p:nvPr/>
        </p:nvSpPr>
        <p:spPr>
          <a:xfrm>
            <a:off x="2253625" y="1314451"/>
            <a:ext cx="6597190" cy="8232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t>C</a:t>
            </a:r>
            <a:r>
              <a:rPr lang="ro-RO" sz="2000" b="1" dirty="0"/>
              <a:t>ât de bine cunosc reprezentanții </a:t>
            </a:r>
          </a:p>
          <a:p>
            <a:pPr algn="ctr"/>
            <a:r>
              <a:rPr lang="ro-RO" sz="2000" b="1" dirty="0"/>
              <a:t>măsurile de combatere a discriminării?</a:t>
            </a:r>
            <a:endParaRPr lang="en-US" sz="2000" b="1" dirty="0"/>
          </a:p>
        </p:txBody>
      </p:sp>
      <p:cxnSp>
        <p:nvCxnSpPr>
          <p:cNvPr id="8" name="Straight Connector 7">
            <a:extLst>
              <a:ext uri="{FF2B5EF4-FFF2-40B4-BE49-F238E27FC236}">
                <a16:creationId xmlns:a16="http://schemas.microsoft.com/office/drawing/2014/main" id="{E6E88D88-A231-4376-8ACD-1419461D9425}"/>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D59064E-62E1-4C54-B680-7EA3095637B6}"/>
              </a:ext>
            </a:extLst>
          </p:cNvPr>
          <p:cNvSpPr txBox="1"/>
          <p:nvPr/>
        </p:nvSpPr>
        <p:spPr>
          <a:xfrm>
            <a:off x="787522" y="5909825"/>
            <a:ext cx="11018515" cy="261610"/>
          </a:xfrm>
          <a:prstGeom prst="rect">
            <a:avLst/>
          </a:prstGeom>
          <a:noFill/>
        </p:spPr>
        <p:txBody>
          <a:bodyPr wrap="square" rtlCol="0">
            <a:spAutoFit/>
          </a:bodyPr>
          <a:lstStyle/>
          <a:p>
            <a:r>
              <a:rPr lang="it-IT" sz="1100" i="1" dirty="0"/>
              <a:t>C1. Pe o sca</a:t>
            </a:r>
            <a:r>
              <a:rPr lang="ro-RO" sz="1100" i="1" dirty="0"/>
              <a:t>ră</a:t>
            </a:r>
            <a:r>
              <a:rPr lang="it-IT" sz="1100" i="1" dirty="0"/>
              <a:t> de la 1 la 10, c</a:t>
            </a:r>
            <a:r>
              <a:rPr lang="ro-RO" sz="1100" i="1" dirty="0"/>
              <a:t>ât</a:t>
            </a:r>
            <a:r>
              <a:rPr lang="it-IT" sz="1100" i="1" dirty="0"/>
              <a:t> de bine cunoa</a:t>
            </a:r>
            <a:r>
              <a:rPr lang="ro-RO" sz="1100" i="1" dirty="0"/>
              <a:t>ș</a:t>
            </a:r>
            <a:r>
              <a:rPr lang="it-IT" sz="1100" i="1" dirty="0"/>
              <a:t>te</a:t>
            </a:r>
            <a:r>
              <a:rPr lang="ro-RO" sz="1100" i="1" dirty="0"/>
              <a:t>ț</a:t>
            </a:r>
            <a:r>
              <a:rPr lang="it-IT" sz="1100" i="1" dirty="0"/>
              <a:t>i m</a:t>
            </a:r>
            <a:r>
              <a:rPr lang="ro-RO" sz="1100" i="1" dirty="0"/>
              <a:t>ă</a:t>
            </a:r>
            <a:r>
              <a:rPr lang="it-IT" sz="1100" i="1" dirty="0"/>
              <a:t>surile de combatere a discrimin</a:t>
            </a:r>
            <a:r>
              <a:rPr lang="ro-RO" sz="1100" i="1" dirty="0"/>
              <a:t>ă</a:t>
            </a:r>
            <a:r>
              <a:rPr lang="it-IT" sz="1100" i="1" dirty="0"/>
              <a:t>rii </a:t>
            </a:r>
            <a:r>
              <a:rPr lang="ro-RO" sz="1100" i="1" dirty="0"/>
              <a:t>în ș</a:t>
            </a:r>
            <a:r>
              <a:rPr lang="it-IT" sz="1100" i="1" dirty="0"/>
              <a:t>coli? Baza = 131</a:t>
            </a:r>
            <a:endParaRPr lang="en-US" sz="1100" i="1" dirty="0"/>
          </a:p>
        </p:txBody>
      </p:sp>
      <p:sp>
        <p:nvSpPr>
          <p:cNvPr id="11" name="TextBox 10">
            <a:extLst>
              <a:ext uri="{FF2B5EF4-FFF2-40B4-BE49-F238E27FC236}">
                <a16:creationId xmlns:a16="http://schemas.microsoft.com/office/drawing/2014/main" id="{3476F88C-F69C-4BFD-AD63-055A9202BF0B}"/>
              </a:ext>
            </a:extLst>
          </p:cNvPr>
          <p:cNvSpPr txBox="1"/>
          <p:nvPr/>
        </p:nvSpPr>
        <p:spPr>
          <a:xfrm>
            <a:off x="8850815" y="3194410"/>
            <a:ext cx="1467710" cy="584775"/>
          </a:xfrm>
          <a:prstGeom prst="rect">
            <a:avLst/>
          </a:prstGeom>
          <a:noFill/>
          <a:ln>
            <a:solidFill>
              <a:schemeClr val="bg1">
                <a:lumMod val="65000"/>
              </a:schemeClr>
            </a:solidFill>
            <a:prstDash val="dash"/>
          </a:ln>
        </p:spPr>
        <p:txBody>
          <a:bodyPr wrap="square" rtlCol="0">
            <a:spAutoFit/>
          </a:bodyPr>
          <a:lstStyle/>
          <a:p>
            <a:pPr algn="ctr"/>
            <a:r>
              <a:rPr lang="en-US" sz="1600" b="1" dirty="0"/>
              <a:t>Media </a:t>
            </a:r>
          </a:p>
          <a:p>
            <a:pPr algn="ctr"/>
            <a:r>
              <a:rPr lang="en-US" sz="1600" dirty="0"/>
              <a:t>7.92</a:t>
            </a:r>
          </a:p>
        </p:txBody>
      </p:sp>
      <p:pic>
        <p:nvPicPr>
          <p:cNvPr id="3" name="Graphic 2" descr="Classroom outline">
            <a:extLst>
              <a:ext uri="{FF2B5EF4-FFF2-40B4-BE49-F238E27FC236}">
                <a16:creationId xmlns:a16="http://schemas.microsoft.com/office/drawing/2014/main" id="{AA0C7A42-A11A-4D22-99AD-3D2AC2F864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27470" y="2137664"/>
            <a:ext cx="914400" cy="914400"/>
          </a:xfrm>
          <a:prstGeom prst="rect">
            <a:avLst/>
          </a:prstGeom>
        </p:spPr>
      </p:pic>
      <p:graphicFrame>
        <p:nvGraphicFramePr>
          <p:cNvPr id="10" name="Chart 9">
            <a:extLst>
              <a:ext uri="{FF2B5EF4-FFF2-40B4-BE49-F238E27FC236}">
                <a16:creationId xmlns:a16="http://schemas.microsoft.com/office/drawing/2014/main" id="{565C5184-B4C6-4106-828E-27D7D9382338}"/>
              </a:ext>
            </a:extLst>
          </p:cNvPr>
          <p:cNvGraphicFramePr/>
          <p:nvPr>
            <p:extLst>
              <p:ext uri="{D42A27DB-BD31-4B8C-83A1-F6EECF244321}">
                <p14:modId xmlns:p14="http://schemas.microsoft.com/office/powerpoint/2010/main" val="2212335734"/>
              </p:ext>
            </p:extLst>
          </p:nvPr>
        </p:nvGraphicFramePr>
        <p:xfrm>
          <a:off x="1590675" y="1893010"/>
          <a:ext cx="7144353" cy="307197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70654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912706C-FA49-45B5-AFAE-39E8904967A2}"/>
              </a:ext>
            </a:extLst>
          </p:cNvPr>
          <p:cNvSpPr txBox="1">
            <a:spLocks/>
          </p:cNvSpPr>
          <p:nvPr/>
        </p:nvSpPr>
        <p:spPr>
          <a:xfrm>
            <a:off x="3176122" y="850677"/>
            <a:ext cx="5839756" cy="58478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o-RO" sz="2400" b="1" dirty="0"/>
              <a:t>Existența</a:t>
            </a:r>
            <a:r>
              <a:rPr lang="it-IT" sz="2400" b="1" dirty="0"/>
              <a:t> politicilor privind combaterea discrimin</a:t>
            </a:r>
            <a:r>
              <a:rPr lang="ro-RO" sz="2400" b="1" dirty="0"/>
              <a:t>ă</a:t>
            </a:r>
            <a:r>
              <a:rPr lang="it-IT" sz="2400" b="1" dirty="0"/>
              <a:t>rii</a:t>
            </a:r>
            <a:endParaRPr lang="en-US" sz="2400" b="1" dirty="0"/>
          </a:p>
        </p:txBody>
      </p:sp>
      <p:cxnSp>
        <p:nvCxnSpPr>
          <p:cNvPr id="7" name="Straight Connector 6">
            <a:extLst>
              <a:ext uri="{FF2B5EF4-FFF2-40B4-BE49-F238E27FC236}">
                <a16:creationId xmlns:a16="http://schemas.microsoft.com/office/drawing/2014/main" id="{71CAD5F6-989E-4849-A313-E0578A585E94}"/>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4D3D66A-1481-479C-996E-E6338201FC3A}"/>
              </a:ext>
            </a:extLst>
          </p:cNvPr>
          <p:cNvSpPr txBox="1"/>
          <p:nvPr/>
        </p:nvSpPr>
        <p:spPr>
          <a:xfrm>
            <a:off x="796382" y="5737928"/>
            <a:ext cx="11018515" cy="430887"/>
          </a:xfrm>
          <a:prstGeom prst="rect">
            <a:avLst/>
          </a:prstGeom>
          <a:noFill/>
        </p:spPr>
        <p:txBody>
          <a:bodyPr wrap="square" rtlCol="0">
            <a:spAutoFit/>
          </a:bodyPr>
          <a:lstStyle/>
          <a:p>
            <a:r>
              <a:rPr lang="it-IT" sz="1100" i="1" dirty="0"/>
              <a:t>C2. G</a:t>
            </a:r>
            <a:r>
              <a:rPr lang="ro-RO" sz="1100" i="1" dirty="0"/>
              <a:t>â</a:t>
            </a:r>
            <a:r>
              <a:rPr lang="it-IT" sz="1100" i="1" dirty="0"/>
              <a:t>ndindu-v</a:t>
            </a:r>
            <a:r>
              <a:rPr lang="ro-RO" sz="1100" i="1" dirty="0"/>
              <a:t>ă</a:t>
            </a:r>
            <a:r>
              <a:rPr lang="it-IT" sz="1100" i="1" dirty="0"/>
              <a:t> la politicile de educa</a:t>
            </a:r>
            <a:r>
              <a:rPr lang="ro-RO" sz="1100" i="1" dirty="0"/>
              <a:t>ție</a:t>
            </a:r>
            <a:r>
              <a:rPr lang="it-IT" sz="1100" i="1" dirty="0"/>
              <a:t>, exist</a:t>
            </a:r>
            <a:r>
              <a:rPr lang="ro-RO" sz="1100" i="1" dirty="0"/>
              <a:t>ă</a:t>
            </a:r>
            <a:r>
              <a:rPr lang="it-IT" sz="1100" i="1" dirty="0"/>
              <a:t> o component</a:t>
            </a:r>
            <a:r>
              <a:rPr lang="ro-RO" sz="1100" i="1" dirty="0"/>
              <a:t>ă</a:t>
            </a:r>
            <a:r>
              <a:rPr lang="it-IT" sz="1100" i="1" dirty="0"/>
              <a:t> destinat</a:t>
            </a:r>
            <a:r>
              <a:rPr lang="ro-RO" sz="1100" i="1" dirty="0"/>
              <a:t>ă</a:t>
            </a:r>
            <a:r>
              <a:rPr lang="it-IT" sz="1100" i="1" dirty="0"/>
              <a:t> combaterii discrimin</a:t>
            </a:r>
            <a:r>
              <a:rPr lang="ro-RO" sz="1100" i="1" dirty="0"/>
              <a:t>ă</a:t>
            </a:r>
            <a:r>
              <a:rPr lang="it-IT" sz="1100" i="1" dirty="0"/>
              <a:t>rii </a:t>
            </a:r>
            <a:r>
              <a:rPr lang="ro-RO" sz="1100" i="1" dirty="0"/>
              <a:t>î</a:t>
            </a:r>
            <a:r>
              <a:rPr lang="it-IT" sz="1100" i="1" dirty="0"/>
              <a:t>n </a:t>
            </a:r>
            <a:r>
              <a:rPr lang="ro-RO" sz="1100" i="1" dirty="0"/>
              <a:t>ș</a:t>
            </a:r>
            <a:r>
              <a:rPr lang="it-IT" sz="1100" i="1" dirty="0"/>
              <a:t>coli propus</a:t>
            </a:r>
            <a:r>
              <a:rPr lang="ro-RO" sz="1100" i="1" dirty="0"/>
              <a:t>ă</a:t>
            </a:r>
            <a:r>
              <a:rPr lang="it-IT" sz="1100" i="1" dirty="0"/>
              <a:t> de c</a:t>
            </a:r>
            <a:r>
              <a:rPr lang="ro-RO" sz="1100" i="1" dirty="0"/>
              <a:t>ă</a:t>
            </a:r>
            <a:r>
              <a:rPr lang="it-IT" sz="1100" i="1" dirty="0"/>
              <a:t>tre Ministerul Educa</a:t>
            </a:r>
            <a:r>
              <a:rPr lang="ro-RO" sz="1100" i="1" dirty="0"/>
              <a:t>ției</a:t>
            </a:r>
            <a:r>
              <a:rPr lang="it-IT" sz="1100" i="1" dirty="0"/>
              <a:t>i? Baza = 131</a:t>
            </a:r>
          </a:p>
          <a:p>
            <a:r>
              <a:rPr lang="it-IT" sz="1100" i="1" dirty="0"/>
              <a:t>C3. Din punctul dvs. de vedere, institu</a:t>
            </a:r>
            <a:r>
              <a:rPr lang="ro-RO" sz="1100" i="1" dirty="0"/>
              <a:t>ț</a:t>
            </a:r>
            <a:r>
              <a:rPr lang="it-IT" sz="1100" i="1" dirty="0"/>
              <a:t>iile de </a:t>
            </a:r>
            <a:r>
              <a:rPr lang="ro-RO" sz="1100" i="1" dirty="0"/>
              <a:t>în</a:t>
            </a:r>
            <a:r>
              <a:rPr lang="it-IT" sz="1100" i="1" dirty="0"/>
              <a:t>v</a:t>
            </a:r>
            <a:r>
              <a:rPr lang="ro-RO" sz="1100" i="1" dirty="0"/>
              <a:t>ăță</a:t>
            </a:r>
            <a:r>
              <a:rPr lang="it-IT" sz="1100" i="1" dirty="0"/>
              <a:t>m</a:t>
            </a:r>
            <a:r>
              <a:rPr lang="ro-RO" sz="1100" i="1" dirty="0"/>
              <a:t>ân</a:t>
            </a:r>
            <a:r>
              <a:rPr lang="it-IT" sz="1100" i="1" dirty="0"/>
              <a:t>t au o politic</a:t>
            </a:r>
            <a:r>
              <a:rPr lang="ro-RO" sz="1100" i="1" dirty="0"/>
              <a:t>ă</a:t>
            </a:r>
            <a:r>
              <a:rPr lang="it-IT" sz="1100" i="1" dirty="0"/>
              <a:t> clar</a:t>
            </a:r>
            <a:r>
              <a:rPr lang="ro-RO" sz="1100" i="1" dirty="0"/>
              <a:t>ă</a:t>
            </a:r>
            <a:r>
              <a:rPr lang="it-IT" sz="1100" i="1" dirty="0"/>
              <a:t> privind combaterea discrimin</a:t>
            </a:r>
            <a:r>
              <a:rPr lang="ro-RO" sz="1100" i="1" dirty="0"/>
              <a:t>ă</a:t>
            </a:r>
            <a:r>
              <a:rPr lang="it-IT" sz="1100" i="1" dirty="0"/>
              <a:t>rii? Baza = 131</a:t>
            </a:r>
          </a:p>
        </p:txBody>
      </p:sp>
      <p:graphicFrame>
        <p:nvGraphicFramePr>
          <p:cNvPr id="14" name="Chart 13">
            <a:extLst>
              <a:ext uri="{FF2B5EF4-FFF2-40B4-BE49-F238E27FC236}">
                <a16:creationId xmlns:a16="http://schemas.microsoft.com/office/drawing/2014/main" id="{6C58FB39-9F1A-4AA8-A5D0-39AE25D166DA}"/>
              </a:ext>
            </a:extLst>
          </p:cNvPr>
          <p:cNvGraphicFramePr/>
          <p:nvPr>
            <p:extLst>
              <p:ext uri="{D42A27DB-BD31-4B8C-83A1-F6EECF244321}">
                <p14:modId xmlns:p14="http://schemas.microsoft.com/office/powerpoint/2010/main" val="1715651921"/>
              </p:ext>
            </p:extLst>
          </p:nvPr>
        </p:nvGraphicFramePr>
        <p:xfrm>
          <a:off x="1417156" y="1595924"/>
          <a:ext cx="4127914" cy="3110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0AD1C1CE-7624-404D-8CBB-E615B727E7EE}"/>
              </a:ext>
            </a:extLst>
          </p:cNvPr>
          <p:cNvGraphicFramePr/>
          <p:nvPr>
            <p:extLst>
              <p:ext uri="{D42A27DB-BD31-4B8C-83A1-F6EECF244321}">
                <p14:modId xmlns:p14="http://schemas.microsoft.com/office/powerpoint/2010/main" val="3096394708"/>
              </p:ext>
            </p:extLst>
          </p:nvPr>
        </p:nvGraphicFramePr>
        <p:xfrm>
          <a:off x="7229633" y="1687155"/>
          <a:ext cx="2761143" cy="2376901"/>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40C46EEC-EE05-4EA9-85B1-59BB4F7B87D1}"/>
              </a:ext>
            </a:extLst>
          </p:cNvPr>
          <p:cNvSpPr txBox="1"/>
          <p:nvPr/>
        </p:nvSpPr>
        <p:spPr>
          <a:xfrm>
            <a:off x="7274261" y="4241049"/>
            <a:ext cx="2947861" cy="830997"/>
          </a:xfrm>
          <a:prstGeom prst="rect">
            <a:avLst/>
          </a:prstGeom>
          <a:noFill/>
        </p:spPr>
        <p:txBody>
          <a:bodyPr wrap="square" rtlCol="0">
            <a:spAutoFit/>
          </a:bodyPr>
          <a:lstStyle/>
          <a:p>
            <a:pPr algn="ctr"/>
            <a:r>
              <a:rPr lang="ro-RO" sz="1600" dirty="0"/>
              <a:t>Consideră</a:t>
            </a:r>
            <a:r>
              <a:rPr lang="en-GB" sz="1600" dirty="0"/>
              <a:t> c</a:t>
            </a:r>
            <a:r>
              <a:rPr lang="ro-RO" sz="1600" dirty="0"/>
              <a:t>ă</a:t>
            </a:r>
            <a:r>
              <a:rPr lang="en-GB" sz="1600" dirty="0"/>
              <a:t> </a:t>
            </a:r>
            <a:r>
              <a:rPr lang="en-GB" sz="1600" dirty="0" err="1"/>
              <a:t>politicile</a:t>
            </a:r>
            <a:r>
              <a:rPr lang="en-GB" sz="1600" dirty="0"/>
              <a:t> </a:t>
            </a:r>
            <a:r>
              <a:rPr lang="en-GB" sz="1600" dirty="0" err="1"/>
              <a:t>pentru</a:t>
            </a:r>
            <a:r>
              <a:rPr lang="en-GB" sz="1600" dirty="0"/>
              <a:t> </a:t>
            </a:r>
            <a:r>
              <a:rPr lang="en-GB" sz="1600" dirty="0" err="1"/>
              <a:t>combaterea</a:t>
            </a:r>
            <a:r>
              <a:rPr lang="en-GB" sz="1600" dirty="0"/>
              <a:t> </a:t>
            </a:r>
            <a:r>
              <a:rPr lang="en-GB" sz="1600" dirty="0" err="1"/>
              <a:t>discrimin</a:t>
            </a:r>
            <a:r>
              <a:rPr lang="ro-RO" sz="1600" dirty="0"/>
              <a:t>ă</a:t>
            </a:r>
            <a:r>
              <a:rPr lang="en-GB" sz="1600" dirty="0" err="1"/>
              <a:t>rii</a:t>
            </a:r>
            <a:r>
              <a:rPr lang="en-GB" sz="1600" dirty="0"/>
              <a:t> sunt </a:t>
            </a:r>
            <a:r>
              <a:rPr lang="en-GB" sz="1600" dirty="0" err="1"/>
              <a:t>clare</a:t>
            </a:r>
            <a:endParaRPr lang="en-GB" sz="1600" dirty="0"/>
          </a:p>
        </p:txBody>
      </p:sp>
      <p:sp>
        <p:nvSpPr>
          <p:cNvPr id="2" name="TextBox 1">
            <a:extLst>
              <a:ext uri="{FF2B5EF4-FFF2-40B4-BE49-F238E27FC236}">
                <a16:creationId xmlns:a16="http://schemas.microsoft.com/office/drawing/2014/main" id="{90F31790-7ED5-4226-8B4A-C4656EBD2F9B}"/>
              </a:ext>
            </a:extLst>
          </p:cNvPr>
          <p:cNvSpPr txBox="1"/>
          <p:nvPr/>
        </p:nvSpPr>
        <p:spPr>
          <a:xfrm>
            <a:off x="1778662" y="4064056"/>
            <a:ext cx="3404901" cy="1077218"/>
          </a:xfrm>
          <a:prstGeom prst="rect">
            <a:avLst/>
          </a:prstGeom>
          <a:noFill/>
        </p:spPr>
        <p:txBody>
          <a:bodyPr wrap="square" rtlCol="0">
            <a:spAutoFit/>
          </a:bodyPr>
          <a:lstStyle/>
          <a:p>
            <a:pPr algn="ctr"/>
            <a:r>
              <a:rPr lang="ro-RO" sz="1600" dirty="0"/>
              <a:t>Reprezentanții </a:t>
            </a:r>
            <a:r>
              <a:rPr lang="en-GB" sz="1600" dirty="0" err="1"/>
              <a:t>afirm</a:t>
            </a:r>
            <a:r>
              <a:rPr lang="ro-RO" sz="1600" dirty="0"/>
              <a:t>ă</a:t>
            </a:r>
            <a:r>
              <a:rPr lang="en-GB" sz="1600" dirty="0"/>
              <a:t> c</a:t>
            </a:r>
            <a:r>
              <a:rPr lang="ro-RO" sz="1600" dirty="0"/>
              <a:t>ă</a:t>
            </a:r>
            <a:r>
              <a:rPr lang="en-GB" sz="1600" dirty="0"/>
              <a:t> exist</a:t>
            </a:r>
            <a:r>
              <a:rPr lang="ro-RO" sz="1600" dirty="0"/>
              <a:t>ă</a:t>
            </a:r>
            <a:r>
              <a:rPr lang="en-GB" sz="1600" dirty="0"/>
              <a:t> o politic</a:t>
            </a:r>
            <a:r>
              <a:rPr lang="ro-RO" sz="1600" dirty="0"/>
              <a:t>ă</a:t>
            </a:r>
            <a:r>
              <a:rPr lang="en-GB" sz="1600" dirty="0"/>
              <a:t> </a:t>
            </a:r>
            <a:r>
              <a:rPr lang="en-GB" sz="1600" dirty="0" err="1"/>
              <a:t>pentru</a:t>
            </a:r>
            <a:r>
              <a:rPr lang="en-GB" sz="1600" dirty="0"/>
              <a:t> </a:t>
            </a:r>
            <a:r>
              <a:rPr lang="en-GB" sz="1600" dirty="0" err="1"/>
              <a:t>combaterea</a:t>
            </a:r>
            <a:r>
              <a:rPr lang="en-GB" sz="1600" dirty="0"/>
              <a:t> </a:t>
            </a:r>
            <a:r>
              <a:rPr lang="en-GB" sz="1600" dirty="0" err="1"/>
              <a:t>discrimin</a:t>
            </a:r>
            <a:r>
              <a:rPr lang="ro-RO" sz="1600" dirty="0"/>
              <a:t>ă</a:t>
            </a:r>
            <a:r>
              <a:rPr lang="en-GB" sz="1600" dirty="0"/>
              <a:t>r</a:t>
            </a:r>
            <a:r>
              <a:rPr lang="ro-RO" sz="1600" dirty="0"/>
              <a:t>ii</a:t>
            </a:r>
            <a:r>
              <a:rPr lang="en-GB" sz="1600" dirty="0"/>
              <a:t> </a:t>
            </a:r>
            <a:r>
              <a:rPr lang="ro-RO" sz="1600" dirty="0"/>
              <a:t>în</a:t>
            </a:r>
            <a:r>
              <a:rPr lang="en-GB" sz="1600" dirty="0"/>
              <a:t> </a:t>
            </a:r>
            <a:r>
              <a:rPr lang="ro-RO" sz="1600" dirty="0"/>
              <a:t>ș</a:t>
            </a:r>
            <a:r>
              <a:rPr lang="en-GB" sz="1600" dirty="0"/>
              <a:t>coli, </a:t>
            </a:r>
            <a:r>
              <a:rPr lang="en-GB" sz="1600" dirty="0" err="1"/>
              <a:t>propus</a:t>
            </a:r>
            <a:r>
              <a:rPr lang="ro-RO" sz="1600" dirty="0"/>
              <a:t>ă</a:t>
            </a:r>
            <a:r>
              <a:rPr lang="en-GB" sz="1600" dirty="0"/>
              <a:t> de </a:t>
            </a:r>
            <a:r>
              <a:rPr lang="en-GB" sz="1600" dirty="0" err="1"/>
              <a:t>Ministerul</a:t>
            </a:r>
            <a:r>
              <a:rPr lang="en-GB" sz="1600" dirty="0"/>
              <a:t> </a:t>
            </a:r>
            <a:r>
              <a:rPr lang="en-GB" sz="1600" dirty="0" err="1"/>
              <a:t>Educa</a:t>
            </a:r>
            <a:r>
              <a:rPr lang="ro-RO" sz="1600" dirty="0"/>
              <a:t>ț</a:t>
            </a:r>
            <a:r>
              <a:rPr lang="en-GB" sz="1600" dirty="0" err="1"/>
              <a:t>iei</a:t>
            </a:r>
            <a:endParaRPr lang="en-GB" sz="1600" dirty="0"/>
          </a:p>
        </p:txBody>
      </p:sp>
      <p:sp>
        <p:nvSpPr>
          <p:cNvPr id="3" name="TextBox 2">
            <a:extLst>
              <a:ext uri="{FF2B5EF4-FFF2-40B4-BE49-F238E27FC236}">
                <a16:creationId xmlns:a16="http://schemas.microsoft.com/office/drawing/2014/main" id="{683E4B28-89D1-4618-BEC7-A2455E739712}"/>
              </a:ext>
            </a:extLst>
          </p:cNvPr>
          <p:cNvSpPr txBox="1"/>
          <p:nvPr/>
        </p:nvSpPr>
        <p:spPr>
          <a:xfrm>
            <a:off x="8250319" y="2764398"/>
            <a:ext cx="725190" cy="461665"/>
          </a:xfrm>
          <a:prstGeom prst="rect">
            <a:avLst/>
          </a:prstGeom>
          <a:noFill/>
        </p:spPr>
        <p:txBody>
          <a:bodyPr wrap="square" rtlCol="0">
            <a:spAutoFit/>
          </a:bodyPr>
          <a:lstStyle/>
          <a:p>
            <a:pPr algn="ctr"/>
            <a:r>
              <a:rPr lang="ro-RO" sz="2400" b="1" dirty="0"/>
              <a:t>75%</a:t>
            </a:r>
            <a:endParaRPr lang="en-US" sz="2400" b="1" dirty="0"/>
          </a:p>
        </p:txBody>
      </p:sp>
      <p:sp>
        <p:nvSpPr>
          <p:cNvPr id="11" name="Arrow: Right 10">
            <a:extLst>
              <a:ext uri="{FF2B5EF4-FFF2-40B4-BE49-F238E27FC236}">
                <a16:creationId xmlns:a16="http://schemas.microsoft.com/office/drawing/2014/main" id="{9C8871A7-6040-431E-A820-F8D7C9B00D7D}"/>
              </a:ext>
            </a:extLst>
          </p:cNvPr>
          <p:cNvSpPr/>
          <p:nvPr/>
        </p:nvSpPr>
        <p:spPr>
          <a:xfrm>
            <a:off x="5545069" y="4187503"/>
            <a:ext cx="1252025" cy="584785"/>
          </a:xfrm>
          <a:prstGeom prst="rightArrow">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903612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7982F268-8328-46A1-ADA4-8C09F9EB3BC4}"/>
              </a:ext>
            </a:extLst>
          </p:cNvPr>
          <p:cNvSpPr txBox="1"/>
          <p:nvPr/>
        </p:nvSpPr>
        <p:spPr>
          <a:xfrm>
            <a:off x="2186940" y="1387385"/>
            <a:ext cx="781811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2000" b="1" dirty="0">
                <a:solidFill>
                  <a:prstClr val="black"/>
                </a:solidFill>
                <a:latin typeface="Calibri" panose="020F0502020204030204"/>
              </a:rPr>
              <a:t>Implementarea măsurilor antidiscriminare</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4A2BA48F-D313-46D7-8E33-7FD3F4E6108E}"/>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292B25B-A95F-48AF-9C42-1D33CBA1274D}"/>
              </a:ext>
            </a:extLst>
          </p:cNvPr>
          <p:cNvSpPr txBox="1"/>
          <p:nvPr/>
        </p:nvSpPr>
        <p:spPr>
          <a:xfrm>
            <a:off x="783093" y="5907205"/>
            <a:ext cx="1101851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00" i="1" dirty="0">
                <a:solidFill>
                  <a:prstClr val="black"/>
                </a:solidFill>
                <a:latin typeface="Calibri" panose="020F0502020204030204"/>
              </a:rPr>
              <a:t>C4</a:t>
            </a:r>
            <a:r>
              <a:rPr kumimoji="0" lang="it-IT" sz="11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o-RO" sz="1100" b="0" i="1" u="none" strike="noStrike" kern="1200" cap="none" spc="0" normalizeH="0" baseline="0" noProof="0" dirty="0">
                <a:ln>
                  <a:noFill/>
                </a:ln>
                <a:solidFill>
                  <a:prstClr val="black"/>
                </a:solidFill>
                <a:effectLst/>
                <a:uLnTx/>
                <a:uFillTx/>
                <a:latin typeface="Calibri" panose="020F0502020204030204"/>
                <a:ea typeface="+mn-ea"/>
                <a:cs typeface="+mn-cs"/>
              </a:rPr>
              <a:t>Î</a:t>
            </a:r>
            <a:r>
              <a:rPr lang="it-IT" sz="1100" i="1" dirty="0">
                <a:solidFill>
                  <a:prstClr val="black"/>
                </a:solidFill>
                <a:latin typeface="Calibri" panose="020F0502020204030204"/>
              </a:rPr>
              <a:t>n ce m</a:t>
            </a:r>
            <a:r>
              <a:rPr lang="ro-RO" sz="1100" i="1" dirty="0">
                <a:solidFill>
                  <a:prstClr val="black"/>
                </a:solidFill>
                <a:latin typeface="Calibri" panose="020F0502020204030204"/>
              </a:rPr>
              <a:t>ă</a:t>
            </a:r>
            <a:r>
              <a:rPr lang="it-IT" sz="1100" i="1" dirty="0">
                <a:solidFill>
                  <a:prstClr val="black"/>
                </a:solidFill>
                <a:latin typeface="Calibri" panose="020F0502020204030204"/>
              </a:rPr>
              <a:t>sur</a:t>
            </a:r>
            <a:r>
              <a:rPr lang="ro-RO" sz="1100" i="1" dirty="0">
                <a:solidFill>
                  <a:prstClr val="black"/>
                </a:solidFill>
                <a:latin typeface="Calibri" panose="020F0502020204030204"/>
              </a:rPr>
              <a:t>ă</a:t>
            </a:r>
            <a:r>
              <a:rPr lang="it-IT" sz="1100" i="1" dirty="0">
                <a:solidFill>
                  <a:prstClr val="black"/>
                </a:solidFill>
                <a:latin typeface="Calibri" panose="020F0502020204030204"/>
              </a:rPr>
              <a:t> politica institu</a:t>
            </a:r>
            <a:r>
              <a:rPr lang="ro-RO" sz="1100" i="1" dirty="0">
                <a:solidFill>
                  <a:prstClr val="black"/>
                </a:solidFill>
                <a:latin typeface="Calibri" panose="020F0502020204030204"/>
              </a:rPr>
              <a:t>ț</a:t>
            </a:r>
            <a:r>
              <a:rPr lang="it-IT" sz="1100" i="1" dirty="0">
                <a:solidFill>
                  <a:prstClr val="black"/>
                </a:solidFill>
                <a:latin typeface="Calibri" panose="020F0502020204030204"/>
              </a:rPr>
              <a:t>iilor de </a:t>
            </a:r>
            <a:r>
              <a:rPr lang="ro-RO" sz="1100" i="1" dirty="0">
                <a:solidFill>
                  <a:prstClr val="black"/>
                </a:solidFill>
                <a:latin typeface="Calibri" panose="020F0502020204030204"/>
              </a:rPr>
              <a:t>î</a:t>
            </a:r>
            <a:r>
              <a:rPr lang="it-IT" sz="1100" i="1" dirty="0">
                <a:solidFill>
                  <a:prstClr val="black"/>
                </a:solidFill>
                <a:latin typeface="Calibri" panose="020F0502020204030204"/>
              </a:rPr>
              <a:t>nv</a:t>
            </a:r>
            <a:r>
              <a:rPr lang="ro-RO" sz="1100" i="1" dirty="0">
                <a:solidFill>
                  <a:prstClr val="black"/>
                </a:solidFill>
                <a:latin typeface="Calibri" panose="020F0502020204030204"/>
              </a:rPr>
              <a:t>ăță</a:t>
            </a:r>
            <a:r>
              <a:rPr lang="it-IT" sz="1100" i="1" dirty="0">
                <a:solidFill>
                  <a:prstClr val="black"/>
                </a:solidFill>
                <a:latin typeface="Calibri" panose="020F0502020204030204"/>
              </a:rPr>
              <a:t>m</a:t>
            </a:r>
            <a:r>
              <a:rPr lang="ro-RO" sz="1100" i="1" dirty="0">
                <a:solidFill>
                  <a:prstClr val="black"/>
                </a:solidFill>
                <a:latin typeface="Calibri" panose="020F0502020204030204"/>
              </a:rPr>
              <a:t>â</a:t>
            </a:r>
            <a:r>
              <a:rPr lang="it-IT" sz="1100" i="1" dirty="0">
                <a:solidFill>
                  <a:prstClr val="black"/>
                </a:solidFill>
                <a:latin typeface="Calibri" panose="020F0502020204030204"/>
              </a:rPr>
              <a:t>nt din jude</a:t>
            </a:r>
            <a:r>
              <a:rPr lang="ro-RO" sz="1100" i="1" dirty="0">
                <a:solidFill>
                  <a:prstClr val="black"/>
                </a:solidFill>
                <a:latin typeface="Calibri" panose="020F0502020204030204"/>
              </a:rPr>
              <a:t>ț</a:t>
            </a:r>
            <a:r>
              <a:rPr lang="it-IT" sz="1100" i="1" dirty="0">
                <a:solidFill>
                  <a:prstClr val="black"/>
                </a:solidFill>
                <a:latin typeface="Calibri" panose="020F0502020204030204"/>
              </a:rPr>
              <a:t>ul dvs. privind discriminarea este </a:t>
            </a:r>
            <a:r>
              <a:rPr lang="ro-RO" sz="1100" i="1" dirty="0">
                <a:solidFill>
                  <a:prstClr val="black"/>
                </a:solidFill>
                <a:latin typeface="Calibri" panose="020F0502020204030204"/>
              </a:rPr>
              <a:t>ș</a:t>
            </a:r>
            <a:r>
              <a:rPr lang="it-IT" sz="1100" i="1" dirty="0">
                <a:solidFill>
                  <a:prstClr val="black"/>
                </a:solidFill>
                <a:latin typeface="Calibri" panose="020F0502020204030204"/>
              </a:rPr>
              <a:t>i implementat</a:t>
            </a:r>
            <a:r>
              <a:rPr lang="ro-RO" sz="1100" i="1" dirty="0">
                <a:solidFill>
                  <a:prstClr val="black"/>
                </a:solidFill>
                <a:latin typeface="Calibri" panose="020F0502020204030204"/>
              </a:rPr>
              <a:t>ă</a:t>
            </a:r>
            <a:r>
              <a:rPr lang="it-IT" sz="1100" i="1" dirty="0">
                <a:solidFill>
                  <a:prstClr val="black"/>
                </a:solidFill>
                <a:latin typeface="Calibri" panose="020F0502020204030204"/>
              </a:rPr>
              <a:t>? </a:t>
            </a:r>
            <a:r>
              <a:rPr kumimoji="0" lang="it-IT" sz="1100" b="0" i="1" u="none" strike="noStrike" kern="1200" cap="none" spc="0" normalizeH="0" baseline="0" noProof="0" dirty="0">
                <a:ln>
                  <a:noFill/>
                </a:ln>
                <a:solidFill>
                  <a:prstClr val="black"/>
                </a:solidFill>
                <a:effectLst/>
                <a:uLnTx/>
                <a:uFillTx/>
                <a:latin typeface="Calibri" panose="020F0502020204030204"/>
                <a:ea typeface="+mn-ea"/>
                <a:cs typeface="+mn-cs"/>
              </a:rPr>
              <a:t>Baza= 131</a:t>
            </a:r>
          </a:p>
        </p:txBody>
      </p:sp>
      <p:graphicFrame>
        <p:nvGraphicFramePr>
          <p:cNvPr id="6" name="Chart 5">
            <a:extLst>
              <a:ext uri="{FF2B5EF4-FFF2-40B4-BE49-F238E27FC236}">
                <a16:creationId xmlns:a16="http://schemas.microsoft.com/office/drawing/2014/main" id="{7C5EFCA6-34D3-4758-AA4A-0FA1DE534552}"/>
              </a:ext>
            </a:extLst>
          </p:cNvPr>
          <p:cNvGraphicFramePr/>
          <p:nvPr>
            <p:extLst>
              <p:ext uri="{D42A27DB-BD31-4B8C-83A1-F6EECF244321}">
                <p14:modId xmlns:p14="http://schemas.microsoft.com/office/powerpoint/2010/main" val="2806503597"/>
              </p:ext>
            </p:extLst>
          </p:nvPr>
        </p:nvGraphicFramePr>
        <p:xfrm>
          <a:off x="1787843" y="1127759"/>
          <a:ext cx="8616315" cy="41428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6140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77F4C53D-9E1D-4F20-915A-F2F461B218F7}"/>
              </a:ext>
            </a:extLst>
          </p:cNvPr>
          <p:cNvGraphicFramePr/>
          <p:nvPr>
            <p:extLst>
              <p:ext uri="{D42A27DB-BD31-4B8C-83A1-F6EECF244321}">
                <p14:modId xmlns:p14="http://schemas.microsoft.com/office/powerpoint/2010/main" val="3254313563"/>
              </p:ext>
            </p:extLst>
          </p:nvPr>
        </p:nvGraphicFramePr>
        <p:xfrm>
          <a:off x="1796285" y="956948"/>
          <a:ext cx="2576065" cy="151969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ACD4A26D-E77F-4BFE-A95E-6503BE8A140B}"/>
              </a:ext>
            </a:extLst>
          </p:cNvPr>
          <p:cNvSpPr txBox="1"/>
          <p:nvPr/>
        </p:nvSpPr>
        <p:spPr>
          <a:xfrm>
            <a:off x="2802028" y="1492899"/>
            <a:ext cx="564578" cy="461665"/>
          </a:xfrm>
          <a:prstGeom prst="rect">
            <a:avLst/>
          </a:prstGeom>
          <a:noFill/>
        </p:spPr>
        <p:txBody>
          <a:bodyPr wrap="none" rtlCol="0">
            <a:spAutoFit/>
          </a:bodyPr>
          <a:lstStyle/>
          <a:p>
            <a:r>
              <a:rPr lang="en-US" sz="2400" b="1" dirty="0"/>
              <a:t>8%</a:t>
            </a:r>
          </a:p>
        </p:txBody>
      </p:sp>
      <p:sp>
        <p:nvSpPr>
          <p:cNvPr id="8" name="TextBox 7">
            <a:extLst>
              <a:ext uri="{FF2B5EF4-FFF2-40B4-BE49-F238E27FC236}">
                <a16:creationId xmlns:a16="http://schemas.microsoft.com/office/drawing/2014/main" id="{0EC26971-64FE-4F30-94DF-61182F158736}"/>
              </a:ext>
            </a:extLst>
          </p:cNvPr>
          <p:cNvSpPr txBox="1"/>
          <p:nvPr/>
        </p:nvSpPr>
        <p:spPr>
          <a:xfrm>
            <a:off x="701285" y="2417142"/>
            <a:ext cx="5242314" cy="584775"/>
          </a:xfrm>
          <a:prstGeom prst="rect">
            <a:avLst/>
          </a:prstGeom>
          <a:noFill/>
        </p:spPr>
        <p:txBody>
          <a:bodyPr wrap="square" rtlCol="0">
            <a:spAutoFit/>
          </a:bodyPr>
          <a:lstStyle/>
          <a:p>
            <a:pPr algn="ctr"/>
            <a:r>
              <a:rPr lang="en-US" sz="1600" b="1" dirty="0"/>
              <a:t>Au </a:t>
            </a:r>
            <a:r>
              <a:rPr lang="en-US" sz="1600" b="1" dirty="0" err="1"/>
              <a:t>sesizat</a:t>
            </a:r>
            <a:r>
              <a:rPr lang="en-US" sz="1600" b="1" dirty="0"/>
              <a:t> situ</a:t>
            </a:r>
            <a:r>
              <a:rPr lang="ro-RO" sz="1600" b="1" dirty="0"/>
              <a:t>aț</a:t>
            </a:r>
            <a:r>
              <a:rPr lang="en-US" sz="1600" b="1" dirty="0"/>
              <a:t>ii</a:t>
            </a:r>
            <a:r>
              <a:rPr lang="ro-RO" sz="1600" b="1" dirty="0"/>
              <a:t> în care</a:t>
            </a:r>
            <a:r>
              <a:rPr lang="en-US" sz="1600" b="1" dirty="0"/>
              <a:t> </a:t>
            </a:r>
            <a:r>
              <a:rPr lang="en-US" sz="1600" b="1" dirty="0" err="1"/>
              <a:t>accesul</a:t>
            </a:r>
            <a:r>
              <a:rPr lang="en-US" sz="1600" b="1" dirty="0"/>
              <a:t> </a:t>
            </a:r>
            <a:r>
              <a:rPr lang="en-US" sz="1600" b="1" dirty="0" err="1"/>
              <a:t>copiilor</a:t>
            </a:r>
            <a:r>
              <a:rPr lang="en-US" sz="1600" b="1" dirty="0"/>
              <a:t> la </a:t>
            </a:r>
            <a:r>
              <a:rPr lang="en-US" sz="1600" b="1" dirty="0" err="1"/>
              <a:t>educa</a:t>
            </a:r>
            <a:r>
              <a:rPr lang="ro-RO" sz="1600" b="1" dirty="0"/>
              <a:t>ț</a:t>
            </a:r>
            <a:r>
              <a:rPr lang="en-US" sz="1600" b="1" dirty="0" err="1"/>
              <a:t>ie</a:t>
            </a:r>
            <a:r>
              <a:rPr lang="en-US" sz="1600" b="1" dirty="0"/>
              <a:t> </a:t>
            </a:r>
            <a:r>
              <a:rPr lang="ro-RO" sz="1600" b="1" dirty="0"/>
              <a:t>să</a:t>
            </a:r>
            <a:r>
              <a:rPr lang="en-US" sz="1600" b="1" dirty="0"/>
              <a:t> f</a:t>
            </a:r>
            <a:r>
              <a:rPr lang="ro-RO" sz="1600" b="1" dirty="0"/>
              <a:t>ie</a:t>
            </a:r>
            <a:r>
              <a:rPr lang="en-US" sz="1600" b="1" dirty="0"/>
              <a:t> </a:t>
            </a:r>
            <a:r>
              <a:rPr lang="en-US" sz="1600" b="1" dirty="0" err="1"/>
              <a:t>restric</a:t>
            </a:r>
            <a:r>
              <a:rPr lang="ro-RO" sz="1600" b="1" dirty="0"/>
              <a:t>ț</a:t>
            </a:r>
            <a:r>
              <a:rPr lang="en-US" sz="1600" b="1" dirty="0" err="1"/>
              <a:t>ionat</a:t>
            </a:r>
            <a:r>
              <a:rPr lang="ro-RO" sz="1600" b="1" dirty="0"/>
              <a:t> din cauza apartenenței la un grup minoritar</a:t>
            </a:r>
            <a:endParaRPr lang="en-US" sz="1600" b="1" dirty="0"/>
          </a:p>
        </p:txBody>
      </p:sp>
      <p:sp>
        <p:nvSpPr>
          <p:cNvPr id="3" name="TextBox 2">
            <a:extLst>
              <a:ext uri="{FF2B5EF4-FFF2-40B4-BE49-F238E27FC236}">
                <a16:creationId xmlns:a16="http://schemas.microsoft.com/office/drawing/2014/main" id="{E033CC97-07BE-40A9-8BE8-7CE99CEA7D02}"/>
              </a:ext>
            </a:extLst>
          </p:cNvPr>
          <p:cNvSpPr txBox="1"/>
          <p:nvPr/>
        </p:nvSpPr>
        <p:spPr>
          <a:xfrm>
            <a:off x="6589246" y="926102"/>
            <a:ext cx="5365531" cy="646331"/>
          </a:xfrm>
          <a:prstGeom prst="rect">
            <a:avLst/>
          </a:prstGeom>
          <a:noFill/>
        </p:spPr>
        <p:txBody>
          <a:bodyPr wrap="square" rtlCol="0">
            <a:spAutoFit/>
          </a:bodyPr>
          <a:lstStyle/>
          <a:p>
            <a:pPr algn="ctr"/>
            <a:r>
              <a:rPr lang="en-US" b="1" dirty="0"/>
              <a:t>38% </a:t>
            </a:r>
            <a:r>
              <a:rPr lang="en-US" b="1" dirty="0" err="1"/>
              <a:t>dintre</a:t>
            </a:r>
            <a:r>
              <a:rPr lang="en-US" b="1" dirty="0"/>
              <a:t> </a:t>
            </a:r>
            <a:r>
              <a:rPr lang="en-US" b="1" dirty="0" err="1"/>
              <a:t>reprezentan</a:t>
            </a:r>
            <a:r>
              <a:rPr lang="ro-RO" b="1" dirty="0"/>
              <a:t>ț</a:t>
            </a:r>
            <a:r>
              <a:rPr lang="en-US" b="1" dirty="0"/>
              <a:t>i nu au </a:t>
            </a:r>
            <a:r>
              <a:rPr lang="en-US" b="1" dirty="0" err="1"/>
              <a:t>observat</a:t>
            </a:r>
            <a:r>
              <a:rPr lang="en-US" b="1" dirty="0"/>
              <a:t> </a:t>
            </a:r>
            <a:r>
              <a:rPr lang="en-US" b="1" dirty="0" err="1"/>
              <a:t>niciodat</a:t>
            </a:r>
            <a:r>
              <a:rPr lang="ro-RO" b="1" dirty="0"/>
              <a:t>ă</a:t>
            </a:r>
            <a:r>
              <a:rPr lang="en-US" b="1" dirty="0"/>
              <a:t> </a:t>
            </a:r>
            <a:r>
              <a:rPr lang="en-US" b="1" dirty="0" err="1"/>
              <a:t>cazuri</a:t>
            </a:r>
            <a:r>
              <a:rPr lang="en-US" b="1" dirty="0"/>
              <a:t> de </a:t>
            </a:r>
            <a:r>
              <a:rPr lang="en-US" b="1" dirty="0" err="1"/>
              <a:t>discriminare</a:t>
            </a:r>
            <a:r>
              <a:rPr lang="ro-RO" b="1" dirty="0"/>
              <a:t> provocate de profesori</a:t>
            </a:r>
            <a:endParaRPr lang="en-US" b="1" dirty="0"/>
          </a:p>
        </p:txBody>
      </p:sp>
      <p:graphicFrame>
        <p:nvGraphicFramePr>
          <p:cNvPr id="11" name="Chart 10">
            <a:extLst>
              <a:ext uri="{FF2B5EF4-FFF2-40B4-BE49-F238E27FC236}">
                <a16:creationId xmlns:a16="http://schemas.microsoft.com/office/drawing/2014/main" id="{F704D13E-E582-4129-8D56-A7D8C427483F}"/>
              </a:ext>
            </a:extLst>
          </p:cNvPr>
          <p:cNvGraphicFramePr/>
          <p:nvPr>
            <p:extLst>
              <p:ext uri="{D42A27DB-BD31-4B8C-83A1-F6EECF244321}">
                <p14:modId xmlns:p14="http://schemas.microsoft.com/office/powerpoint/2010/main" val="2367532233"/>
              </p:ext>
            </p:extLst>
          </p:nvPr>
        </p:nvGraphicFramePr>
        <p:xfrm>
          <a:off x="1796285" y="3197180"/>
          <a:ext cx="2576065" cy="1519699"/>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9781B1C2-8DF2-42AA-8EC3-68BA30BE4C8B}"/>
              </a:ext>
            </a:extLst>
          </p:cNvPr>
          <p:cNvSpPr txBox="1"/>
          <p:nvPr/>
        </p:nvSpPr>
        <p:spPr>
          <a:xfrm>
            <a:off x="2724282" y="3717061"/>
            <a:ext cx="720069" cy="461665"/>
          </a:xfrm>
          <a:prstGeom prst="rect">
            <a:avLst/>
          </a:prstGeom>
          <a:noFill/>
        </p:spPr>
        <p:txBody>
          <a:bodyPr wrap="none" rtlCol="0">
            <a:spAutoFit/>
          </a:bodyPr>
          <a:lstStyle/>
          <a:p>
            <a:r>
              <a:rPr lang="en-US" sz="2400" b="1" dirty="0"/>
              <a:t>19%</a:t>
            </a:r>
          </a:p>
        </p:txBody>
      </p:sp>
      <p:sp>
        <p:nvSpPr>
          <p:cNvPr id="13" name="TextBox 12">
            <a:extLst>
              <a:ext uri="{FF2B5EF4-FFF2-40B4-BE49-F238E27FC236}">
                <a16:creationId xmlns:a16="http://schemas.microsoft.com/office/drawing/2014/main" id="{DE2E1751-5C03-4609-9BAF-682452DE7AA4}"/>
              </a:ext>
            </a:extLst>
          </p:cNvPr>
          <p:cNvSpPr txBox="1"/>
          <p:nvPr/>
        </p:nvSpPr>
        <p:spPr>
          <a:xfrm>
            <a:off x="989340" y="4718098"/>
            <a:ext cx="4666205" cy="584775"/>
          </a:xfrm>
          <a:prstGeom prst="rect">
            <a:avLst/>
          </a:prstGeom>
          <a:noFill/>
        </p:spPr>
        <p:txBody>
          <a:bodyPr wrap="square" rtlCol="0">
            <a:spAutoFit/>
          </a:bodyPr>
          <a:lstStyle/>
          <a:p>
            <a:pPr algn="ctr"/>
            <a:r>
              <a:rPr lang="ro-RO" sz="1600" b="1" dirty="0"/>
              <a:t>În ultimii 4 ani au monitorizat un program de combatere a discriminării</a:t>
            </a:r>
            <a:endParaRPr lang="en-US" sz="1600" b="1" dirty="0"/>
          </a:p>
        </p:txBody>
      </p:sp>
      <p:cxnSp>
        <p:nvCxnSpPr>
          <p:cNvPr id="15" name="Straight Connector 14">
            <a:extLst>
              <a:ext uri="{FF2B5EF4-FFF2-40B4-BE49-F238E27FC236}">
                <a16:creationId xmlns:a16="http://schemas.microsoft.com/office/drawing/2014/main" id="{B34C1721-E3C9-4663-BD88-24C7030E8B30}"/>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D41CC19-523A-4084-8364-D22004D6457E}"/>
              </a:ext>
            </a:extLst>
          </p:cNvPr>
          <p:cNvSpPr txBox="1"/>
          <p:nvPr/>
        </p:nvSpPr>
        <p:spPr>
          <a:xfrm>
            <a:off x="746475" y="5569871"/>
            <a:ext cx="11367382" cy="600164"/>
          </a:xfrm>
          <a:prstGeom prst="rect">
            <a:avLst/>
          </a:prstGeom>
          <a:noFill/>
        </p:spPr>
        <p:txBody>
          <a:bodyPr wrap="square" rtlCol="0">
            <a:spAutoFit/>
          </a:bodyPr>
          <a:lstStyle/>
          <a:p>
            <a:r>
              <a:rPr lang="it-IT" sz="1100" i="1" dirty="0"/>
              <a:t>C6. A</a:t>
            </a:r>
            <a:r>
              <a:rPr lang="ro-RO" sz="1100" i="1" dirty="0"/>
              <a:t>ți </a:t>
            </a:r>
            <a:r>
              <a:rPr lang="it-IT" sz="1100" i="1" dirty="0"/>
              <a:t>sesizat situa</a:t>
            </a:r>
            <a:r>
              <a:rPr lang="ro-RO" sz="1100" i="1" dirty="0"/>
              <a:t>ți</a:t>
            </a:r>
            <a:r>
              <a:rPr lang="it-IT" sz="1100" i="1" dirty="0"/>
              <a:t>i </a:t>
            </a:r>
            <a:r>
              <a:rPr lang="ro-RO" sz="1100" i="1" dirty="0"/>
              <a:t>în</a:t>
            </a:r>
            <a:r>
              <a:rPr lang="it-IT" sz="1100" i="1" dirty="0"/>
              <a:t> care </a:t>
            </a:r>
            <a:r>
              <a:rPr lang="ro-RO" sz="1100" i="1" dirty="0"/>
              <a:t>ș</a:t>
            </a:r>
            <a:r>
              <a:rPr lang="it-IT" sz="1100" i="1" dirty="0"/>
              <a:t>colile nu au permis accesul copiilor pe motive de apartenen</a:t>
            </a:r>
            <a:r>
              <a:rPr lang="ro-RO" sz="1100" i="1" dirty="0"/>
              <a:t>ță</a:t>
            </a:r>
            <a:r>
              <a:rPr lang="it-IT" sz="1100" i="1" dirty="0"/>
              <a:t> la un grup minoritar (ras</a:t>
            </a:r>
            <a:r>
              <a:rPr lang="ro-RO" sz="1100" i="1" dirty="0"/>
              <a:t>ă</a:t>
            </a:r>
            <a:r>
              <a:rPr lang="it-IT" sz="1100" i="1" dirty="0"/>
              <a:t>, etnie, religie, orientare sexual</a:t>
            </a:r>
            <a:r>
              <a:rPr lang="ro-RO" sz="1100" i="1" dirty="0"/>
              <a:t>ă</a:t>
            </a:r>
            <a:r>
              <a:rPr lang="it-IT" sz="1100" i="1" dirty="0"/>
              <a:t> etc.)? Baza = 131</a:t>
            </a:r>
            <a:endParaRPr lang="ro-RO" sz="1100" i="1" dirty="0"/>
          </a:p>
          <a:p>
            <a:r>
              <a:rPr lang="it-IT" sz="1100" i="1" dirty="0"/>
              <a:t>C7. De-a lungul timpului au fost implementate diverse programe cu finan</a:t>
            </a:r>
            <a:r>
              <a:rPr lang="ro-RO" sz="1100" i="1" dirty="0"/>
              <a:t>ț</a:t>
            </a:r>
            <a:r>
              <a:rPr lang="it-IT" sz="1100" i="1" dirty="0"/>
              <a:t>are din partea Uniunii Europene. A</a:t>
            </a:r>
            <a:r>
              <a:rPr lang="ro-RO" sz="1100" i="1" dirty="0"/>
              <a:t>ț</a:t>
            </a:r>
            <a:r>
              <a:rPr lang="it-IT" sz="1100" i="1" dirty="0"/>
              <a:t>i monitorizat vreun program de combatere a discrimin</a:t>
            </a:r>
            <a:r>
              <a:rPr lang="ro-RO" sz="1100" i="1" dirty="0"/>
              <a:t>ă</a:t>
            </a:r>
            <a:r>
              <a:rPr lang="it-IT" sz="1100" i="1" dirty="0"/>
              <a:t>rii </a:t>
            </a:r>
            <a:r>
              <a:rPr lang="ro-RO" sz="1100" i="1" dirty="0"/>
              <a:t>în</a:t>
            </a:r>
            <a:r>
              <a:rPr lang="it-IT" sz="1100" i="1" dirty="0"/>
              <a:t> ultimii 4 ani? Baza = 131</a:t>
            </a:r>
          </a:p>
          <a:p>
            <a:r>
              <a:rPr lang="it-IT" sz="1100" i="1" dirty="0"/>
              <a:t>C5. </a:t>
            </a:r>
            <a:r>
              <a:rPr lang="ro-RO" sz="1100" i="1" dirty="0"/>
              <a:t>Î</a:t>
            </a:r>
            <a:r>
              <a:rPr lang="it-IT" sz="1100" i="1" dirty="0"/>
              <a:t>n procesele de verificare a calit</a:t>
            </a:r>
            <a:r>
              <a:rPr lang="ro-RO" sz="1100" i="1" dirty="0"/>
              <a:t>ăț</a:t>
            </a:r>
            <a:r>
              <a:rPr lang="it-IT" sz="1100" i="1" dirty="0"/>
              <a:t>ii activit</a:t>
            </a:r>
            <a:r>
              <a:rPr lang="ro-RO" sz="1100" i="1" dirty="0"/>
              <a:t>ăț</a:t>
            </a:r>
            <a:r>
              <a:rPr lang="it-IT" sz="1100" i="1" dirty="0"/>
              <a:t>ilor de educa</a:t>
            </a:r>
            <a:r>
              <a:rPr lang="ro-RO" sz="1100" i="1" dirty="0"/>
              <a:t>ție</a:t>
            </a:r>
            <a:r>
              <a:rPr lang="it-IT" sz="1100" i="1" dirty="0"/>
              <a:t>, c</a:t>
            </a:r>
            <a:r>
              <a:rPr lang="ro-RO" sz="1100" i="1" dirty="0"/>
              <a:t>â</a:t>
            </a:r>
            <a:r>
              <a:rPr lang="it-IT" sz="1100" i="1" dirty="0"/>
              <a:t>t de des a</a:t>
            </a:r>
            <a:r>
              <a:rPr lang="ro-RO" sz="1100" i="1" dirty="0"/>
              <a:t>ț</a:t>
            </a:r>
            <a:r>
              <a:rPr lang="it-IT" sz="1100" i="1" dirty="0"/>
              <a:t>i observat cazuri de discriminare a elevilor de c</a:t>
            </a:r>
            <a:r>
              <a:rPr lang="ro-RO" sz="1100" i="1" dirty="0"/>
              <a:t>ă</a:t>
            </a:r>
            <a:r>
              <a:rPr lang="it-IT" sz="1100" i="1" dirty="0"/>
              <a:t>tre cadrele didactice? Baza = 131</a:t>
            </a:r>
          </a:p>
        </p:txBody>
      </p:sp>
      <p:graphicFrame>
        <p:nvGraphicFramePr>
          <p:cNvPr id="17" name="Chart 16">
            <a:extLst>
              <a:ext uri="{FF2B5EF4-FFF2-40B4-BE49-F238E27FC236}">
                <a16:creationId xmlns:a16="http://schemas.microsoft.com/office/drawing/2014/main" id="{AD52C0A1-6778-4D23-B2EB-86B9FF3722F9}"/>
              </a:ext>
            </a:extLst>
          </p:cNvPr>
          <p:cNvGraphicFramePr/>
          <p:nvPr>
            <p:extLst>
              <p:ext uri="{D42A27DB-BD31-4B8C-83A1-F6EECF244321}">
                <p14:modId xmlns:p14="http://schemas.microsoft.com/office/powerpoint/2010/main" val="913206137"/>
              </p:ext>
            </p:extLst>
          </p:nvPr>
        </p:nvGraphicFramePr>
        <p:xfrm>
          <a:off x="6796376" y="1508925"/>
          <a:ext cx="4951270" cy="389585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06360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26A78324-EE75-456B-9C40-DECA314B8753}"/>
              </a:ext>
            </a:extLst>
          </p:cNvPr>
          <p:cNvGraphicFramePr/>
          <p:nvPr>
            <p:extLst>
              <p:ext uri="{D42A27DB-BD31-4B8C-83A1-F6EECF244321}">
                <p14:modId xmlns:p14="http://schemas.microsoft.com/office/powerpoint/2010/main" val="2409741031"/>
              </p:ext>
            </p:extLst>
          </p:nvPr>
        </p:nvGraphicFramePr>
        <p:xfrm>
          <a:off x="422586" y="1201585"/>
          <a:ext cx="2490733" cy="155880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BC79FD4B-D484-4B2C-86C8-1DDDD20117C4}"/>
              </a:ext>
            </a:extLst>
          </p:cNvPr>
          <p:cNvSpPr txBox="1"/>
          <p:nvPr/>
        </p:nvSpPr>
        <p:spPr>
          <a:xfrm>
            <a:off x="1352000" y="1777244"/>
            <a:ext cx="631904" cy="400110"/>
          </a:xfrm>
          <a:prstGeom prst="rect">
            <a:avLst/>
          </a:prstGeom>
          <a:noFill/>
        </p:spPr>
        <p:txBody>
          <a:bodyPr wrap="none" rtlCol="0" anchor="ctr">
            <a:spAutoFit/>
          </a:bodyPr>
          <a:lstStyle/>
          <a:p>
            <a:r>
              <a:rPr lang="en-US" sz="2000" b="1" dirty="0"/>
              <a:t>88%</a:t>
            </a:r>
          </a:p>
        </p:txBody>
      </p:sp>
      <p:sp>
        <p:nvSpPr>
          <p:cNvPr id="7" name="TextBox 6">
            <a:extLst>
              <a:ext uri="{FF2B5EF4-FFF2-40B4-BE49-F238E27FC236}">
                <a16:creationId xmlns:a16="http://schemas.microsoft.com/office/drawing/2014/main" id="{A14C2D74-C149-425A-9748-97D10DC6D925}"/>
              </a:ext>
            </a:extLst>
          </p:cNvPr>
          <p:cNvSpPr txBox="1"/>
          <p:nvPr/>
        </p:nvSpPr>
        <p:spPr>
          <a:xfrm>
            <a:off x="2494486" y="1520472"/>
            <a:ext cx="3282535" cy="830997"/>
          </a:xfrm>
          <a:prstGeom prst="rect">
            <a:avLst/>
          </a:prstGeom>
          <a:noFill/>
        </p:spPr>
        <p:txBody>
          <a:bodyPr wrap="square" rtlCol="0" anchor="ctr">
            <a:spAutoFit/>
          </a:bodyPr>
          <a:lstStyle/>
          <a:p>
            <a:r>
              <a:rPr lang="ro-RO" sz="1600" b="1" dirty="0"/>
              <a:t>La angajare profesorii </a:t>
            </a:r>
            <a:r>
              <a:rPr lang="ro-RO" sz="1600" b="1" u="sng" dirty="0"/>
              <a:t>NU</a:t>
            </a:r>
            <a:r>
              <a:rPr lang="ro-RO" sz="1600" b="1" dirty="0"/>
              <a:t> evită zonele cu un număr ridicat de minorități</a:t>
            </a:r>
            <a:endParaRPr lang="en-US" sz="1600" b="1" dirty="0"/>
          </a:p>
        </p:txBody>
      </p:sp>
      <p:sp>
        <p:nvSpPr>
          <p:cNvPr id="9" name="TextBox 8">
            <a:extLst>
              <a:ext uri="{FF2B5EF4-FFF2-40B4-BE49-F238E27FC236}">
                <a16:creationId xmlns:a16="http://schemas.microsoft.com/office/drawing/2014/main" id="{62C35AFB-1C76-408F-A486-1C6EB59856F0}"/>
              </a:ext>
            </a:extLst>
          </p:cNvPr>
          <p:cNvSpPr txBox="1"/>
          <p:nvPr/>
        </p:nvSpPr>
        <p:spPr>
          <a:xfrm>
            <a:off x="6640696" y="668016"/>
            <a:ext cx="5427725" cy="646331"/>
          </a:xfrm>
          <a:prstGeom prst="rect">
            <a:avLst/>
          </a:prstGeom>
          <a:noFill/>
        </p:spPr>
        <p:txBody>
          <a:bodyPr wrap="square" rtlCol="0">
            <a:spAutoFit/>
          </a:bodyPr>
          <a:lstStyle/>
          <a:p>
            <a:pPr algn="ctr"/>
            <a:r>
              <a:rPr lang="ro-RO" b="1" dirty="0"/>
              <a:t>Implicarea </a:t>
            </a:r>
            <a:r>
              <a:rPr lang="en-US" b="1" dirty="0"/>
              <a:t>I</a:t>
            </a:r>
            <a:r>
              <a:rPr lang="ro-RO" b="1" dirty="0"/>
              <a:t>ȘJ</a:t>
            </a:r>
            <a:r>
              <a:rPr lang="en-US" b="1" dirty="0"/>
              <a:t> </a:t>
            </a:r>
            <a:r>
              <a:rPr lang="ro-RO" b="1" dirty="0"/>
              <a:t>în elaborarea</a:t>
            </a:r>
          </a:p>
          <a:p>
            <a:pPr algn="ctr"/>
            <a:r>
              <a:rPr lang="ro-RO" b="1" dirty="0"/>
              <a:t>Strategiei naționale pentru combaterea discriminării</a:t>
            </a:r>
            <a:endParaRPr lang="en-US" b="1" dirty="0"/>
          </a:p>
        </p:txBody>
      </p:sp>
      <p:cxnSp>
        <p:nvCxnSpPr>
          <p:cNvPr id="10" name="Straight Connector 9">
            <a:extLst>
              <a:ext uri="{FF2B5EF4-FFF2-40B4-BE49-F238E27FC236}">
                <a16:creationId xmlns:a16="http://schemas.microsoft.com/office/drawing/2014/main" id="{F38B9DC3-F6D6-49FD-82C4-A34102EB7428}"/>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519778A-2E30-42C7-BF0F-EB66370A1FF6}"/>
              </a:ext>
            </a:extLst>
          </p:cNvPr>
          <p:cNvSpPr txBox="1"/>
          <p:nvPr/>
        </p:nvSpPr>
        <p:spPr>
          <a:xfrm>
            <a:off x="701040" y="5555491"/>
            <a:ext cx="11367382" cy="600164"/>
          </a:xfrm>
          <a:prstGeom prst="rect">
            <a:avLst/>
          </a:prstGeom>
          <a:noFill/>
        </p:spPr>
        <p:txBody>
          <a:bodyPr wrap="square" rtlCol="0">
            <a:spAutoFit/>
          </a:bodyPr>
          <a:lstStyle/>
          <a:p>
            <a:r>
              <a:rPr lang="it-IT" sz="1100" i="1" dirty="0"/>
              <a:t>C10. Din c</a:t>
            </a:r>
            <a:r>
              <a:rPr lang="ro-RO" sz="1100" i="1" dirty="0"/>
              <a:t>â</a:t>
            </a:r>
            <a:r>
              <a:rPr lang="it-IT" sz="1100" i="1" dirty="0"/>
              <a:t>te </a:t>
            </a:r>
            <a:r>
              <a:rPr lang="ro-RO" sz="1100" i="1" dirty="0"/>
              <a:t>ș</a:t>
            </a:r>
            <a:r>
              <a:rPr lang="it-IT" sz="1100" i="1" dirty="0"/>
              <a:t>titi dvs., cadrele didactice evit</a:t>
            </a:r>
            <a:r>
              <a:rPr lang="ro-RO" sz="1100" i="1" dirty="0"/>
              <a:t>ă</a:t>
            </a:r>
            <a:r>
              <a:rPr lang="it-IT" sz="1100" i="1" dirty="0"/>
              <a:t> s</a:t>
            </a:r>
            <a:r>
              <a:rPr lang="ro-RO" sz="1100" i="1" dirty="0"/>
              <a:t>ă</a:t>
            </a:r>
            <a:r>
              <a:rPr lang="it-IT" sz="1100" i="1" dirty="0"/>
              <a:t> participe la concursuri de ocupare a posturilor vacante din zonele cu num</a:t>
            </a:r>
            <a:r>
              <a:rPr lang="ro-RO" sz="1100" i="1" dirty="0"/>
              <a:t>ă</a:t>
            </a:r>
            <a:r>
              <a:rPr lang="it-IT" sz="1100" i="1" dirty="0"/>
              <a:t>r ridicat de minori</a:t>
            </a:r>
            <a:r>
              <a:rPr lang="ro-RO" sz="1100" i="1" dirty="0"/>
              <a:t>t</a:t>
            </a:r>
            <a:r>
              <a:rPr lang="it-IT" sz="1100" i="1" dirty="0"/>
              <a:t>a</a:t>
            </a:r>
            <a:r>
              <a:rPr lang="ro-RO" sz="1100" i="1" dirty="0"/>
              <a:t>ț</a:t>
            </a:r>
            <a:r>
              <a:rPr lang="it-IT" sz="1100" i="1" dirty="0"/>
              <a:t>i etnice? Baza = 131</a:t>
            </a:r>
          </a:p>
          <a:p>
            <a:r>
              <a:rPr lang="it-IT" sz="1100" i="1" dirty="0"/>
              <a:t>C9. G</a:t>
            </a:r>
            <a:r>
              <a:rPr lang="ro-RO" sz="1100" i="1" dirty="0"/>
              <a:t>â</a:t>
            </a:r>
            <a:r>
              <a:rPr lang="it-IT" sz="1100" i="1" dirty="0"/>
              <a:t>ndindu-v</a:t>
            </a:r>
            <a:r>
              <a:rPr lang="ro-RO" sz="1100" i="1" dirty="0"/>
              <a:t>ă</a:t>
            </a:r>
            <a:r>
              <a:rPr lang="it-IT" sz="1100" i="1" dirty="0"/>
              <a:t> la ultimii 3 ani, </a:t>
            </a:r>
            <a:r>
              <a:rPr lang="ro-RO" sz="1100" i="1" dirty="0"/>
              <a:t>î</a:t>
            </a:r>
            <a:r>
              <a:rPr lang="it-IT" sz="1100" i="1" dirty="0"/>
              <a:t>n c</a:t>
            </a:r>
            <a:r>
              <a:rPr lang="ro-RO" sz="1100" i="1" dirty="0"/>
              <a:t>â</a:t>
            </a:r>
            <a:r>
              <a:rPr lang="it-IT" sz="1100" i="1" dirty="0"/>
              <a:t>te ac</a:t>
            </a:r>
            <a:r>
              <a:rPr lang="ro-RO" sz="1100" i="1" dirty="0"/>
              <a:t>ț</a:t>
            </a:r>
            <a:r>
              <a:rPr lang="it-IT" sz="1100" i="1" dirty="0"/>
              <a:t>iuni a</a:t>
            </a:r>
            <a:r>
              <a:rPr lang="ro-RO" sz="1100" i="1" dirty="0"/>
              <a:t>ț</a:t>
            </a:r>
            <a:r>
              <a:rPr lang="it-IT" sz="1100" i="1" dirty="0"/>
              <a:t>i fost implicat al</a:t>
            </a:r>
            <a:r>
              <a:rPr lang="ro-RO" sz="1100" i="1" dirty="0"/>
              <a:t>ă</a:t>
            </a:r>
            <a:r>
              <a:rPr lang="it-IT" sz="1100" i="1" dirty="0"/>
              <a:t>turi de CNCD? Baza = 131</a:t>
            </a:r>
            <a:endParaRPr lang="en-US" sz="1100" i="1" dirty="0"/>
          </a:p>
          <a:p>
            <a:r>
              <a:rPr lang="it-IT" sz="1100" i="1" dirty="0"/>
              <a:t>C8. </a:t>
            </a:r>
            <a:r>
              <a:rPr lang="ro-RO" sz="1100" i="1" dirty="0"/>
              <a:t>Î</a:t>
            </a:r>
            <a:r>
              <a:rPr lang="it-IT" sz="1100" i="1" dirty="0"/>
              <a:t>n ce m</a:t>
            </a:r>
            <a:r>
              <a:rPr lang="ro-RO" sz="1100" i="1" dirty="0"/>
              <a:t>ă</a:t>
            </a:r>
            <a:r>
              <a:rPr lang="it-IT" sz="1100" i="1" dirty="0"/>
              <a:t>sur</a:t>
            </a:r>
            <a:r>
              <a:rPr lang="ro-RO" sz="1100" i="1" dirty="0"/>
              <a:t>ă</a:t>
            </a:r>
            <a:r>
              <a:rPr lang="it-IT" sz="1100" i="1" dirty="0"/>
              <a:t> au fost consultate Inspectoratele </a:t>
            </a:r>
            <a:r>
              <a:rPr lang="ro-RO" sz="1100" i="1" dirty="0"/>
              <a:t>ș</a:t>
            </a:r>
            <a:r>
              <a:rPr lang="it-IT" sz="1100" i="1" dirty="0"/>
              <a:t>colare </a:t>
            </a:r>
            <a:r>
              <a:rPr lang="ro-RO" sz="1100" i="1" dirty="0"/>
              <a:t>î</a:t>
            </a:r>
            <a:r>
              <a:rPr lang="it-IT" sz="1100" i="1" dirty="0"/>
              <a:t>n elaborarea Strategiei na</a:t>
            </a:r>
            <a:r>
              <a:rPr lang="ro-RO" sz="1100" i="1" dirty="0"/>
              <a:t>ți</a:t>
            </a:r>
            <a:r>
              <a:rPr lang="it-IT" sz="1100" i="1" dirty="0"/>
              <a:t>onale pentru combatera discrimin</a:t>
            </a:r>
            <a:r>
              <a:rPr lang="ro-RO" sz="1100" i="1" dirty="0"/>
              <a:t>ă</a:t>
            </a:r>
            <a:r>
              <a:rPr lang="it-IT" sz="1100" i="1" dirty="0"/>
              <a:t>rii? Baza = 131</a:t>
            </a:r>
          </a:p>
        </p:txBody>
      </p:sp>
      <p:graphicFrame>
        <p:nvGraphicFramePr>
          <p:cNvPr id="12" name="Chart 11">
            <a:extLst>
              <a:ext uri="{FF2B5EF4-FFF2-40B4-BE49-F238E27FC236}">
                <a16:creationId xmlns:a16="http://schemas.microsoft.com/office/drawing/2014/main" id="{333110C1-02FA-475D-A0F3-415595602CEB}"/>
              </a:ext>
            </a:extLst>
          </p:cNvPr>
          <p:cNvGraphicFramePr/>
          <p:nvPr>
            <p:extLst>
              <p:ext uri="{D42A27DB-BD31-4B8C-83A1-F6EECF244321}">
                <p14:modId xmlns:p14="http://schemas.microsoft.com/office/powerpoint/2010/main" val="3052165463"/>
              </p:ext>
            </p:extLst>
          </p:nvPr>
        </p:nvGraphicFramePr>
        <p:xfrm>
          <a:off x="422586" y="3629382"/>
          <a:ext cx="2490733" cy="155880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DA2824DA-38C8-406C-B70F-AEA2B859E2C9}"/>
              </a:ext>
            </a:extLst>
          </p:cNvPr>
          <p:cNvSpPr txBox="1"/>
          <p:nvPr/>
        </p:nvSpPr>
        <p:spPr>
          <a:xfrm>
            <a:off x="2494486" y="4074495"/>
            <a:ext cx="3168594" cy="584775"/>
          </a:xfrm>
          <a:prstGeom prst="rect">
            <a:avLst/>
          </a:prstGeom>
          <a:noFill/>
        </p:spPr>
        <p:txBody>
          <a:bodyPr wrap="square" rtlCol="0">
            <a:spAutoFit/>
          </a:bodyPr>
          <a:lstStyle/>
          <a:p>
            <a:r>
              <a:rPr lang="ro-RO" sz="1600" b="1" dirty="0"/>
              <a:t>Majoritatea reprezentanților nu au colaborat cu CNCD î</a:t>
            </a:r>
            <a:r>
              <a:rPr lang="en-GB" sz="1600" b="1" dirty="0"/>
              <a:t>n </a:t>
            </a:r>
            <a:r>
              <a:rPr lang="en-GB" sz="1600" b="1" dirty="0" err="1"/>
              <a:t>ultimii</a:t>
            </a:r>
            <a:r>
              <a:rPr lang="en-GB" sz="1600" b="1" dirty="0"/>
              <a:t> 3 ani</a:t>
            </a:r>
          </a:p>
        </p:txBody>
      </p:sp>
      <p:graphicFrame>
        <p:nvGraphicFramePr>
          <p:cNvPr id="13" name="Chart 12">
            <a:extLst>
              <a:ext uri="{FF2B5EF4-FFF2-40B4-BE49-F238E27FC236}">
                <a16:creationId xmlns:a16="http://schemas.microsoft.com/office/drawing/2014/main" id="{1DD357FB-CA2C-49E6-9F87-958E9E72BB06}"/>
              </a:ext>
            </a:extLst>
          </p:cNvPr>
          <p:cNvGraphicFramePr/>
          <p:nvPr>
            <p:extLst>
              <p:ext uri="{D42A27DB-BD31-4B8C-83A1-F6EECF244321}">
                <p14:modId xmlns:p14="http://schemas.microsoft.com/office/powerpoint/2010/main" val="1157460223"/>
              </p:ext>
            </p:extLst>
          </p:nvPr>
        </p:nvGraphicFramePr>
        <p:xfrm>
          <a:off x="6640696" y="1476364"/>
          <a:ext cx="4951270" cy="38958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1519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DA2B68F-EC5E-40D5-A6E9-BD4407B5C904}"/>
              </a:ext>
            </a:extLst>
          </p:cNvPr>
          <p:cNvSpPr txBox="1"/>
          <p:nvPr/>
        </p:nvSpPr>
        <p:spPr>
          <a:xfrm>
            <a:off x="618241" y="1156338"/>
            <a:ext cx="4858634" cy="584775"/>
          </a:xfrm>
          <a:prstGeom prst="rect">
            <a:avLst/>
          </a:prstGeom>
          <a:noFill/>
        </p:spPr>
        <p:txBody>
          <a:bodyPr wrap="square" rtlCol="0">
            <a:spAutoFit/>
          </a:bodyPr>
          <a:lstStyle/>
          <a:p>
            <a:r>
              <a:rPr lang="ro-RO" sz="3200" b="1" dirty="0"/>
              <a:t>Cuprins</a:t>
            </a:r>
            <a:endParaRPr lang="en-US" sz="3200" b="1" dirty="0"/>
          </a:p>
        </p:txBody>
      </p:sp>
      <p:cxnSp>
        <p:nvCxnSpPr>
          <p:cNvPr id="7" name="Straight Connector 6">
            <a:extLst>
              <a:ext uri="{FF2B5EF4-FFF2-40B4-BE49-F238E27FC236}">
                <a16:creationId xmlns:a16="http://schemas.microsoft.com/office/drawing/2014/main" id="{FF23A4C9-8F68-4F31-93F4-D50961CE5712}"/>
              </a:ext>
            </a:extLst>
          </p:cNvPr>
          <p:cNvCxnSpPr>
            <a:cxnSpLocks/>
          </p:cNvCxnSpPr>
          <p:nvPr/>
        </p:nvCxnSpPr>
        <p:spPr>
          <a:xfrm>
            <a:off x="638170" y="2059744"/>
            <a:ext cx="514951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A63C621-0CD3-435C-BED9-D9A72CB0D9E4}"/>
              </a:ext>
            </a:extLst>
          </p:cNvPr>
          <p:cNvCxnSpPr>
            <a:cxnSpLocks/>
          </p:cNvCxnSpPr>
          <p:nvPr/>
        </p:nvCxnSpPr>
        <p:spPr>
          <a:xfrm>
            <a:off x="6096000" y="2059744"/>
            <a:ext cx="514951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33F8A49-E76F-40D5-8508-5C03D4068E9A}"/>
              </a:ext>
            </a:extLst>
          </p:cNvPr>
          <p:cNvCxnSpPr>
            <a:cxnSpLocks/>
          </p:cNvCxnSpPr>
          <p:nvPr/>
        </p:nvCxnSpPr>
        <p:spPr>
          <a:xfrm>
            <a:off x="638170" y="3182812"/>
            <a:ext cx="514951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51FD222-5F78-4BD3-AB97-F07D1C31130F}"/>
              </a:ext>
            </a:extLst>
          </p:cNvPr>
          <p:cNvCxnSpPr>
            <a:cxnSpLocks/>
          </p:cNvCxnSpPr>
          <p:nvPr/>
        </p:nvCxnSpPr>
        <p:spPr>
          <a:xfrm>
            <a:off x="6096000" y="3182812"/>
            <a:ext cx="514951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A06720E-08FB-4EA6-8305-4B82659E83B8}"/>
              </a:ext>
            </a:extLst>
          </p:cNvPr>
          <p:cNvCxnSpPr>
            <a:cxnSpLocks/>
          </p:cNvCxnSpPr>
          <p:nvPr/>
        </p:nvCxnSpPr>
        <p:spPr>
          <a:xfrm>
            <a:off x="638170" y="4334020"/>
            <a:ext cx="514951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E541A6-7511-42D6-89D6-29E0F0D37BDC}"/>
              </a:ext>
            </a:extLst>
          </p:cNvPr>
          <p:cNvCxnSpPr>
            <a:cxnSpLocks/>
          </p:cNvCxnSpPr>
          <p:nvPr/>
        </p:nvCxnSpPr>
        <p:spPr>
          <a:xfrm>
            <a:off x="6096000" y="4334020"/>
            <a:ext cx="514951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AE9948E-1F1C-418C-9930-57033BE53554}"/>
              </a:ext>
            </a:extLst>
          </p:cNvPr>
          <p:cNvSpPr txBox="1"/>
          <p:nvPr/>
        </p:nvSpPr>
        <p:spPr>
          <a:xfrm>
            <a:off x="618241" y="2094132"/>
            <a:ext cx="5169442" cy="1077218"/>
          </a:xfrm>
          <a:prstGeom prst="rect">
            <a:avLst/>
          </a:prstGeom>
          <a:noFill/>
        </p:spPr>
        <p:txBody>
          <a:bodyPr wrap="square" rtlCol="0">
            <a:spAutoFit/>
          </a:bodyPr>
          <a:lstStyle/>
          <a:p>
            <a:r>
              <a:rPr lang="ro-RO" sz="4000" b="1" dirty="0"/>
              <a:t>1</a:t>
            </a:r>
          </a:p>
          <a:p>
            <a:r>
              <a:rPr lang="ro-RO" sz="2400" dirty="0"/>
              <a:t>Metodologie</a:t>
            </a:r>
            <a:r>
              <a:rPr lang="en-US" sz="2400" dirty="0"/>
              <a:t>                                               </a:t>
            </a:r>
            <a:r>
              <a:rPr lang="en-US" sz="2000" dirty="0"/>
              <a:t>3</a:t>
            </a:r>
            <a:endParaRPr lang="en-US" sz="2400" dirty="0"/>
          </a:p>
        </p:txBody>
      </p:sp>
      <p:sp>
        <p:nvSpPr>
          <p:cNvPr id="16" name="TextBox 15">
            <a:extLst>
              <a:ext uri="{FF2B5EF4-FFF2-40B4-BE49-F238E27FC236}">
                <a16:creationId xmlns:a16="http://schemas.microsoft.com/office/drawing/2014/main" id="{F584A01B-F6DB-443B-8C90-AF9EF7BB8002}"/>
              </a:ext>
            </a:extLst>
          </p:cNvPr>
          <p:cNvSpPr txBox="1"/>
          <p:nvPr/>
        </p:nvSpPr>
        <p:spPr>
          <a:xfrm>
            <a:off x="618240" y="3171350"/>
            <a:ext cx="5149513" cy="1077218"/>
          </a:xfrm>
          <a:prstGeom prst="rect">
            <a:avLst/>
          </a:prstGeom>
          <a:noFill/>
        </p:spPr>
        <p:txBody>
          <a:bodyPr wrap="square" rtlCol="0">
            <a:spAutoFit/>
          </a:bodyPr>
          <a:lstStyle/>
          <a:p>
            <a:r>
              <a:rPr lang="ro-RO" sz="4000" b="1" dirty="0"/>
              <a:t>2</a:t>
            </a:r>
          </a:p>
          <a:p>
            <a:r>
              <a:rPr lang="ro-RO" sz="2400" dirty="0"/>
              <a:t>Sinteza rezultatelor</a:t>
            </a:r>
            <a:r>
              <a:rPr lang="en-US" sz="2400" dirty="0"/>
              <a:t>                                   </a:t>
            </a:r>
            <a:r>
              <a:rPr lang="en-US" sz="2000" dirty="0"/>
              <a:t>4</a:t>
            </a:r>
            <a:endParaRPr lang="en-US" sz="2400" dirty="0"/>
          </a:p>
        </p:txBody>
      </p:sp>
      <p:cxnSp>
        <p:nvCxnSpPr>
          <p:cNvPr id="17" name="Straight Connector 16">
            <a:extLst>
              <a:ext uri="{FF2B5EF4-FFF2-40B4-BE49-F238E27FC236}">
                <a16:creationId xmlns:a16="http://schemas.microsoft.com/office/drawing/2014/main" id="{3A5DC93E-16B4-4C9A-BADD-AE9731A336CD}"/>
              </a:ext>
            </a:extLst>
          </p:cNvPr>
          <p:cNvCxnSpPr>
            <a:cxnSpLocks/>
          </p:cNvCxnSpPr>
          <p:nvPr/>
        </p:nvCxnSpPr>
        <p:spPr>
          <a:xfrm>
            <a:off x="638170" y="5513357"/>
            <a:ext cx="514951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7A5FA1E-145A-4C5F-8F75-9C9564BF3A42}"/>
              </a:ext>
            </a:extLst>
          </p:cNvPr>
          <p:cNvCxnSpPr>
            <a:cxnSpLocks/>
          </p:cNvCxnSpPr>
          <p:nvPr/>
        </p:nvCxnSpPr>
        <p:spPr>
          <a:xfrm>
            <a:off x="6135858" y="5513357"/>
            <a:ext cx="514951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75B33D8-714D-49AB-979A-71D43EF32C44}"/>
              </a:ext>
            </a:extLst>
          </p:cNvPr>
          <p:cNvSpPr txBox="1"/>
          <p:nvPr/>
        </p:nvSpPr>
        <p:spPr>
          <a:xfrm>
            <a:off x="615894" y="4350687"/>
            <a:ext cx="5169442" cy="1077218"/>
          </a:xfrm>
          <a:prstGeom prst="rect">
            <a:avLst/>
          </a:prstGeom>
          <a:noFill/>
        </p:spPr>
        <p:txBody>
          <a:bodyPr wrap="square" rtlCol="0">
            <a:spAutoFit/>
          </a:bodyPr>
          <a:lstStyle/>
          <a:p>
            <a:r>
              <a:rPr lang="ro-RO" sz="4000" b="1" dirty="0"/>
              <a:t>3</a:t>
            </a:r>
          </a:p>
          <a:p>
            <a:r>
              <a:rPr lang="ro-RO" sz="2400" dirty="0"/>
              <a:t>Discriminarea în școli</a:t>
            </a:r>
            <a:r>
              <a:rPr lang="en-US" sz="2400" dirty="0"/>
              <a:t>                               </a:t>
            </a:r>
            <a:r>
              <a:rPr lang="en-US" sz="2000" dirty="0"/>
              <a:t>10</a:t>
            </a:r>
            <a:r>
              <a:rPr lang="en-US" sz="2400" dirty="0"/>
              <a:t>                                  </a:t>
            </a:r>
            <a:endParaRPr lang="ro-RO" sz="2400" dirty="0"/>
          </a:p>
        </p:txBody>
      </p:sp>
      <p:sp>
        <p:nvSpPr>
          <p:cNvPr id="20" name="TextBox 19">
            <a:extLst>
              <a:ext uri="{FF2B5EF4-FFF2-40B4-BE49-F238E27FC236}">
                <a16:creationId xmlns:a16="http://schemas.microsoft.com/office/drawing/2014/main" id="{1F36CBEF-6D42-4F52-A50D-BF1FF5AD04D1}"/>
              </a:ext>
            </a:extLst>
          </p:cNvPr>
          <p:cNvSpPr txBox="1"/>
          <p:nvPr/>
        </p:nvSpPr>
        <p:spPr>
          <a:xfrm>
            <a:off x="6138205" y="2096825"/>
            <a:ext cx="5107308" cy="1077218"/>
          </a:xfrm>
          <a:prstGeom prst="rect">
            <a:avLst/>
          </a:prstGeom>
          <a:noFill/>
        </p:spPr>
        <p:txBody>
          <a:bodyPr wrap="square" rtlCol="0">
            <a:spAutoFit/>
          </a:bodyPr>
          <a:lstStyle/>
          <a:p>
            <a:r>
              <a:rPr lang="ro-RO" sz="4000" b="1" dirty="0"/>
              <a:t>4</a:t>
            </a:r>
            <a:r>
              <a:rPr lang="en-US" sz="4000" b="1" dirty="0"/>
              <a:t> </a:t>
            </a:r>
          </a:p>
          <a:p>
            <a:r>
              <a:rPr lang="ro-RO" sz="2400" dirty="0"/>
              <a:t>Notorietatea legislației                           </a:t>
            </a:r>
            <a:r>
              <a:rPr lang="ro-RO" sz="2000" dirty="0"/>
              <a:t>14</a:t>
            </a:r>
            <a:endParaRPr lang="ro-RO" sz="2400" dirty="0"/>
          </a:p>
        </p:txBody>
      </p:sp>
      <p:sp>
        <p:nvSpPr>
          <p:cNvPr id="21" name="TextBox 20">
            <a:extLst>
              <a:ext uri="{FF2B5EF4-FFF2-40B4-BE49-F238E27FC236}">
                <a16:creationId xmlns:a16="http://schemas.microsoft.com/office/drawing/2014/main" id="{BAF2C157-0D75-4C23-B7CE-8D9A6285C0F4}"/>
              </a:ext>
            </a:extLst>
          </p:cNvPr>
          <p:cNvSpPr txBox="1"/>
          <p:nvPr/>
        </p:nvSpPr>
        <p:spPr>
          <a:xfrm>
            <a:off x="6138204" y="3253171"/>
            <a:ext cx="5107309" cy="1077218"/>
          </a:xfrm>
          <a:prstGeom prst="rect">
            <a:avLst/>
          </a:prstGeom>
          <a:noFill/>
        </p:spPr>
        <p:txBody>
          <a:bodyPr wrap="square" rtlCol="0">
            <a:spAutoFit/>
          </a:bodyPr>
          <a:lstStyle/>
          <a:p>
            <a:r>
              <a:rPr lang="ro-RO" sz="4000" b="1" dirty="0"/>
              <a:t>5</a:t>
            </a:r>
          </a:p>
          <a:p>
            <a:r>
              <a:rPr lang="en-US" sz="2400" dirty="0"/>
              <a:t>A</a:t>
            </a:r>
            <a:r>
              <a:rPr lang="ro-RO" sz="2400" dirty="0"/>
              <a:t>titudini și percepții                               </a:t>
            </a:r>
            <a:r>
              <a:rPr lang="ro-RO" sz="2000" dirty="0"/>
              <a:t>20</a:t>
            </a:r>
            <a:r>
              <a:rPr lang="ro-RO" sz="2400" dirty="0"/>
              <a:t>               </a:t>
            </a:r>
            <a:endParaRPr lang="en-US" sz="2400" dirty="0"/>
          </a:p>
        </p:txBody>
      </p:sp>
      <p:sp>
        <p:nvSpPr>
          <p:cNvPr id="22" name="TextBox 21">
            <a:extLst>
              <a:ext uri="{FF2B5EF4-FFF2-40B4-BE49-F238E27FC236}">
                <a16:creationId xmlns:a16="http://schemas.microsoft.com/office/drawing/2014/main" id="{E04C50AA-5BA4-44C9-9A05-7E8526E45C74}"/>
              </a:ext>
            </a:extLst>
          </p:cNvPr>
          <p:cNvSpPr txBox="1"/>
          <p:nvPr/>
        </p:nvSpPr>
        <p:spPr>
          <a:xfrm>
            <a:off x="6178062" y="4427569"/>
            <a:ext cx="5107309" cy="1077218"/>
          </a:xfrm>
          <a:prstGeom prst="rect">
            <a:avLst/>
          </a:prstGeom>
          <a:noFill/>
        </p:spPr>
        <p:txBody>
          <a:bodyPr wrap="square" rtlCol="0">
            <a:spAutoFit/>
          </a:bodyPr>
          <a:lstStyle/>
          <a:p>
            <a:r>
              <a:rPr lang="ro-RO" sz="4000" b="1" dirty="0"/>
              <a:t>6</a:t>
            </a:r>
          </a:p>
          <a:p>
            <a:r>
              <a:rPr lang="en-US" sz="2400" dirty="0" err="1"/>
              <a:t>Anex</a:t>
            </a:r>
            <a:r>
              <a:rPr lang="ro-RO" sz="2400" dirty="0"/>
              <a:t>ă                                                         </a:t>
            </a:r>
            <a:r>
              <a:rPr lang="ro-RO" sz="2000" dirty="0"/>
              <a:t>28</a:t>
            </a:r>
            <a:r>
              <a:rPr lang="ro-RO" sz="2400" dirty="0"/>
              <a:t> </a:t>
            </a:r>
            <a:endParaRPr lang="en-US" sz="2400" dirty="0"/>
          </a:p>
        </p:txBody>
      </p:sp>
    </p:spTree>
    <p:extLst>
      <p:ext uri="{BB962C8B-B14F-4D97-AF65-F5344CB8AC3E}">
        <p14:creationId xmlns:p14="http://schemas.microsoft.com/office/powerpoint/2010/main" val="3197172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a:extLst>
              <a:ext uri="{FF2B5EF4-FFF2-40B4-BE49-F238E27FC236}">
                <a16:creationId xmlns:a16="http://schemas.microsoft.com/office/drawing/2014/main" id="{CFE74A50-BA7C-4763-956E-18C6B84393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042" b="18576"/>
          <a:stretch/>
        </p:blipFill>
        <p:spPr bwMode="auto">
          <a:xfrm>
            <a:off x="20" y="-1282"/>
            <a:ext cx="12191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ECD5328-CEE5-473B-811F-C8707C383241}"/>
              </a:ext>
            </a:extLst>
          </p:cNvPr>
          <p:cNvSpPr/>
          <p:nvPr/>
        </p:nvSpPr>
        <p:spPr>
          <a:xfrm>
            <a:off x="201766" y="4885898"/>
            <a:ext cx="6855526" cy="1310185"/>
          </a:xfrm>
          <a:prstGeom prst="rect">
            <a:avLst/>
          </a:prstGeom>
          <a:solidFill>
            <a:schemeClr val="bg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o-RO" sz="3200" b="1" dirty="0">
                <a:solidFill>
                  <a:schemeClr val="tx1"/>
                </a:solidFill>
              </a:rPr>
              <a:t>Atitudini ș</a:t>
            </a:r>
            <a:r>
              <a:rPr lang="en-US" sz="3200" b="1" dirty="0" err="1">
                <a:solidFill>
                  <a:schemeClr val="tx1"/>
                </a:solidFill>
              </a:rPr>
              <a:t>i</a:t>
            </a:r>
            <a:r>
              <a:rPr lang="ro-RO" sz="3200" b="1" dirty="0">
                <a:solidFill>
                  <a:schemeClr val="tx1"/>
                </a:solidFill>
              </a:rPr>
              <a:t> percepții despre discriminare în rândul reprezentanților</a:t>
            </a:r>
          </a:p>
        </p:txBody>
      </p:sp>
    </p:spTree>
    <p:extLst>
      <p:ext uri="{BB962C8B-B14F-4D97-AF65-F5344CB8AC3E}">
        <p14:creationId xmlns:p14="http://schemas.microsoft.com/office/powerpoint/2010/main" val="3954636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E0B7088D-5C00-46D9-97A5-6D9D65B346A4}"/>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0E003B2-EEF3-48AA-9949-8C76437065D9}"/>
              </a:ext>
            </a:extLst>
          </p:cNvPr>
          <p:cNvSpPr txBox="1"/>
          <p:nvPr/>
        </p:nvSpPr>
        <p:spPr>
          <a:xfrm>
            <a:off x="792480" y="5907298"/>
            <a:ext cx="7471883" cy="261610"/>
          </a:xfrm>
          <a:prstGeom prst="rect">
            <a:avLst/>
          </a:prstGeom>
          <a:noFill/>
        </p:spPr>
        <p:txBody>
          <a:bodyPr wrap="square" rtlCol="0">
            <a:spAutoFit/>
          </a:bodyPr>
          <a:lstStyle/>
          <a:p>
            <a:r>
              <a:rPr lang="it-IT" sz="1100" i="1" dirty="0"/>
              <a:t>A1. Pentru fiecare dintre urm</a:t>
            </a:r>
            <a:r>
              <a:rPr lang="ro-RO" sz="1100" i="1" dirty="0"/>
              <a:t>ă</a:t>
            </a:r>
            <a:r>
              <a:rPr lang="it-IT" sz="1100" i="1" dirty="0"/>
              <a:t>toarele afi</a:t>
            </a:r>
            <a:r>
              <a:rPr lang="ro-RO" sz="1100" i="1" dirty="0"/>
              <a:t>rmații</a:t>
            </a:r>
            <a:r>
              <a:rPr lang="it-IT" sz="1100" i="1" dirty="0"/>
              <a:t>, v</a:t>
            </a:r>
            <a:r>
              <a:rPr lang="ro-RO" sz="1100" i="1" dirty="0"/>
              <a:t>ă</a:t>
            </a:r>
            <a:r>
              <a:rPr lang="it-IT" sz="1100" i="1" dirty="0"/>
              <a:t> rog s</a:t>
            </a:r>
            <a:r>
              <a:rPr lang="ro-RO" sz="1100" i="1" dirty="0"/>
              <a:t>ă</a:t>
            </a:r>
            <a:r>
              <a:rPr lang="it-IT" sz="1100" i="1" dirty="0"/>
              <a:t> alege</a:t>
            </a:r>
            <a:r>
              <a:rPr lang="ro-RO" sz="1100" i="1" dirty="0"/>
              <a:t>ți</a:t>
            </a:r>
            <a:r>
              <a:rPr lang="it-IT" sz="1100" i="1" dirty="0"/>
              <a:t> varianta de r</a:t>
            </a:r>
            <a:r>
              <a:rPr lang="ro-RO" sz="1100" i="1" dirty="0"/>
              <a:t>ă</a:t>
            </a:r>
            <a:r>
              <a:rPr lang="it-IT" sz="1100" i="1" dirty="0"/>
              <a:t>spuns care vi se potrive</a:t>
            </a:r>
            <a:r>
              <a:rPr lang="ro-RO" sz="1100" i="1" dirty="0"/>
              <a:t>ș</a:t>
            </a:r>
            <a:r>
              <a:rPr lang="it-IT" sz="1100" i="1" dirty="0"/>
              <a:t>te dvs.. Baza = 131  </a:t>
            </a:r>
            <a:endParaRPr lang="en-US" sz="1100" i="1" dirty="0"/>
          </a:p>
        </p:txBody>
      </p:sp>
      <p:sp>
        <p:nvSpPr>
          <p:cNvPr id="8" name="Left Bracket 7">
            <a:extLst>
              <a:ext uri="{FF2B5EF4-FFF2-40B4-BE49-F238E27FC236}">
                <a16:creationId xmlns:a16="http://schemas.microsoft.com/office/drawing/2014/main" id="{72F29ABD-3E1D-4225-82ED-768D40CEA8D3}"/>
              </a:ext>
            </a:extLst>
          </p:cNvPr>
          <p:cNvSpPr/>
          <p:nvPr/>
        </p:nvSpPr>
        <p:spPr>
          <a:xfrm>
            <a:off x="2372959" y="1567915"/>
            <a:ext cx="132877" cy="1857318"/>
          </a:xfrm>
          <a:prstGeom prst="leftBracket">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6" name="Chart 5">
            <a:extLst>
              <a:ext uri="{FF2B5EF4-FFF2-40B4-BE49-F238E27FC236}">
                <a16:creationId xmlns:a16="http://schemas.microsoft.com/office/drawing/2014/main" id="{3D173DB5-70A2-4B1D-A6AC-E56257C1C62C}"/>
              </a:ext>
            </a:extLst>
          </p:cNvPr>
          <p:cNvGraphicFramePr/>
          <p:nvPr>
            <p:extLst>
              <p:ext uri="{D42A27DB-BD31-4B8C-83A1-F6EECF244321}">
                <p14:modId xmlns:p14="http://schemas.microsoft.com/office/powerpoint/2010/main" val="3297586367"/>
              </p:ext>
            </p:extLst>
          </p:nvPr>
        </p:nvGraphicFramePr>
        <p:xfrm>
          <a:off x="2430114" y="1528688"/>
          <a:ext cx="8466682" cy="1975651"/>
        </p:xfrm>
        <a:graphic>
          <a:graphicData uri="http://schemas.openxmlformats.org/drawingml/2006/chart">
            <c:chart xmlns:c="http://schemas.openxmlformats.org/drawingml/2006/chart" xmlns:r="http://schemas.openxmlformats.org/officeDocument/2006/relationships" r:id="rId3"/>
          </a:graphicData>
        </a:graphic>
      </p:graphicFrame>
      <p:sp>
        <p:nvSpPr>
          <p:cNvPr id="14" name="Left Bracket 13">
            <a:extLst>
              <a:ext uri="{FF2B5EF4-FFF2-40B4-BE49-F238E27FC236}">
                <a16:creationId xmlns:a16="http://schemas.microsoft.com/office/drawing/2014/main" id="{D2EE7EF4-D322-4A6E-9393-334967CFFC50}"/>
              </a:ext>
            </a:extLst>
          </p:cNvPr>
          <p:cNvSpPr/>
          <p:nvPr/>
        </p:nvSpPr>
        <p:spPr>
          <a:xfrm>
            <a:off x="2372959" y="3699011"/>
            <a:ext cx="132877" cy="1857318"/>
          </a:xfrm>
          <a:prstGeom prst="leftBracket">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7" name="Chart 16">
            <a:extLst>
              <a:ext uri="{FF2B5EF4-FFF2-40B4-BE49-F238E27FC236}">
                <a16:creationId xmlns:a16="http://schemas.microsoft.com/office/drawing/2014/main" id="{DB67A427-32E2-4F97-8A19-35EC41D4E633}"/>
              </a:ext>
            </a:extLst>
          </p:cNvPr>
          <p:cNvGraphicFramePr/>
          <p:nvPr>
            <p:extLst>
              <p:ext uri="{D42A27DB-BD31-4B8C-83A1-F6EECF244321}">
                <p14:modId xmlns:p14="http://schemas.microsoft.com/office/powerpoint/2010/main" val="3936498546"/>
              </p:ext>
            </p:extLst>
          </p:nvPr>
        </p:nvGraphicFramePr>
        <p:xfrm>
          <a:off x="2430114" y="3727852"/>
          <a:ext cx="8466682" cy="1975651"/>
        </p:xfrm>
        <a:graphic>
          <a:graphicData uri="http://schemas.openxmlformats.org/drawingml/2006/chart">
            <c:chart xmlns:c="http://schemas.openxmlformats.org/drawingml/2006/chart" xmlns:r="http://schemas.openxmlformats.org/officeDocument/2006/relationships" r:id="rId4"/>
          </a:graphicData>
        </a:graphic>
      </p:graphicFrame>
      <p:pic>
        <p:nvPicPr>
          <p:cNvPr id="15" name="Graphic 14" descr="Ring outline">
            <a:extLst>
              <a:ext uri="{FF2B5EF4-FFF2-40B4-BE49-F238E27FC236}">
                <a16:creationId xmlns:a16="http://schemas.microsoft.com/office/drawing/2014/main" id="{29C2E89C-9B8F-4423-86C9-4AA2015C0E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92" y="2044521"/>
            <a:ext cx="827650" cy="827650"/>
          </a:xfrm>
          <a:prstGeom prst="rect">
            <a:avLst/>
          </a:prstGeom>
        </p:spPr>
      </p:pic>
      <p:pic>
        <p:nvPicPr>
          <p:cNvPr id="16" name="Graphic 15" descr="Female Profile outline">
            <a:extLst>
              <a:ext uri="{FF2B5EF4-FFF2-40B4-BE49-F238E27FC236}">
                <a16:creationId xmlns:a16="http://schemas.microsoft.com/office/drawing/2014/main" id="{7EEEAF51-CA1A-4475-93B0-EF366245271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2015" y="4220180"/>
            <a:ext cx="830575" cy="830575"/>
          </a:xfrm>
          <a:prstGeom prst="rect">
            <a:avLst/>
          </a:prstGeom>
        </p:spPr>
      </p:pic>
      <p:sp>
        <p:nvSpPr>
          <p:cNvPr id="18" name="TextBox 17">
            <a:extLst>
              <a:ext uri="{FF2B5EF4-FFF2-40B4-BE49-F238E27FC236}">
                <a16:creationId xmlns:a16="http://schemas.microsoft.com/office/drawing/2014/main" id="{FA967A91-C6EF-4E49-BDE9-CD666D690B5B}"/>
              </a:ext>
            </a:extLst>
          </p:cNvPr>
          <p:cNvSpPr txBox="1"/>
          <p:nvPr/>
        </p:nvSpPr>
        <p:spPr>
          <a:xfrm>
            <a:off x="778450" y="2044613"/>
            <a:ext cx="1799403" cy="830997"/>
          </a:xfrm>
          <a:prstGeom prst="rect">
            <a:avLst/>
          </a:prstGeom>
          <a:noFill/>
          <a:ln>
            <a:noFill/>
          </a:ln>
        </p:spPr>
        <p:txBody>
          <a:bodyPr wrap="square" rtlCol="0">
            <a:spAutoFit/>
          </a:bodyPr>
          <a:lstStyle/>
          <a:p>
            <a:r>
              <a:rPr lang="ro-RO" sz="1600" b="1" dirty="0"/>
              <a:t>RELAȚII DINTRE PERSOANE DE ACELAȘI SEX</a:t>
            </a:r>
            <a:endParaRPr lang="en-US" sz="1600" b="1" dirty="0"/>
          </a:p>
        </p:txBody>
      </p:sp>
      <p:sp>
        <p:nvSpPr>
          <p:cNvPr id="19" name="TextBox 18">
            <a:extLst>
              <a:ext uri="{FF2B5EF4-FFF2-40B4-BE49-F238E27FC236}">
                <a16:creationId xmlns:a16="http://schemas.microsoft.com/office/drawing/2014/main" id="{6223F588-6E7C-4C94-9EA8-E38DD00F433E}"/>
              </a:ext>
            </a:extLst>
          </p:cNvPr>
          <p:cNvSpPr txBox="1"/>
          <p:nvPr/>
        </p:nvSpPr>
        <p:spPr>
          <a:xfrm>
            <a:off x="1400851" y="4466190"/>
            <a:ext cx="830576" cy="338554"/>
          </a:xfrm>
          <a:prstGeom prst="rect">
            <a:avLst/>
          </a:prstGeom>
          <a:noFill/>
          <a:ln>
            <a:noFill/>
          </a:ln>
        </p:spPr>
        <p:txBody>
          <a:bodyPr wrap="square" rtlCol="0">
            <a:spAutoFit/>
          </a:bodyPr>
          <a:lstStyle/>
          <a:p>
            <a:r>
              <a:rPr lang="ro-RO" sz="1600" b="1" dirty="0"/>
              <a:t>FEMEI</a:t>
            </a:r>
            <a:endParaRPr lang="en-US" sz="1600" b="1" dirty="0"/>
          </a:p>
        </p:txBody>
      </p:sp>
      <p:sp>
        <p:nvSpPr>
          <p:cNvPr id="20" name="Title 1">
            <a:extLst>
              <a:ext uri="{FF2B5EF4-FFF2-40B4-BE49-F238E27FC236}">
                <a16:creationId xmlns:a16="http://schemas.microsoft.com/office/drawing/2014/main" id="{CDD7E2A6-1753-4AC1-8074-9E457B472720}"/>
              </a:ext>
            </a:extLst>
          </p:cNvPr>
          <p:cNvSpPr txBox="1">
            <a:spLocks/>
          </p:cNvSpPr>
          <p:nvPr/>
        </p:nvSpPr>
        <p:spPr>
          <a:xfrm>
            <a:off x="2222271" y="764676"/>
            <a:ext cx="9158056" cy="5847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a:t>Atitudinea general</a:t>
            </a:r>
            <a:r>
              <a:rPr lang="ro-RO" sz="2400" b="1"/>
              <a:t>ă</a:t>
            </a:r>
            <a:r>
              <a:rPr lang="en-US" sz="2400" b="1"/>
              <a:t> fa</a:t>
            </a:r>
            <a:r>
              <a:rPr lang="ro-RO" sz="2400" b="1"/>
              <a:t>ță</a:t>
            </a:r>
            <a:r>
              <a:rPr lang="en-US" sz="2400" b="1"/>
              <a:t> de…</a:t>
            </a:r>
            <a:endParaRPr lang="en-US" sz="2400" b="1" dirty="0"/>
          </a:p>
        </p:txBody>
      </p:sp>
    </p:spTree>
    <p:extLst>
      <p:ext uri="{BB962C8B-B14F-4D97-AF65-F5344CB8AC3E}">
        <p14:creationId xmlns:p14="http://schemas.microsoft.com/office/powerpoint/2010/main" val="1256297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ft Bracket 3">
            <a:extLst>
              <a:ext uri="{FF2B5EF4-FFF2-40B4-BE49-F238E27FC236}">
                <a16:creationId xmlns:a16="http://schemas.microsoft.com/office/drawing/2014/main" id="{B8386679-4777-4D73-8F65-686949A9AD86}"/>
              </a:ext>
            </a:extLst>
          </p:cNvPr>
          <p:cNvSpPr/>
          <p:nvPr/>
        </p:nvSpPr>
        <p:spPr>
          <a:xfrm>
            <a:off x="1977568" y="1622111"/>
            <a:ext cx="244703" cy="3884328"/>
          </a:xfrm>
          <a:prstGeom prst="leftBracket">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 name="Graphic 4" descr="Cheers outline">
            <a:extLst>
              <a:ext uri="{FF2B5EF4-FFF2-40B4-BE49-F238E27FC236}">
                <a16:creationId xmlns:a16="http://schemas.microsoft.com/office/drawing/2014/main" id="{FD42EB83-D803-4583-AE34-40FF7CA78C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1551" y="2608981"/>
            <a:ext cx="1114434" cy="1114434"/>
          </a:xfrm>
          <a:prstGeom prst="rect">
            <a:avLst/>
          </a:prstGeom>
        </p:spPr>
      </p:pic>
      <p:graphicFrame>
        <p:nvGraphicFramePr>
          <p:cNvPr id="6" name="Chart 5">
            <a:extLst>
              <a:ext uri="{FF2B5EF4-FFF2-40B4-BE49-F238E27FC236}">
                <a16:creationId xmlns:a16="http://schemas.microsoft.com/office/drawing/2014/main" id="{10E1798A-CEC3-40DF-B553-C6D170644C77}"/>
              </a:ext>
            </a:extLst>
          </p:cNvPr>
          <p:cNvGraphicFramePr/>
          <p:nvPr>
            <p:extLst>
              <p:ext uri="{D42A27DB-BD31-4B8C-83A1-F6EECF244321}">
                <p14:modId xmlns:p14="http://schemas.microsoft.com/office/powerpoint/2010/main" val="3221440221"/>
              </p:ext>
            </p:extLst>
          </p:nvPr>
        </p:nvGraphicFramePr>
        <p:xfrm>
          <a:off x="2398386" y="1561111"/>
          <a:ext cx="9776656" cy="4136704"/>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57041336-1369-413D-B813-5CA7E3A2691B}"/>
              </a:ext>
            </a:extLst>
          </p:cNvPr>
          <p:cNvSpPr txBox="1">
            <a:spLocks/>
          </p:cNvSpPr>
          <p:nvPr/>
        </p:nvSpPr>
        <p:spPr>
          <a:xfrm>
            <a:off x="2222271" y="764676"/>
            <a:ext cx="9158056" cy="5847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a:t>Atitudinea general</a:t>
            </a:r>
            <a:r>
              <a:rPr lang="ro-RO" sz="2400" b="1"/>
              <a:t>ă</a:t>
            </a:r>
            <a:r>
              <a:rPr lang="en-US" sz="2400" b="1"/>
              <a:t> fa</a:t>
            </a:r>
            <a:r>
              <a:rPr lang="ro-RO" sz="2400" b="1"/>
              <a:t>ță</a:t>
            </a:r>
            <a:r>
              <a:rPr lang="en-US" sz="2400" b="1"/>
              <a:t> de…</a:t>
            </a:r>
            <a:endParaRPr lang="en-US" sz="2400" b="1" dirty="0"/>
          </a:p>
        </p:txBody>
      </p:sp>
      <p:sp>
        <p:nvSpPr>
          <p:cNvPr id="8" name="TextBox 7">
            <a:extLst>
              <a:ext uri="{FF2B5EF4-FFF2-40B4-BE49-F238E27FC236}">
                <a16:creationId xmlns:a16="http://schemas.microsoft.com/office/drawing/2014/main" id="{F898FCEF-4EE7-47D3-ADB0-AB88D2840B7B}"/>
              </a:ext>
            </a:extLst>
          </p:cNvPr>
          <p:cNvSpPr txBox="1"/>
          <p:nvPr/>
        </p:nvSpPr>
        <p:spPr>
          <a:xfrm>
            <a:off x="289066" y="3872387"/>
            <a:ext cx="1799403" cy="584775"/>
          </a:xfrm>
          <a:prstGeom prst="rect">
            <a:avLst/>
          </a:prstGeom>
          <a:noFill/>
          <a:ln>
            <a:noFill/>
          </a:ln>
        </p:spPr>
        <p:txBody>
          <a:bodyPr wrap="square" rtlCol="0">
            <a:spAutoFit/>
          </a:bodyPr>
          <a:lstStyle/>
          <a:p>
            <a:pPr algn="ctr"/>
            <a:r>
              <a:rPr lang="ro-RO" sz="1600" b="1" dirty="0"/>
              <a:t>NAȚIONALITATE </a:t>
            </a:r>
          </a:p>
          <a:p>
            <a:pPr algn="ctr"/>
            <a:r>
              <a:rPr lang="ro-RO" sz="1600" b="1" dirty="0"/>
              <a:t>&amp; ETNIE</a:t>
            </a:r>
            <a:endParaRPr lang="en-US" sz="1600" b="1" dirty="0"/>
          </a:p>
        </p:txBody>
      </p:sp>
      <p:cxnSp>
        <p:nvCxnSpPr>
          <p:cNvPr id="9" name="Straight Connector 8">
            <a:extLst>
              <a:ext uri="{FF2B5EF4-FFF2-40B4-BE49-F238E27FC236}">
                <a16:creationId xmlns:a16="http://schemas.microsoft.com/office/drawing/2014/main" id="{AAF6A6D1-C583-4CD9-A419-FFF0D6F6E188}"/>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8753F21-1773-43CE-97C1-44A3EF844FD9}"/>
              </a:ext>
            </a:extLst>
          </p:cNvPr>
          <p:cNvSpPr txBox="1"/>
          <p:nvPr/>
        </p:nvSpPr>
        <p:spPr>
          <a:xfrm>
            <a:off x="792480" y="5907298"/>
            <a:ext cx="7471883" cy="261610"/>
          </a:xfrm>
          <a:prstGeom prst="rect">
            <a:avLst/>
          </a:prstGeom>
          <a:noFill/>
        </p:spPr>
        <p:txBody>
          <a:bodyPr wrap="square" rtlCol="0">
            <a:spAutoFit/>
          </a:bodyPr>
          <a:lstStyle/>
          <a:p>
            <a:r>
              <a:rPr lang="it-IT" sz="1100" i="1" dirty="0"/>
              <a:t>A1. Pentru fiecare dintre urm</a:t>
            </a:r>
            <a:r>
              <a:rPr lang="ro-RO" sz="1100" i="1" dirty="0"/>
              <a:t>ă</a:t>
            </a:r>
            <a:r>
              <a:rPr lang="it-IT" sz="1100" i="1" dirty="0"/>
              <a:t>toarele afi</a:t>
            </a:r>
            <a:r>
              <a:rPr lang="ro-RO" sz="1100" i="1" dirty="0"/>
              <a:t>rmații</a:t>
            </a:r>
            <a:r>
              <a:rPr lang="it-IT" sz="1100" i="1" dirty="0"/>
              <a:t>, v</a:t>
            </a:r>
            <a:r>
              <a:rPr lang="ro-RO" sz="1100" i="1" dirty="0"/>
              <a:t>ă</a:t>
            </a:r>
            <a:r>
              <a:rPr lang="it-IT" sz="1100" i="1" dirty="0"/>
              <a:t> rog s</a:t>
            </a:r>
            <a:r>
              <a:rPr lang="ro-RO" sz="1100" i="1" dirty="0"/>
              <a:t>ă</a:t>
            </a:r>
            <a:r>
              <a:rPr lang="it-IT" sz="1100" i="1" dirty="0"/>
              <a:t> alege</a:t>
            </a:r>
            <a:r>
              <a:rPr lang="ro-RO" sz="1100" i="1" dirty="0"/>
              <a:t>ți</a:t>
            </a:r>
            <a:r>
              <a:rPr lang="it-IT" sz="1100" i="1" dirty="0"/>
              <a:t> varianta de r</a:t>
            </a:r>
            <a:r>
              <a:rPr lang="ro-RO" sz="1100" i="1" dirty="0"/>
              <a:t>ă</a:t>
            </a:r>
            <a:r>
              <a:rPr lang="it-IT" sz="1100" i="1" dirty="0"/>
              <a:t>spuns care vi se potrive</a:t>
            </a:r>
            <a:r>
              <a:rPr lang="ro-RO" sz="1100" i="1" dirty="0"/>
              <a:t>ș</a:t>
            </a:r>
            <a:r>
              <a:rPr lang="it-IT" sz="1100" i="1" dirty="0"/>
              <a:t>te dvs.. Baza = 131  </a:t>
            </a:r>
            <a:endParaRPr lang="en-US" sz="1100" i="1" dirty="0"/>
          </a:p>
        </p:txBody>
      </p:sp>
    </p:spTree>
    <p:extLst>
      <p:ext uri="{BB962C8B-B14F-4D97-AF65-F5344CB8AC3E}">
        <p14:creationId xmlns:p14="http://schemas.microsoft.com/office/powerpoint/2010/main" val="206641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E0B7088D-5C00-46D9-97A5-6D9D65B346A4}"/>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0E003B2-EEF3-48AA-9949-8C76437065D9}"/>
              </a:ext>
            </a:extLst>
          </p:cNvPr>
          <p:cNvSpPr txBox="1"/>
          <p:nvPr/>
        </p:nvSpPr>
        <p:spPr>
          <a:xfrm>
            <a:off x="809997" y="5907205"/>
            <a:ext cx="12298680" cy="261610"/>
          </a:xfrm>
          <a:prstGeom prst="rect">
            <a:avLst/>
          </a:prstGeom>
          <a:noFill/>
        </p:spPr>
        <p:txBody>
          <a:bodyPr wrap="square" rtlCol="0">
            <a:spAutoFit/>
          </a:bodyPr>
          <a:lstStyle/>
          <a:p>
            <a:r>
              <a:rPr lang="it-IT" sz="1100" i="1" dirty="0"/>
              <a:t>A1. Pentru fiecare dintre urm</a:t>
            </a:r>
            <a:r>
              <a:rPr lang="ro-RO" sz="1100" i="1" dirty="0"/>
              <a:t>ă</a:t>
            </a:r>
            <a:r>
              <a:rPr lang="it-IT" sz="1100" i="1" dirty="0"/>
              <a:t>toarele af</a:t>
            </a:r>
            <a:r>
              <a:rPr lang="ro-RO" sz="1100" i="1" dirty="0"/>
              <a:t>irmații</a:t>
            </a:r>
            <a:r>
              <a:rPr lang="it-IT" sz="1100" i="1" dirty="0"/>
              <a:t>, v</a:t>
            </a:r>
            <a:r>
              <a:rPr lang="ro-RO" sz="1100" i="1" dirty="0"/>
              <a:t>ă</a:t>
            </a:r>
            <a:r>
              <a:rPr lang="it-IT" sz="1100" i="1" dirty="0"/>
              <a:t> rog s</a:t>
            </a:r>
            <a:r>
              <a:rPr lang="ro-RO" sz="1100" i="1" dirty="0"/>
              <a:t>ă</a:t>
            </a:r>
            <a:r>
              <a:rPr lang="it-IT" sz="1100" i="1" dirty="0"/>
              <a:t> alege</a:t>
            </a:r>
            <a:r>
              <a:rPr lang="ro-RO" sz="1100" i="1" dirty="0"/>
              <a:t>ț</a:t>
            </a:r>
            <a:r>
              <a:rPr lang="it-IT" sz="1100" i="1" dirty="0"/>
              <a:t>i varianta de r</a:t>
            </a:r>
            <a:r>
              <a:rPr lang="ro-RO" sz="1100" i="1" dirty="0"/>
              <a:t>ă</a:t>
            </a:r>
            <a:r>
              <a:rPr lang="it-IT" sz="1100" i="1" dirty="0"/>
              <a:t>spuns care vi se potrive</a:t>
            </a:r>
            <a:r>
              <a:rPr lang="ro-RO" sz="1100" i="1" dirty="0"/>
              <a:t>ș</a:t>
            </a:r>
            <a:r>
              <a:rPr lang="it-IT" sz="1100" i="1" dirty="0"/>
              <a:t>te dvs.. Baza = 131  </a:t>
            </a:r>
            <a:endParaRPr lang="en-US" sz="1100" i="1" dirty="0"/>
          </a:p>
        </p:txBody>
      </p:sp>
      <p:graphicFrame>
        <p:nvGraphicFramePr>
          <p:cNvPr id="11" name="Chart 10">
            <a:extLst>
              <a:ext uri="{FF2B5EF4-FFF2-40B4-BE49-F238E27FC236}">
                <a16:creationId xmlns:a16="http://schemas.microsoft.com/office/drawing/2014/main" id="{96F88C31-1D11-4EFD-8B6E-3E618C9BEC93}"/>
              </a:ext>
            </a:extLst>
          </p:cNvPr>
          <p:cNvGraphicFramePr/>
          <p:nvPr>
            <p:extLst>
              <p:ext uri="{D42A27DB-BD31-4B8C-83A1-F6EECF244321}">
                <p14:modId xmlns:p14="http://schemas.microsoft.com/office/powerpoint/2010/main" val="656422526"/>
              </p:ext>
            </p:extLst>
          </p:nvPr>
        </p:nvGraphicFramePr>
        <p:xfrm>
          <a:off x="2513743" y="3952814"/>
          <a:ext cx="8825495" cy="2286762"/>
        </p:xfrm>
        <a:graphic>
          <a:graphicData uri="http://schemas.openxmlformats.org/drawingml/2006/chart">
            <c:chart xmlns:c="http://schemas.openxmlformats.org/drawingml/2006/chart" xmlns:r="http://schemas.openxmlformats.org/officeDocument/2006/relationships" r:id="rId3"/>
          </a:graphicData>
        </a:graphic>
      </p:graphicFrame>
      <p:sp>
        <p:nvSpPr>
          <p:cNvPr id="12" name="Left Bracket 11">
            <a:extLst>
              <a:ext uri="{FF2B5EF4-FFF2-40B4-BE49-F238E27FC236}">
                <a16:creationId xmlns:a16="http://schemas.microsoft.com/office/drawing/2014/main" id="{47D8DC03-D6FD-4E07-B7B6-A7418FDEDD36}"/>
              </a:ext>
            </a:extLst>
          </p:cNvPr>
          <p:cNvSpPr/>
          <p:nvPr/>
        </p:nvSpPr>
        <p:spPr>
          <a:xfrm>
            <a:off x="2422262" y="2161201"/>
            <a:ext cx="132877" cy="1857318"/>
          </a:xfrm>
          <a:prstGeom prst="leftBracket">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 name="Graphic 12" descr="Lecturer outline">
            <a:extLst>
              <a:ext uri="{FF2B5EF4-FFF2-40B4-BE49-F238E27FC236}">
                <a16:creationId xmlns:a16="http://schemas.microsoft.com/office/drawing/2014/main" id="{6DF55329-B17D-4227-B2BE-5F4E21A19A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4340" y="2275265"/>
            <a:ext cx="914400" cy="914400"/>
          </a:xfrm>
          <a:prstGeom prst="rect">
            <a:avLst/>
          </a:prstGeom>
        </p:spPr>
      </p:pic>
      <p:graphicFrame>
        <p:nvGraphicFramePr>
          <p:cNvPr id="14" name="Chart 13">
            <a:extLst>
              <a:ext uri="{FF2B5EF4-FFF2-40B4-BE49-F238E27FC236}">
                <a16:creationId xmlns:a16="http://schemas.microsoft.com/office/drawing/2014/main" id="{83A593FD-CCF5-4753-9C91-65312610CF1F}"/>
              </a:ext>
            </a:extLst>
          </p:cNvPr>
          <p:cNvGraphicFramePr/>
          <p:nvPr>
            <p:extLst>
              <p:ext uri="{D42A27DB-BD31-4B8C-83A1-F6EECF244321}">
                <p14:modId xmlns:p14="http://schemas.microsoft.com/office/powerpoint/2010/main" val="2721556556"/>
              </p:ext>
            </p:extLst>
          </p:nvPr>
        </p:nvGraphicFramePr>
        <p:xfrm>
          <a:off x="2513743" y="1854590"/>
          <a:ext cx="8825495" cy="2286762"/>
        </p:xfrm>
        <a:graphic>
          <a:graphicData uri="http://schemas.openxmlformats.org/drawingml/2006/chart">
            <c:chart xmlns:c="http://schemas.openxmlformats.org/drawingml/2006/chart" xmlns:r="http://schemas.openxmlformats.org/officeDocument/2006/relationships" r:id="rId6"/>
          </a:graphicData>
        </a:graphic>
      </p:graphicFrame>
      <p:sp>
        <p:nvSpPr>
          <p:cNvPr id="15" name="Title 1">
            <a:extLst>
              <a:ext uri="{FF2B5EF4-FFF2-40B4-BE49-F238E27FC236}">
                <a16:creationId xmlns:a16="http://schemas.microsoft.com/office/drawing/2014/main" id="{0A4511A8-9BDB-4FD0-9E33-1721332C0B70}"/>
              </a:ext>
            </a:extLst>
          </p:cNvPr>
          <p:cNvSpPr txBox="1">
            <a:spLocks/>
          </p:cNvSpPr>
          <p:nvPr/>
        </p:nvSpPr>
        <p:spPr>
          <a:xfrm>
            <a:off x="1967830" y="812414"/>
            <a:ext cx="9158056" cy="5847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a:t>Atitudinea general</a:t>
            </a:r>
            <a:r>
              <a:rPr lang="ro-RO" sz="2400" b="1"/>
              <a:t>ă</a:t>
            </a:r>
            <a:r>
              <a:rPr lang="en-US" sz="2400" b="1"/>
              <a:t> fa</a:t>
            </a:r>
            <a:r>
              <a:rPr lang="ro-RO" sz="2400" b="1"/>
              <a:t>ță</a:t>
            </a:r>
            <a:r>
              <a:rPr lang="en-US" sz="2400" b="1"/>
              <a:t> de…</a:t>
            </a:r>
            <a:endParaRPr lang="en-US" sz="2400" b="1" dirty="0"/>
          </a:p>
        </p:txBody>
      </p:sp>
      <p:sp>
        <p:nvSpPr>
          <p:cNvPr id="16" name="TextBox 15">
            <a:extLst>
              <a:ext uri="{FF2B5EF4-FFF2-40B4-BE49-F238E27FC236}">
                <a16:creationId xmlns:a16="http://schemas.microsoft.com/office/drawing/2014/main" id="{B71B27AE-F392-4D6D-BAB8-5FA76904ACFC}"/>
              </a:ext>
            </a:extLst>
          </p:cNvPr>
          <p:cNvSpPr txBox="1"/>
          <p:nvPr/>
        </p:nvSpPr>
        <p:spPr>
          <a:xfrm>
            <a:off x="651839" y="3303729"/>
            <a:ext cx="1799403" cy="584775"/>
          </a:xfrm>
          <a:prstGeom prst="rect">
            <a:avLst/>
          </a:prstGeom>
          <a:noFill/>
          <a:ln>
            <a:noFill/>
          </a:ln>
        </p:spPr>
        <p:txBody>
          <a:bodyPr wrap="square" rtlCol="0">
            <a:spAutoFit/>
          </a:bodyPr>
          <a:lstStyle/>
          <a:p>
            <a:pPr algn="ctr"/>
            <a:r>
              <a:rPr lang="ro-RO" sz="1600" b="1" dirty="0"/>
              <a:t>ORDINEA </a:t>
            </a:r>
          </a:p>
          <a:p>
            <a:pPr algn="ctr"/>
            <a:r>
              <a:rPr lang="ro-RO" sz="1600" b="1" dirty="0"/>
              <a:t>PUBLICĂ</a:t>
            </a:r>
            <a:endParaRPr lang="en-US" sz="1600" b="1" dirty="0"/>
          </a:p>
        </p:txBody>
      </p:sp>
      <p:sp>
        <p:nvSpPr>
          <p:cNvPr id="18" name="Left Bracket 17">
            <a:extLst>
              <a:ext uri="{FF2B5EF4-FFF2-40B4-BE49-F238E27FC236}">
                <a16:creationId xmlns:a16="http://schemas.microsoft.com/office/drawing/2014/main" id="{7ABA42A2-8DE1-4350-BE3A-AAAFE2B35913}"/>
              </a:ext>
            </a:extLst>
          </p:cNvPr>
          <p:cNvSpPr/>
          <p:nvPr/>
        </p:nvSpPr>
        <p:spPr>
          <a:xfrm>
            <a:off x="3377608" y="4596733"/>
            <a:ext cx="132877" cy="714790"/>
          </a:xfrm>
          <a:prstGeom prst="leftBracket">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85E22651-D72F-4669-A16C-5E46A1DB528E}"/>
              </a:ext>
            </a:extLst>
          </p:cNvPr>
          <p:cNvSpPr txBox="1"/>
          <p:nvPr/>
        </p:nvSpPr>
        <p:spPr>
          <a:xfrm>
            <a:off x="2337090" y="4699105"/>
            <a:ext cx="1168596" cy="584775"/>
          </a:xfrm>
          <a:prstGeom prst="rect">
            <a:avLst/>
          </a:prstGeom>
          <a:noFill/>
          <a:ln>
            <a:noFill/>
          </a:ln>
        </p:spPr>
        <p:txBody>
          <a:bodyPr wrap="square" rtlCol="0">
            <a:spAutoFit/>
          </a:bodyPr>
          <a:lstStyle/>
          <a:p>
            <a:pPr algn="ctr"/>
            <a:r>
              <a:rPr lang="ro-RO" sz="1600" b="1" dirty="0"/>
              <a:t>ASPECT </a:t>
            </a:r>
          </a:p>
          <a:p>
            <a:pPr algn="ctr"/>
            <a:r>
              <a:rPr lang="ro-RO" sz="1600" b="1" dirty="0"/>
              <a:t>FIZIC</a:t>
            </a:r>
            <a:endParaRPr lang="en-US" sz="1600" b="1" dirty="0"/>
          </a:p>
        </p:txBody>
      </p:sp>
    </p:spTree>
    <p:extLst>
      <p:ext uri="{BB962C8B-B14F-4D97-AF65-F5344CB8AC3E}">
        <p14:creationId xmlns:p14="http://schemas.microsoft.com/office/powerpoint/2010/main" val="1701330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FB3EBD0-1965-4A34-A71B-90ED3444296F}"/>
              </a:ext>
            </a:extLst>
          </p:cNvPr>
          <p:cNvSpPr txBox="1"/>
          <p:nvPr/>
        </p:nvSpPr>
        <p:spPr>
          <a:xfrm>
            <a:off x="790575" y="5914680"/>
            <a:ext cx="9674893" cy="261610"/>
          </a:xfrm>
          <a:prstGeom prst="rect">
            <a:avLst/>
          </a:prstGeom>
          <a:noFill/>
        </p:spPr>
        <p:txBody>
          <a:bodyPr wrap="square" rtlCol="0">
            <a:spAutoFit/>
          </a:bodyPr>
          <a:lstStyle/>
          <a:p>
            <a:r>
              <a:rPr lang="it-IT" sz="1100" i="1" dirty="0"/>
              <a:t>A2.  Cine considera</a:t>
            </a:r>
            <a:r>
              <a:rPr lang="ro-RO" sz="1100" i="1" dirty="0"/>
              <a:t>ți</a:t>
            </a:r>
            <a:r>
              <a:rPr lang="it-IT" sz="1100" i="1" dirty="0"/>
              <a:t> c</a:t>
            </a:r>
            <a:r>
              <a:rPr lang="ro-RO" sz="1100" i="1" dirty="0"/>
              <a:t>ă</a:t>
            </a:r>
            <a:r>
              <a:rPr lang="it-IT" sz="1100" i="1" dirty="0"/>
              <a:t> sunt mai toleran</a:t>
            </a:r>
            <a:r>
              <a:rPr lang="ro-RO" sz="1100" i="1" dirty="0"/>
              <a:t>ț</a:t>
            </a:r>
            <a:r>
              <a:rPr lang="it-IT" sz="1100" i="1" dirty="0"/>
              <a:t>i fa</a:t>
            </a:r>
            <a:r>
              <a:rPr lang="ro-RO" sz="1100" i="1" dirty="0"/>
              <a:t>ță</a:t>
            </a:r>
            <a:r>
              <a:rPr lang="it-IT" sz="1100" i="1" dirty="0"/>
              <a:t> de urm</a:t>
            </a:r>
            <a:r>
              <a:rPr lang="ro-RO" sz="1100" i="1" dirty="0"/>
              <a:t>ă</a:t>
            </a:r>
            <a:r>
              <a:rPr lang="it-IT" sz="1100" i="1" dirty="0"/>
              <a:t>toarele categorii de persoane: p</a:t>
            </a:r>
            <a:r>
              <a:rPr lang="ro-RO" sz="1100" i="1" dirty="0"/>
              <a:t>ă</a:t>
            </a:r>
            <a:r>
              <a:rPr lang="it-IT" sz="1100" i="1" dirty="0"/>
              <a:t>rin</a:t>
            </a:r>
            <a:r>
              <a:rPr lang="ro-RO" sz="1100" i="1" dirty="0"/>
              <a:t>ț</a:t>
            </a:r>
            <a:r>
              <a:rPr lang="it-IT" sz="1100" i="1" dirty="0"/>
              <a:t>ii sau profesorii din institu</a:t>
            </a:r>
            <a:r>
              <a:rPr lang="ro-RO" sz="1100" i="1" dirty="0"/>
              <a:t>ț</a:t>
            </a:r>
            <a:r>
              <a:rPr lang="it-IT" sz="1100" i="1" dirty="0"/>
              <a:t>iile de </a:t>
            </a:r>
            <a:r>
              <a:rPr lang="ro-RO" sz="1100" i="1" dirty="0"/>
              <a:t>în</a:t>
            </a:r>
            <a:r>
              <a:rPr lang="it-IT" sz="1100" i="1" dirty="0"/>
              <a:t>v</a:t>
            </a:r>
            <a:r>
              <a:rPr lang="ro-RO" sz="1100" i="1" dirty="0"/>
              <a:t>ăță</a:t>
            </a:r>
            <a:r>
              <a:rPr lang="it-IT" sz="1100" i="1" dirty="0"/>
              <a:t>m</a:t>
            </a:r>
            <a:r>
              <a:rPr lang="ro-RO" sz="1100" i="1" dirty="0"/>
              <a:t>â</a:t>
            </a:r>
            <a:r>
              <a:rPr lang="it-IT" sz="1100" i="1" dirty="0"/>
              <a:t>nt din jude</a:t>
            </a:r>
            <a:r>
              <a:rPr lang="ro-RO" sz="1100" i="1" dirty="0"/>
              <a:t>ț</a:t>
            </a:r>
            <a:r>
              <a:rPr lang="it-IT" sz="1100" i="1" dirty="0"/>
              <a:t>ul dvs.? Baza= 131</a:t>
            </a:r>
            <a:endParaRPr lang="en-US" sz="1100" i="1" dirty="0"/>
          </a:p>
        </p:txBody>
      </p:sp>
      <p:cxnSp>
        <p:nvCxnSpPr>
          <p:cNvPr id="22" name="Straight Connector 21">
            <a:extLst>
              <a:ext uri="{FF2B5EF4-FFF2-40B4-BE49-F238E27FC236}">
                <a16:creationId xmlns:a16="http://schemas.microsoft.com/office/drawing/2014/main" id="{EE2598C0-B762-4C1D-9353-962B94EDDA2F}"/>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id="{193B49ED-7FF1-4642-912C-16A56A455266}"/>
              </a:ext>
            </a:extLst>
          </p:cNvPr>
          <p:cNvGraphicFramePr/>
          <p:nvPr>
            <p:extLst>
              <p:ext uri="{D42A27DB-BD31-4B8C-83A1-F6EECF244321}">
                <p14:modId xmlns:p14="http://schemas.microsoft.com/office/powerpoint/2010/main" val="1417457168"/>
              </p:ext>
            </p:extLst>
          </p:nvPr>
        </p:nvGraphicFramePr>
        <p:xfrm>
          <a:off x="871396" y="1323976"/>
          <a:ext cx="10421443" cy="4623208"/>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70196177-8366-4F31-85FC-4D97CE96ECF7}"/>
              </a:ext>
            </a:extLst>
          </p:cNvPr>
          <p:cNvSpPr>
            <a:spLocks noGrp="1"/>
          </p:cNvSpPr>
          <p:nvPr>
            <p:ph type="title"/>
          </p:nvPr>
        </p:nvSpPr>
        <p:spPr>
          <a:xfrm>
            <a:off x="4586070" y="826557"/>
            <a:ext cx="5430130" cy="584785"/>
          </a:xfrm>
        </p:spPr>
        <p:txBody>
          <a:bodyPr>
            <a:noAutofit/>
          </a:bodyPr>
          <a:lstStyle/>
          <a:p>
            <a:pPr algn="ctr"/>
            <a:r>
              <a:rPr lang="ro-RO" sz="2000" b="1" dirty="0"/>
              <a:t>Cine sunt mai toleranți față de următoarele categorii de persoane?</a:t>
            </a:r>
            <a:endParaRPr lang="en-US" sz="2000" b="1" dirty="0"/>
          </a:p>
        </p:txBody>
      </p:sp>
    </p:spTree>
    <p:extLst>
      <p:ext uri="{BB962C8B-B14F-4D97-AF65-F5344CB8AC3E}">
        <p14:creationId xmlns:p14="http://schemas.microsoft.com/office/powerpoint/2010/main" val="3735473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70BC354-7C0A-4F53-BA2D-140AF0BCACD5}"/>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6C0B9CC-9CF0-4B1F-B627-6F7846557E74}"/>
              </a:ext>
            </a:extLst>
          </p:cNvPr>
          <p:cNvSpPr txBox="1"/>
          <p:nvPr/>
        </p:nvSpPr>
        <p:spPr>
          <a:xfrm>
            <a:off x="792480" y="5907205"/>
            <a:ext cx="8747760" cy="261610"/>
          </a:xfrm>
          <a:prstGeom prst="rect">
            <a:avLst/>
          </a:prstGeom>
          <a:noFill/>
        </p:spPr>
        <p:txBody>
          <a:bodyPr wrap="square" rtlCol="0">
            <a:spAutoFit/>
          </a:bodyPr>
          <a:lstStyle/>
          <a:p>
            <a:r>
              <a:rPr lang="it-IT" sz="1100" i="1" dirty="0"/>
              <a:t>A3. A</a:t>
            </a:r>
            <a:r>
              <a:rPr lang="ro-RO" sz="1100" i="1" dirty="0"/>
              <a:t>ți a</a:t>
            </a:r>
            <a:r>
              <a:rPr lang="it-IT" sz="1100" i="1" dirty="0"/>
              <a:t>uzit sau a</a:t>
            </a:r>
            <a:r>
              <a:rPr lang="ro-RO" sz="1100" i="1" dirty="0"/>
              <a:t>ț</a:t>
            </a:r>
            <a:r>
              <a:rPr lang="it-IT" sz="1100" i="1" dirty="0"/>
              <a:t>i fost vreodat</a:t>
            </a:r>
            <a:r>
              <a:rPr lang="ro-RO" sz="1100" i="1" dirty="0"/>
              <a:t>ă</a:t>
            </a:r>
            <a:r>
              <a:rPr lang="it-IT" sz="1100" i="1" dirty="0"/>
              <a:t> martor la exprimarea unor opinii negative care s</a:t>
            </a:r>
            <a:r>
              <a:rPr lang="ro-RO" sz="1100" i="1" dirty="0"/>
              <a:t>ă</a:t>
            </a:r>
            <a:r>
              <a:rPr lang="it-IT" sz="1100" i="1" dirty="0"/>
              <a:t> incite la ur</a:t>
            </a:r>
            <a:r>
              <a:rPr lang="ro-RO" sz="1100" i="1" dirty="0"/>
              <a:t>ă</a:t>
            </a:r>
            <a:r>
              <a:rPr lang="it-IT" sz="1100" i="1" dirty="0"/>
              <a:t> c</a:t>
            </a:r>
            <a:r>
              <a:rPr lang="ro-RO" sz="1100" i="1" dirty="0"/>
              <a:t>â</a:t>
            </a:r>
            <a:r>
              <a:rPr lang="it-IT" sz="1100" i="1" dirty="0"/>
              <a:t>nd vine vorba de: Baza= 131</a:t>
            </a:r>
            <a:endParaRPr lang="en-US" sz="1100" i="1" dirty="0"/>
          </a:p>
        </p:txBody>
      </p:sp>
      <p:graphicFrame>
        <p:nvGraphicFramePr>
          <p:cNvPr id="11" name="Chart 10">
            <a:extLst>
              <a:ext uri="{FF2B5EF4-FFF2-40B4-BE49-F238E27FC236}">
                <a16:creationId xmlns:a16="http://schemas.microsoft.com/office/drawing/2014/main" id="{12585833-92F8-4406-9345-2F8BE5168557}"/>
              </a:ext>
            </a:extLst>
          </p:cNvPr>
          <p:cNvGraphicFramePr/>
          <p:nvPr>
            <p:extLst>
              <p:ext uri="{D42A27DB-BD31-4B8C-83A1-F6EECF244321}">
                <p14:modId xmlns:p14="http://schemas.microsoft.com/office/powerpoint/2010/main" val="1522078854"/>
              </p:ext>
            </p:extLst>
          </p:nvPr>
        </p:nvGraphicFramePr>
        <p:xfrm>
          <a:off x="1841416" y="1691640"/>
          <a:ext cx="9100904" cy="416052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a:extLst>
              <a:ext uri="{FF2B5EF4-FFF2-40B4-BE49-F238E27FC236}">
                <a16:creationId xmlns:a16="http://schemas.microsoft.com/office/drawing/2014/main" id="{9EE725B0-72C5-4863-9CBE-10B2AE4DA6B5}"/>
              </a:ext>
            </a:extLst>
          </p:cNvPr>
          <p:cNvSpPr txBox="1">
            <a:spLocks/>
          </p:cNvSpPr>
          <p:nvPr/>
        </p:nvSpPr>
        <p:spPr>
          <a:xfrm>
            <a:off x="2797405" y="828194"/>
            <a:ext cx="6597190" cy="58478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err="1"/>
              <a:t>Inciden</a:t>
            </a:r>
            <a:r>
              <a:rPr lang="ro-RO" sz="2400" b="1" dirty="0"/>
              <a:t>ț</a:t>
            </a:r>
            <a:r>
              <a:rPr lang="en-US" sz="2400" b="1" dirty="0"/>
              <a:t>a </a:t>
            </a:r>
            <a:r>
              <a:rPr lang="en-US" sz="2400" b="1" dirty="0" err="1"/>
              <a:t>cazurilor</a:t>
            </a:r>
            <a:r>
              <a:rPr lang="en-US" sz="2400" b="1" dirty="0"/>
              <a:t> de </a:t>
            </a:r>
            <a:r>
              <a:rPr lang="en-US" sz="2400" b="1" dirty="0" err="1"/>
              <a:t>discriminare</a:t>
            </a:r>
            <a:r>
              <a:rPr lang="en-US" sz="2400" b="1" dirty="0"/>
              <a:t> </a:t>
            </a:r>
            <a:r>
              <a:rPr lang="ro-RO" sz="2400" b="1" dirty="0"/>
              <a:t>î</a:t>
            </a:r>
            <a:r>
              <a:rPr lang="en-US" sz="2400" b="1" dirty="0"/>
              <a:t>n </a:t>
            </a:r>
            <a:r>
              <a:rPr lang="en-US" sz="2400" b="1" dirty="0" err="1"/>
              <a:t>ceea</a:t>
            </a:r>
            <a:r>
              <a:rPr lang="en-US" sz="2400" b="1" dirty="0"/>
              <a:t> </a:t>
            </a:r>
            <a:r>
              <a:rPr lang="en-US" sz="2400" b="1" dirty="0" err="1"/>
              <a:t>ce</a:t>
            </a:r>
            <a:r>
              <a:rPr lang="en-US" sz="2400" b="1" dirty="0"/>
              <a:t> </a:t>
            </a:r>
            <a:r>
              <a:rPr lang="en-US" sz="2400" b="1" dirty="0" err="1"/>
              <a:t>prive</a:t>
            </a:r>
            <a:r>
              <a:rPr lang="ro-RO" sz="2400" b="1" dirty="0"/>
              <a:t>ș</a:t>
            </a:r>
            <a:r>
              <a:rPr lang="en-US" sz="2400" b="1" dirty="0" err="1"/>
              <a:t>te</a:t>
            </a:r>
            <a:r>
              <a:rPr lang="en-US" sz="2400" b="1" dirty="0"/>
              <a:t>:</a:t>
            </a:r>
          </a:p>
        </p:txBody>
      </p:sp>
    </p:spTree>
    <p:extLst>
      <p:ext uri="{BB962C8B-B14F-4D97-AF65-F5344CB8AC3E}">
        <p14:creationId xmlns:p14="http://schemas.microsoft.com/office/powerpoint/2010/main" val="3138002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3922473E-6038-4C20-9BA5-A7B30BF32832}"/>
              </a:ext>
            </a:extLst>
          </p:cNvPr>
          <p:cNvGraphicFramePr/>
          <p:nvPr>
            <p:extLst>
              <p:ext uri="{D42A27DB-BD31-4B8C-83A1-F6EECF244321}">
                <p14:modId xmlns:p14="http://schemas.microsoft.com/office/powerpoint/2010/main" val="1937414732"/>
              </p:ext>
            </p:extLst>
          </p:nvPr>
        </p:nvGraphicFramePr>
        <p:xfrm>
          <a:off x="762000" y="1412174"/>
          <a:ext cx="10637520" cy="40336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a:extLst>
              <a:ext uri="{FF2B5EF4-FFF2-40B4-BE49-F238E27FC236}">
                <a16:creationId xmlns:a16="http://schemas.microsoft.com/office/drawing/2014/main" id="{103C8F19-497C-42E9-B32E-1D9989277CF2}"/>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655113A-DAD2-45EB-A1B3-ABFFB4A2BAC9}"/>
              </a:ext>
            </a:extLst>
          </p:cNvPr>
          <p:cNvSpPr txBox="1"/>
          <p:nvPr/>
        </p:nvSpPr>
        <p:spPr>
          <a:xfrm>
            <a:off x="762000" y="5905568"/>
            <a:ext cx="9616440" cy="261610"/>
          </a:xfrm>
          <a:prstGeom prst="rect">
            <a:avLst/>
          </a:prstGeom>
          <a:noFill/>
        </p:spPr>
        <p:txBody>
          <a:bodyPr wrap="square" rtlCol="0">
            <a:spAutoFit/>
          </a:bodyPr>
          <a:lstStyle/>
          <a:p>
            <a:r>
              <a:rPr lang="it-IT" sz="1100" i="1" dirty="0"/>
              <a:t>A4. Care crede</a:t>
            </a:r>
            <a:r>
              <a:rPr lang="ro-RO" sz="1100" i="1" dirty="0"/>
              <a:t>ț</a:t>
            </a:r>
            <a:r>
              <a:rPr lang="it-IT" sz="1100" i="1" dirty="0"/>
              <a:t>i c</a:t>
            </a:r>
            <a:r>
              <a:rPr lang="ro-RO" sz="1100" i="1" dirty="0"/>
              <a:t>ă</a:t>
            </a:r>
            <a:r>
              <a:rPr lang="it-IT" sz="1100" i="1" dirty="0"/>
              <a:t> sunt motivele pentru care anumite persoane discrimineaz</a:t>
            </a:r>
            <a:r>
              <a:rPr lang="ro-RO" sz="1100" i="1" dirty="0"/>
              <a:t>ă</a:t>
            </a:r>
            <a:r>
              <a:rPr lang="it-IT" sz="1100" i="1" dirty="0"/>
              <a:t> pe anumite criterii, de exemplu ras</a:t>
            </a:r>
            <a:r>
              <a:rPr lang="ro-RO" sz="1100" i="1" dirty="0"/>
              <a:t>ă</a:t>
            </a:r>
            <a:r>
              <a:rPr lang="it-IT" sz="1100" i="1" dirty="0"/>
              <a:t>, etnie, religie, orientare sexual</a:t>
            </a:r>
            <a:r>
              <a:rPr lang="ro-RO" sz="1100" i="1" dirty="0"/>
              <a:t>ă</a:t>
            </a:r>
            <a:r>
              <a:rPr lang="it-IT" sz="1100" i="1" dirty="0"/>
              <a:t>? Baza= 131</a:t>
            </a:r>
            <a:endParaRPr lang="en-US" sz="1100" i="1" dirty="0"/>
          </a:p>
        </p:txBody>
      </p:sp>
      <p:sp>
        <p:nvSpPr>
          <p:cNvPr id="9" name="Title 1">
            <a:extLst>
              <a:ext uri="{FF2B5EF4-FFF2-40B4-BE49-F238E27FC236}">
                <a16:creationId xmlns:a16="http://schemas.microsoft.com/office/drawing/2014/main" id="{FBEE1F46-3E52-4F19-9294-1F22A623E033}"/>
              </a:ext>
            </a:extLst>
          </p:cNvPr>
          <p:cNvSpPr txBox="1">
            <a:spLocks/>
          </p:cNvSpPr>
          <p:nvPr/>
        </p:nvSpPr>
        <p:spPr>
          <a:xfrm>
            <a:off x="2797405" y="828194"/>
            <a:ext cx="6597190" cy="5847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000" b="1" dirty="0"/>
              <a:t>Factorii care conduc la discriminare</a:t>
            </a:r>
            <a:endParaRPr lang="en-US" sz="2000" b="1" dirty="0"/>
          </a:p>
        </p:txBody>
      </p:sp>
    </p:spTree>
    <p:extLst>
      <p:ext uri="{BB962C8B-B14F-4D97-AF65-F5344CB8AC3E}">
        <p14:creationId xmlns:p14="http://schemas.microsoft.com/office/powerpoint/2010/main" val="2697322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B9C8B6B-0778-4C36-8B8C-5FE7B0E717BF}"/>
              </a:ext>
            </a:extLst>
          </p:cNvPr>
          <p:cNvGrpSpPr/>
          <p:nvPr/>
        </p:nvGrpSpPr>
        <p:grpSpPr>
          <a:xfrm>
            <a:off x="1963413" y="1068636"/>
            <a:ext cx="1745321" cy="682694"/>
            <a:chOff x="862714" y="2673580"/>
            <a:chExt cx="1745321" cy="682694"/>
          </a:xfrm>
        </p:grpSpPr>
        <p:pic>
          <p:nvPicPr>
            <p:cNvPr id="6" name="Picture 9" descr="C:\Users\I12367\AppData\Local\Microsoft\Windows\Temporary Internet Files\Content.IE5\9QY9120J\Toilets_unisex.svg[1].png">
              <a:extLst>
                <a:ext uri="{FF2B5EF4-FFF2-40B4-BE49-F238E27FC236}">
                  <a16:creationId xmlns:a16="http://schemas.microsoft.com/office/drawing/2014/main" id="{2E318A33-815A-464D-89DA-A452D7009E8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1370" y="2673580"/>
              <a:ext cx="701019" cy="646850"/>
            </a:xfrm>
            <a:prstGeom prst="rect">
              <a:avLst/>
            </a:prstGeom>
            <a:solidFill>
              <a:srgbClr val="FFFFFF"/>
            </a:solidFill>
          </p:spPr>
        </p:pic>
        <p:sp>
          <p:nvSpPr>
            <p:cNvPr id="7" name="Oval 6">
              <a:extLst>
                <a:ext uri="{FF2B5EF4-FFF2-40B4-BE49-F238E27FC236}">
                  <a16:creationId xmlns:a16="http://schemas.microsoft.com/office/drawing/2014/main" id="{3C8410C3-FAC3-42DF-A712-6194DA7F5329}"/>
                </a:ext>
              </a:extLst>
            </p:cNvPr>
            <p:cNvSpPr/>
            <p:nvPr/>
          </p:nvSpPr>
          <p:spPr bwMode="gray">
            <a:xfrm>
              <a:off x="2089380" y="2916540"/>
              <a:ext cx="518655" cy="439733"/>
            </a:xfrm>
            <a:prstGeom prst="ellipse">
              <a:avLst/>
            </a:prstGeom>
            <a:solidFill>
              <a:srgbClr val="FFFFFF"/>
            </a:solidFill>
            <a:ln w="19050" cap="flat" cmpd="sng">
              <a:solidFill>
                <a:schemeClr val="bg1">
                  <a:lumMod val="95000"/>
                  <a:lumOff val="5000"/>
                </a:schemeClr>
              </a:solidFill>
              <a:prstDash val="solid"/>
              <a:round/>
              <a:headEnd/>
              <a:tailEnd/>
            </a:ln>
          </p:spPr>
          <p:txBody>
            <a:bodyPr wrap="none" lIns="121599" tIns="60801" rIns="121599" bIns="60801" rtlCol="0" anchor="ctr"/>
            <a:lstStyle/>
            <a:p>
              <a:pPr marL="0" marR="0" lvl="0" indent="0" algn="ctr" defTabSz="1214678" eaLnBrk="1" fontAlgn="base" latinLnBrk="0" hangingPunct="1">
                <a:lnSpc>
                  <a:spcPct val="100000"/>
                </a:lnSpc>
                <a:spcBef>
                  <a:spcPct val="0"/>
                </a:spcBef>
                <a:spcAft>
                  <a:spcPct val="0"/>
                </a:spcAft>
                <a:buClrTx/>
                <a:buSzTx/>
                <a:buFontTx/>
                <a:buNone/>
                <a:tabLst/>
                <a:defRPr/>
              </a:pPr>
              <a:r>
                <a:rPr kumimoji="0" lang="en-US" sz="1467" b="1" i="0" u="none" strike="noStrike" kern="0" cap="none" spc="0" normalizeH="0" baseline="0" noProof="0" dirty="0">
                  <a:ln>
                    <a:noFill/>
                  </a:ln>
                  <a:effectLst/>
                  <a:uLnTx/>
                  <a:uFillTx/>
                  <a:latin typeface="EON Brix Sans"/>
                  <a:cs typeface="Arial" charset="0"/>
                </a:rPr>
                <a:t>27%</a:t>
              </a:r>
            </a:p>
          </p:txBody>
        </p:sp>
        <p:sp>
          <p:nvSpPr>
            <p:cNvPr id="8" name="Oval 7">
              <a:extLst>
                <a:ext uri="{FF2B5EF4-FFF2-40B4-BE49-F238E27FC236}">
                  <a16:creationId xmlns:a16="http://schemas.microsoft.com/office/drawing/2014/main" id="{FEDFEC78-63EF-4485-ADBA-C61D9DBB7271}"/>
                </a:ext>
              </a:extLst>
            </p:cNvPr>
            <p:cNvSpPr/>
            <p:nvPr/>
          </p:nvSpPr>
          <p:spPr bwMode="gray">
            <a:xfrm>
              <a:off x="862714" y="2916540"/>
              <a:ext cx="518655" cy="439734"/>
            </a:xfrm>
            <a:prstGeom prst="ellipse">
              <a:avLst/>
            </a:prstGeom>
            <a:solidFill>
              <a:srgbClr val="FFFFFF"/>
            </a:solidFill>
            <a:ln w="19050" cap="flat" cmpd="sng">
              <a:solidFill>
                <a:srgbClr val="00B050"/>
              </a:solidFill>
              <a:prstDash val="solid"/>
              <a:round/>
              <a:headEnd/>
              <a:tailEnd/>
            </a:ln>
          </p:spPr>
          <p:txBody>
            <a:bodyPr wrap="none" lIns="121599" tIns="60801" rIns="121599" bIns="60801" rtlCol="0" anchor="ctr"/>
            <a:lstStyle/>
            <a:p>
              <a:pPr marL="0" marR="0" lvl="0" indent="0" algn="ctr" defTabSz="1214678" eaLnBrk="1" fontAlgn="base" latinLnBrk="0" hangingPunct="1">
                <a:lnSpc>
                  <a:spcPct val="100000"/>
                </a:lnSpc>
                <a:spcBef>
                  <a:spcPct val="0"/>
                </a:spcBef>
                <a:spcAft>
                  <a:spcPct val="0"/>
                </a:spcAft>
                <a:buClrTx/>
                <a:buSzTx/>
                <a:buFontTx/>
                <a:buNone/>
                <a:tabLst/>
                <a:defRPr/>
              </a:pPr>
              <a:r>
                <a:rPr lang="en-US" sz="1467" b="1" kern="0" dirty="0">
                  <a:solidFill>
                    <a:srgbClr val="00B050"/>
                  </a:solidFill>
                  <a:latin typeface="EON Brix Sans"/>
                  <a:cs typeface="Arial" charset="0"/>
                </a:rPr>
                <a:t>73</a:t>
              </a:r>
              <a:r>
                <a:rPr kumimoji="0" lang="en-US" sz="1467" b="1" i="0" u="none" strike="noStrike" kern="0" cap="none" spc="0" normalizeH="0" baseline="0" noProof="0" dirty="0">
                  <a:ln>
                    <a:noFill/>
                  </a:ln>
                  <a:solidFill>
                    <a:srgbClr val="00B050"/>
                  </a:solidFill>
                  <a:effectLst/>
                  <a:uLnTx/>
                  <a:uFillTx/>
                  <a:latin typeface="EON Brix Sans"/>
                  <a:cs typeface="Arial" charset="0"/>
                </a:rPr>
                <a:t>%</a:t>
              </a:r>
            </a:p>
          </p:txBody>
        </p:sp>
      </p:grpSp>
      <p:sp>
        <p:nvSpPr>
          <p:cNvPr id="4" name="Rectangle 3">
            <a:extLst>
              <a:ext uri="{FF2B5EF4-FFF2-40B4-BE49-F238E27FC236}">
                <a16:creationId xmlns:a16="http://schemas.microsoft.com/office/drawing/2014/main" id="{7C33C3C8-F82E-4500-B828-20C2BE1043E1}"/>
              </a:ext>
            </a:extLst>
          </p:cNvPr>
          <p:cNvSpPr/>
          <p:nvPr/>
        </p:nvSpPr>
        <p:spPr bwMode="gray">
          <a:xfrm>
            <a:off x="1059564" y="1310733"/>
            <a:ext cx="844223" cy="349806"/>
          </a:xfrm>
          <a:prstGeom prst="rect">
            <a:avLst/>
          </a:prstGeom>
          <a:noFill/>
          <a:ln w="9525" cap="flat" cmpd="sng">
            <a:noFill/>
            <a:prstDash val="solid"/>
            <a:round/>
            <a:headEnd/>
            <a:tailEnd/>
          </a:ln>
        </p:spPr>
        <p:txBody>
          <a:bodyPr wrap="none" lIns="121599" tIns="60801" rIns="121599" bIns="60801" rtlCol="0" anchor="ctr"/>
          <a:lstStyle/>
          <a:p>
            <a:pPr algn="ctr" defTabSz="1214678" fontAlgn="base">
              <a:spcBef>
                <a:spcPct val="0"/>
              </a:spcBef>
              <a:spcAft>
                <a:spcPct val="0"/>
              </a:spcAft>
              <a:defRPr/>
            </a:pPr>
            <a:r>
              <a:rPr lang="en-US" sz="1600" b="1" dirty="0">
                <a:solidFill>
                  <a:srgbClr val="000000"/>
                </a:solidFill>
                <a:cs typeface="Arial" charset="0"/>
              </a:rPr>
              <a:t>Sex</a:t>
            </a:r>
          </a:p>
        </p:txBody>
      </p:sp>
      <p:sp>
        <p:nvSpPr>
          <p:cNvPr id="9" name="Oval 8">
            <a:extLst>
              <a:ext uri="{FF2B5EF4-FFF2-40B4-BE49-F238E27FC236}">
                <a16:creationId xmlns:a16="http://schemas.microsoft.com/office/drawing/2014/main" id="{3448DBC7-38E1-43D7-99E5-88862EC08586}"/>
              </a:ext>
            </a:extLst>
          </p:cNvPr>
          <p:cNvSpPr/>
          <p:nvPr/>
        </p:nvSpPr>
        <p:spPr>
          <a:xfrm>
            <a:off x="3190079" y="1310733"/>
            <a:ext cx="518655" cy="439733"/>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6F34482D-383B-45B6-8104-800A769EA60E}"/>
              </a:ext>
            </a:extLst>
          </p:cNvPr>
          <p:cNvCxnSpPr>
            <a:cxnSpLocks/>
          </p:cNvCxnSpPr>
          <p:nvPr/>
        </p:nvCxnSpPr>
        <p:spPr>
          <a:xfrm>
            <a:off x="5976242" y="670640"/>
            <a:ext cx="0" cy="5319343"/>
          </a:xfrm>
          <a:prstGeom prst="line">
            <a:avLst/>
          </a:prstGeom>
          <a:noFill/>
          <a:ln w="12700" cap="flat" cmpd="sng" algn="ctr">
            <a:solidFill>
              <a:srgbClr val="FFFFFF">
                <a:lumMod val="50000"/>
              </a:srgbClr>
            </a:solidFill>
            <a:prstDash val="dash"/>
          </a:ln>
          <a:effectLst/>
        </p:spPr>
      </p:cxnSp>
      <p:cxnSp>
        <p:nvCxnSpPr>
          <p:cNvPr id="12" name="Straight Connector 11">
            <a:extLst>
              <a:ext uri="{FF2B5EF4-FFF2-40B4-BE49-F238E27FC236}">
                <a16:creationId xmlns:a16="http://schemas.microsoft.com/office/drawing/2014/main" id="{AE74B28B-7156-4D02-90CD-CC365645A79C}"/>
              </a:ext>
            </a:extLst>
          </p:cNvPr>
          <p:cNvCxnSpPr>
            <a:cxnSpLocks/>
          </p:cNvCxnSpPr>
          <p:nvPr/>
        </p:nvCxnSpPr>
        <p:spPr>
          <a:xfrm flipH="1">
            <a:off x="575807" y="2487515"/>
            <a:ext cx="5214562" cy="0"/>
          </a:xfrm>
          <a:prstGeom prst="line">
            <a:avLst/>
          </a:prstGeom>
          <a:noFill/>
          <a:ln w="12700" cap="flat" cmpd="sng" algn="ctr">
            <a:solidFill>
              <a:srgbClr val="FFFFFF">
                <a:lumMod val="50000"/>
              </a:srgbClr>
            </a:solidFill>
            <a:prstDash val="dash"/>
          </a:ln>
          <a:effectLst/>
        </p:spPr>
      </p:cxnSp>
      <p:sp>
        <p:nvSpPr>
          <p:cNvPr id="18" name="Rectangle 17">
            <a:extLst>
              <a:ext uri="{FF2B5EF4-FFF2-40B4-BE49-F238E27FC236}">
                <a16:creationId xmlns:a16="http://schemas.microsoft.com/office/drawing/2014/main" id="{BBCF56AB-ACF9-4A53-86B1-C47F775CF39C}"/>
              </a:ext>
            </a:extLst>
          </p:cNvPr>
          <p:cNvSpPr/>
          <p:nvPr/>
        </p:nvSpPr>
        <p:spPr bwMode="gray">
          <a:xfrm>
            <a:off x="1158113" y="3056931"/>
            <a:ext cx="886149" cy="429296"/>
          </a:xfrm>
          <a:prstGeom prst="rect">
            <a:avLst/>
          </a:prstGeom>
          <a:noFill/>
          <a:ln w="9525" cap="flat" cmpd="sng">
            <a:noFill/>
            <a:prstDash val="solid"/>
            <a:round/>
            <a:headEnd/>
            <a:tailEnd/>
          </a:ln>
        </p:spPr>
        <p:txBody>
          <a:bodyPr wrap="none" lIns="121599" tIns="60801" rIns="121599" bIns="60801" rtlCol="0" anchor="ctr"/>
          <a:lstStyle/>
          <a:p>
            <a:pPr algn="ctr" defTabSz="1214678" fontAlgn="base">
              <a:spcBef>
                <a:spcPct val="0"/>
              </a:spcBef>
              <a:spcAft>
                <a:spcPct val="0"/>
              </a:spcAft>
              <a:defRPr/>
            </a:pPr>
            <a:r>
              <a:rPr lang="en-US" sz="1600" b="1" dirty="0" err="1">
                <a:solidFill>
                  <a:srgbClr val="000000"/>
                </a:solidFill>
                <a:cs typeface="Arial" charset="0"/>
              </a:rPr>
              <a:t>Regiuni</a:t>
            </a:r>
            <a:endParaRPr lang="en-US" sz="1600" b="1" dirty="0">
              <a:solidFill>
                <a:srgbClr val="000000"/>
              </a:solidFill>
              <a:cs typeface="Arial" charset="0"/>
            </a:endParaRPr>
          </a:p>
        </p:txBody>
      </p:sp>
      <p:grpSp>
        <p:nvGrpSpPr>
          <p:cNvPr id="19" name="Group 32">
            <a:extLst>
              <a:ext uri="{FF2B5EF4-FFF2-40B4-BE49-F238E27FC236}">
                <a16:creationId xmlns:a16="http://schemas.microsoft.com/office/drawing/2014/main" id="{CB8A28FC-E41E-4C40-9C63-BDDE9E36496B}"/>
              </a:ext>
            </a:extLst>
          </p:cNvPr>
          <p:cNvGrpSpPr>
            <a:grpSpLocks noChangeAspect="1"/>
          </p:cNvGrpSpPr>
          <p:nvPr>
            <p:custDataLst>
              <p:tags r:id="rId1"/>
            </p:custDataLst>
          </p:nvPr>
        </p:nvGrpSpPr>
        <p:grpSpPr bwMode="auto">
          <a:xfrm>
            <a:off x="592687" y="3028447"/>
            <a:ext cx="524181" cy="486264"/>
            <a:chOff x="399" y="-138"/>
            <a:chExt cx="4963" cy="4604"/>
          </a:xfrm>
          <a:solidFill>
            <a:srgbClr val="000000"/>
          </a:solidFill>
        </p:grpSpPr>
        <p:sp>
          <p:nvSpPr>
            <p:cNvPr id="20" name="Freeform 33">
              <a:extLst>
                <a:ext uri="{FF2B5EF4-FFF2-40B4-BE49-F238E27FC236}">
                  <a16:creationId xmlns:a16="http://schemas.microsoft.com/office/drawing/2014/main" id="{DC499866-CE0E-4202-90D4-86FC881A35F8}"/>
                </a:ext>
              </a:extLst>
            </p:cNvPr>
            <p:cNvSpPr>
              <a:spLocks/>
            </p:cNvSpPr>
            <p:nvPr/>
          </p:nvSpPr>
          <p:spPr bwMode="auto">
            <a:xfrm>
              <a:off x="399" y="177"/>
              <a:ext cx="4963" cy="4289"/>
            </a:xfrm>
            <a:custGeom>
              <a:avLst/>
              <a:gdLst>
                <a:gd name="T0" fmla="*/ 733 w 2101"/>
                <a:gd name="T1" fmla="*/ 1471 h 1816"/>
                <a:gd name="T2" fmla="*/ 0 w 2101"/>
                <a:gd name="T3" fmla="*/ 1816 h 1816"/>
                <a:gd name="T4" fmla="*/ 133 w 2101"/>
                <a:gd name="T5" fmla="*/ 1066 h 1816"/>
                <a:gd name="T6" fmla="*/ 8 w 2101"/>
                <a:gd name="T7" fmla="*/ 364 h 1816"/>
                <a:gd name="T8" fmla="*/ 733 w 2101"/>
                <a:gd name="T9" fmla="*/ 23 h 1816"/>
                <a:gd name="T10" fmla="*/ 751 w 2101"/>
                <a:gd name="T11" fmla="*/ 31 h 1816"/>
                <a:gd name="T12" fmla="*/ 653 w 2101"/>
                <a:gd name="T13" fmla="*/ 347 h 1816"/>
                <a:gd name="T14" fmla="*/ 753 w 2101"/>
                <a:gd name="T15" fmla="*/ 694 h 1816"/>
                <a:gd name="T16" fmla="*/ 829 w 2101"/>
                <a:gd name="T17" fmla="*/ 806 h 1816"/>
                <a:gd name="T18" fmla="*/ 1108 w 2101"/>
                <a:gd name="T19" fmla="*/ 1245 h 1816"/>
                <a:gd name="T20" fmla="*/ 1213 w 2101"/>
                <a:gd name="T21" fmla="*/ 1434 h 1816"/>
                <a:gd name="T22" fmla="*/ 1318 w 2101"/>
                <a:gd name="T23" fmla="*/ 1245 h 1816"/>
                <a:gd name="T24" fmla="*/ 1597 w 2101"/>
                <a:gd name="T25" fmla="*/ 806 h 1816"/>
                <a:gd name="T26" fmla="*/ 1673 w 2101"/>
                <a:gd name="T27" fmla="*/ 694 h 1816"/>
                <a:gd name="T28" fmla="*/ 1773 w 2101"/>
                <a:gd name="T29" fmla="*/ 347 h 1816"/>
                <a:gd name="T30" fmla="*/ 1744 w 2101"/>
                <a:gd name="T31" fmla="*/ 168 h 1816"/>
                <a:gd name="T32" fmla="*/ 2101 w 2101"/>
                <a:gd name="T33" fmla="*/ 0 h 1816"/>
                <a:gd name="T34" fmla="*/ 2013 w 2101"/>
                <a:gd name="T35" fmla="*/ 747 h 1816"/>
                <a:gd name="T36" fmla="*/ 2096 w 2101"/>
                <a:gd name="T37" fmla="*/ 1451 h 1816"/>
                <a:gd name="T38" fmla="*/ 1373 w 2101"/>
                <a:gd name="T39" fmla="*/ 1791 h 1816"/>
                <a:gd name="T40" fmla="*/ 733 w 2101"/>
                <a:gd name="T41" fmla="*/ 1471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01" h="1816">
                  <a:moveTo>
                    <a:pt x="733" y="1471"/>
                  </a:moveTo>
                  <a:cubicBezTo>
                    <a:pt x="0" y="1816"/>
                    <a:pt x="0" y="1816"/>
                    <a:pt x="0" y="1816"/>
                  </a:cubicBezTo>
                  <a:cubicBezTo>
                    <a:pt x="133" y="1066"/>
                    <a:pt x="133" y="1066"/>
                    <a:pt x="133" y="1066"/>
                  </a:cubicBezTo>
                  <a:cubicBezTo>
                    <a:pt x="8" y="364"/>
                    <a:pt x="8" y="364"/>
                    <a:pt x="8" y="364"/>
                  </a:cubicBezTo>
                  <a:cubicBezTo>
                    <a:pt x="733" y="23"/>
                    <a:pt x="733" y="23"/>
                    <a:pt x="733" y="23"/>
                  </a:cubicBezTo>
                  <a:cubicBezTo>
                    <a:pt x="751" y="31"/>
                    <a:pt x="751" y="31"/>
                    <a:pt x="751" y="31"/>
                  </a:cubicBezTo>
                  <a:cubicBezTo>
                    <a:pt x="687" y="123"/>
                    <a:pt x="653" y="233"/>
                    <a:pt x="653" y="347"/>
                  </a:cubicBezTo>
                  <a:cubicBezTo>
                    <a:pt x="653" y="459"/>
                    <a:pt x="691" y="601"/>
                    <a:pt x="753" y="694"/>
                  </a:cubicBezTo>
                  <a:cubicBezTo>
                    <a:pt x="779" y="731"/>
                    <a:pt x="804" y="769"/>
                    <a:pt x="829" y="806"/>
                  </a:cubicBezTo>
                  <a:cubicBezTo>
                    <a:pt x="928" y="950"/>
                    <a:pt x="1023" y="1092"/>
                    <a:pt x="1108" y="1245"/>
                  </a:cubicBezTo>
                  <a:cubicBezTo>
                    <a:pt x="1213" y="1434"/>
                    <a:pt x="1213" y="1434"/>
                    <a:pt x="1213" y="1434"/>
                  </a:cubicBezTo>
                  <a:cubicBezTo>
                    <a:pt x="1318" y="1245"/>
                    <a:pt x="1318" y="1245"/>
                    <a:pt x="1318" y="1245"/>
                  </a:cubicBezTo>
                  <a:cubicBezTo>
                    <a:pt x="1403" y="1092"/>
                    <a:pt x="1498" y="950"/>
                    <a:pt x="1597" y="806"/>
                  </a:cubicBezTo>
                  <a:cubicBezTo>
                    <a:pt x="1622" y="769"/>
                    <a:pt x="1647" y="731"/>
                    <a:pt x="1673" y="694"/>
                  </a:cubicBezTo>
                  <a:cubicBezTo>
                    <a:pt x="1735" y="601"/>
                    <a:pt x="1773" y="459"/>
                    <a:pt x="1773" y="347"/>
                  </a:cubicBezTo>
                  <a:cubicBezTo>
                    <a:pt x="1773" y="285"/>
                    <a:pt x="1763" y="225"/>
                    <a:pt x="1744" y="168"/>
                  </a:cubicBezTo>
                  <a:cubicBezTo>
                    <a:pt x="2101" y="0"/>
                    <a:pt x="2101" y="0"/>
                    <a:pt x="2101" y="0"/>
                  </a:cubicBezTo>
                  <a:cubicBezTo>
                    <a:pt x="2013" y="747"/>
                    <a:pt x="2013" y="747"/>
                    <a:pt x="2013" y="747"/>
                  </a:cubicBezTo>
                  <a:cubicBezTo>
                    <a:pt x="2096" y="1451"/>
                    <a:pt x="2096" y="1451"/>
                    <a:pt x="2096" y="1451"/>
                  </a:cubicBezTo>
                  <a:cubicBezTo>
                    <a:pt x="1373" y="1791"/>
                    <a:pt x="1373" y="1791"/>
                    <a:pt x="1373" y="1791"/>
                  </a:cubicBezTo>
                  <a:lnTo>
                    <a:pt x="733" y="1471"/>
                  </a:lnTo>
                  <a:close/>
                </a:path>
              </a:pathLst>
            </a:custGeom>
            <a:solidFill>
              <a:srgbClr val="000000"/>
            </a:solid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121911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000000"/>
                </a:solidFill>
                <a:effectLst/>
                <a:uLnTx/>
                <a:uFillTx/>
                <a:latin typeface="EON Brix Sans"/>
              </a:endParaRPr>
            </a:p>
          </p:txBody>
        </p:sp>
        <p:sp>
          <p:nvSpPr>
            <p:cNvPr id="21" name="Freeform 34">
              <a:extLst>
                <a:ext uri="{FF2B5EF4-FFF2-40B4-BE49-F238E27FC236}">
                  <a16:creationId xmlns:a16="http://schemas.microsoft.com/office/drawing/2014/main" id="{30274916-D59B-4042-AE68-DB7F052280CA}"/>
                </a:ext>
              </a:extLst>
            </p:cNvPr>
            <p:cNvSpPr>
              <a:spLocks noEditPoints="1"/>
            </p:cNvSpPr>
            <p:nvPr/>
          </p:nvSpPr>
          <p:spPr bwMode="auto">
            <a:xfrm>
              <a:off x="2131" y="-138"/>
              <a:ext cx="2268" cy="3312"/>
            </a:xfrm>
            <a:custGeom>
              <a:avLst/>
              <a:gdLst>
                <a:gd name="T0" fmla="*/ 480 w 960"/>
                <a:gd name="T1" fmla="*/ 0 h 1402"/>
                <a:gd name="T2" fmla="*/ 960 w 960"/>
                <a:gd name="T3" fmla="*/ 480 h 1402"/>
                <a:gd name="T4" fmla="*/ 873 w 960"/>
                <a:gd name="T5" fmla="*/ 782 h 1402"/>
                <a:gd name="T6" fmla="*/ 480 w 960"/>
                <a:gd name="T7" fmla="*/ 1402 h 1402"/>
                <a:gd name="T8" fmla="*/ 87 w 960"/>
                <a:gd name="T9" fmla="*/ 782 h 1402"/>
                <a:gd name="T10" fmla="*/ 0 w 960"/>
                <a:gd name="T11" fmla="*/ 480 h 1402"/>
                <a:gd name="T12" fmla="*/ 480 w 960"/>
                <a:gd name="T13" fmla="*/ 0 h 1402"/>
                <a:gd name="T14" fmla="*/ 480 w 960"/>
                <a:gd name="T15" fmla="*/ 200 h 1402"/>
                <a:gd name="T16" fmla="*/ 200 w 960"/>
                <a:gd name="T17" fmla="*/ 480 h 1402"/>
                <a:gd name="T18" fmla="*/ 480 w 960"/>
                <a:gd name="T19" fmla="*/ 760 h 1402"/>
                <a:gd name="T20" fmla="*/ 760 w 960"/>
                <a:gd name="T21" fmla="*/ 480 h 1402"/>
                <a:gd name="T22" fmla="*/ 480 w 960"/>
                <a:gd name="T23" fmla="*/ 200 h 1402"/>
                <a:gd name="T24" fmla="*/ 680 w 960"/>
                <a:gd name="T25" fmla="*/ 480 h 1402"/>
                <a:gd name="T26" fmla="*/ 480 w 960"/>
                <a:gd name="T27" fmla="*/ 680 h 1402"/>
                <a:gd name="T28" fmla="*/ 280 w 960"/>
                <a:gd name="T29" fmla="*/ 480 h 1402"/>
                <a:gd name="T30" fmla="*/ 480 w 960"/>
                <a:gd name="T31" fmla="*/ 280 h 1402"/>
                <a:gd name="T32" fmla="*/ 680 w 960"/>
                <a:gd name="T33" fmla="*/ 48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0" h="1402">
                  <a:moveTo>
                    <a:pt x="480" y="0"/>
                  </a:moveTo>
                  <a:cubicBezTo>
                    <a:pt x="745" y="0"/>
                    <a:pt x="960" y="215"/>
                    <a:pt x="960" y="480"/>
                  </a:cubicBezTo>
                  <a:cubicBezTo>
                    <a:pt x="960" y="576"/>
                    <a:pt x="927" y="703"/>
                    <a:pt x="873" y="782"/>
                  </a:cubicBezTo>
                  <a:cubicBezTo>
                    <a:pt x="734" y="989"/>
                    <a:pt x="602" y="1184"/>
                    <a:pt x="480" y="1402"/>
                  </a:cubicBezTo>
                  <a:cubicBezTo>
                    <a:pt x="358" y="1184"/>
                    <a:pt x="226" y="989"/>
                    <a:pt x="87" y="782"/>
                  </a:cubicBezTo>
                  <a:cubicBezTo>
                    <a:pt x="33" y="703"/>
                    <a:pt x="0" y="576"/>
                    <a:pt x="0" y="480"/>
                  </a:cubicBezTo>
                  <a:cubicBezTo>
                    <a:pt x="0" y="215"/>
                    <a:pt x="215" y="0"/>
                    <a:pt x="480" y="0"/>
                  </a:cubicBezTo>
                  <a:close/>
                  <a:moveTo>
                    <a:pt x="480" y="200"/>
                  </a:moveTo>
                  <a:cubicBezTo>
                    <a:pt x="325" y="200"/>
                    <a:pt x="200" y="325"/>
                    <a:pt x="200" y="480"/>
                  </a:cubicBezTo>
                  <a:cubicBezTo>
                    <a:pt x="200" y="635"/>
                    <a:pt x="325" y="760"/>
                    <a:pt x="480" y="760"/>
                  </a:cubicBezTo>
                  <a:cubicBezTo>
                    <a:pt x="635" y="760"/>
                    <a:pt x="760" y="635"/>
                    <a:pt x="760" y="480"/>
                  </a:cubicBezTo>
                  <a:cubicBezTo>
                    <a:pt x="760" y="325"/>
                    <a:pt x="635" y="200"/>
                    <a:pt x="480" y="200"/>
                  </a:cubicBezTo>
                  <a:close/>
                  <a:moveTo>
                    <a:pt x="680" y="480"/>
                  </a:moveTo>
                  <a:cubicBezTo>
                    <a:pt x="680" y="590"/>
                    <a:pt x="590" y="680"/>
                    <a:pt x="480" y="680"/>
                  </a:cubicBezTo>
                  <a:cubicBezTo>
                    <a:pt x="370" y="680"/>
                    <a:pt x="280" y="590"/>
                    <a:pt x="280" y="480"/>
                  </a:cubicBezTo>
                  <a:cubicBezTo>
                    <a:pt x="280" y="370"/>
                    <a:pt x="370" y="280"/>
                    <a:pt x="480" y="280"/>
                  </a:cubicBezTo>
                  <a:cubicBezTo>
                    <a:pt x="590" y="280"/>
                    <a:pt x="680" y="370"/>
                    <a:pt x="680" y="480"/>
                  </a:cubicBezTo>
                  <a:close/>
                </a:path>
              </a:pathLst>
            </a:custGeom>
            <a:solidFill>
              <a:srgbClr val="000000"/>
            </a:solidFill>
            <a:ln>
              <a:noFill/>
            </a:ln>
            <a:extLst>
              <a:ext uri="{91240B29-F687-4F45-9708-019B960494DF}">
                <a14:hiddenLine xmlns:a14="http://schemas.microsoft.com/office/drawing/2010/main" w="9525">
                  <a:solidFill>
                    <a:schemeClr val="dk1"/>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121911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000000"/>
                </a:solidFill>
                <a:effectLst/>
                <a:uLnTx/>
                <a:uFillTx/>
                <a:latin typeface="EON Brix Sans"/>
              </a:endParaRPr>
            </a:p>
          </p:txBody>
        </p:sp>
      </p:grpSp>
      <p:sp>
        <p:nvSpPr>
          <p:cNvPr id="23" name="Rectangle 22">
            <a:extLst>
              <a:ext uri="{FF2B5EF4-FFF2-40B4-BE49-F238E27FC236}">
                <a16:creationId xmlns:a16="http://schemas.microsoft.com/office/drawing/2014/main" id="{1760FC71-1B58-45D4-B066-D6577F80384F}"/>
              </a:ext>
            </a:extLst>
          </p:cNvPr>
          <p:cNvSpPr/>
          <p:nvPr/>
        </p:nvSpPr>
        <p:spPr bwMode="gray">
          <a:xfrm>
            <a:off x="11132729" y="1215342"/>
            <a:ext cx="922679" cy="429296"/>
          </a:xfrm>
          <a:prstGeom prst="rect">
            <a:avLst/>
          </a:prstGeom>
          <a:noFill/>
          <a:ln w="9525" cap="flat" cmpd="sng">
            <a:noFill/>
            <a:prstDash val="solid"/>
            <a:round/>
            <a:headEnd/>
            <a:tailEnd/>
          </a:ln>
        </p:spPr>
        <p:txBody>
          <a:bodyPr wrap="none" lIns="121599" tIns="60801" rIns="121599" bIns="60801" rtlCol="0" anchor="ctr"/>
          <a:lstStyle/>
          <a:p>
            <a:pPr algn="ctr" defTabSz="1214678" fontAlgn="base">
              <a:lnSpc>
                <a:spcPts val="1200"/>
              </a:lnSpc>
              <a:spcBef>
                <a:spcPct val="0"/>
              </a:spcBef>
              <a:spcAft>
                <a:spcPct val="0"/>
              </a:spcAft>
              <a:defRPr/>
            </a:pPr>
            <a:r>
              <a:rPr lang="en-US" sz="1600" b="1" dirty="0" err="1">
                <a:solidFill>
                  <a:srgbClr val="000000"/>
                </a:solidFill>
                <a:cs typeface="Arial" charset="0"/>
              </a:rPr>
              <a:t>Medie</a:t>
            </a:r>
            <a:r>
              <a:rPr lang="en-US" sz="1600" b="1" dirty="0">
                <a:solidFill>
                  <a:srgbClr val="000000"/>
                </a:solidFill>
                <a:cs typeface="Arial" charset="0"/>
              </a:rPr>
              <a:t> </a:t>
            </a:r>
          </a:p>
          <a:p>
            <a:pPr algn="ctr" defTabSz="1214678" fontAlgn="base">
              <a:lnSpc>
                <a:spcPts val="1200"/>
              </a:lnSpc>
              <a:spcBef>
                <a:spcPct val="0"/>
              </a:spcBef>
              <a:spcAft>
                <a:spcPct val="0"/>
              </a:spcAft>
              <a:defRPr/>
            </a:pPr>
            <a:endParaRPr lang="en-US" sz="1600" b="1" dirty="0">
              <a:solidFill>
                <a:srgbClr val="000000"/>
              </a:solidFill>
              <a:cs typeface="Arial" charset="0"/>
            </a:endParaRPr>
          </a:p>
        </p:txBody>
      </p:sp>
      <p:sp>
        <p:nvSpPr>
          <p:cNvPr id="26" name="Rectangle 25">
            <a:extLst>
              <a:ext uri="{FF2B5EF4-FFF2-40B4-BE49-F238E27FC236}">
                <a16:creationId xmlns:a16="http://schemas.microsoft.com/office/drawing/2014/main" id="{C399F3A7-1490-4E7F-B2B0-F02C7809F3BB}"/>
              </a:ext>
            </a:extLst>
          </p:cNvPr>
          <p:cNvSpPr/>
          <p:nvPr/>
        </p:nvSpPr>
        <p:spPr bwMode="gray">
          <a:xfrm>
            <a:off x="11336695" y="1535818"/>
            <a:ext cx="514746" cy="429296"/>
          </a:xfrm>
          <a:prstGeom prst="rect">
            <a:avLst/>
          </a:prstGeom>
          <a:noFill/>
          <a:ln w="9525" cap="flat" cmpd="sng">
            <a:solidFill>
              <a:srgbClr val="C00000"/>
            </a:solidFill>
            <a:prstDash val="solid"/>
            <a:round/>
            <a:headEnd/>
            <a:tailEnd/>
          </a:ln>
        </p:spPr>
        <p:txBody>
          <a:bodyPr wrap="none" lIns="121599" tIns="60801" rIns="121599" bIns="60801" rtlCol="0" anchor="ctr"/>
          <a:lstStyle/>
          <a:p>
            <a:pPr marL="0" marR="0" lvl="0" indent="0" algn="ctr" defTabSz="1214678" rtl="0" eaLnBrk="1" fontAlgn="base" latinLnBrk="0" hangingPunct="1">
              <a:lnSpc>
                <a:spcPct val="100000"/>
              </a:lnSpc>
              <a:spcBef>
                <a:spcPct val="0"/>
              </a:spcBef>
              <a:spcAft>
                <a:spcPct val="0"/>
              </a:spcAft>
              <a:buClrTx/>
              <a:buSzTx/>
              <a:buFontTx/>
              <a:buNone/>
              <a:tabLst/>
              <a:defRPr/>
            </a:pPr>
            <a:r>
              <a:rPr lang="en-US" sz="1600" b="1" dirty="0">
                <a:solidFill>
                  <a:srgbClr val="000000"/>
                </a:solidFill>
                <a:latin typeface="EON Brix Sans"/>
                <a:cs typeface="Arial" charset="0"/>
              </a:rPr>
              <a:t>48</a:t>
            </a:r>
            <a:endParaRPr kumimoji="0" lang="en-US" sz="1600" b="1" i="0" u="none" strike="noStrike" kern="1200" cap="none" spc="0" normalizeH="0" baseline="0" noProof="0" dirty="0">
              <a:ln>
                <a:noFill/>
              </a:ln>
              <a:solidFill>
                <a:srgbClr val="000000"/>
              </a:solidFill>
              <a:effectLst/>
              <a:uLnTx/>
              <a:uFillTx/>
              <a:latin typeface="EON Brix Sans"/>
              <a:ea typeface="+mn-ea"/>
              <a:cs typeface="Arial" charset="0"/>
            </a:endParaRPr>
          </a:p>
        </p:txBody>
      </p:sp>
      <p:sp>
        <p:nvSpPr>
          <p:cNvPr id="32" name="Rectangle 31">
            <a:extLst>
              <a:ext uri="{FF2B5EF4-FFF2-40B4-BE49-F238E27FC236}">
                <a16:creationId xmlns:a16="http://schemas.microsoft.com/office/drawing/2014/main" id="{1B62D4F3-13CC-4F9D-B1B1-5D21F5EC1223}"/>
              </a:ext>
            </a:extLst>
          </p:cNvPr>
          <p:cNvSpPr/>
          <p:nvPr/>
        </p:nvSpPr>
        <p:spPr bwMode="gray">
          <a:xfrm>
            <a:off x="6445426" y="5443887"/>
            <a:ext cx="1016029" cy="429296"/>
          </a:xfrm>
          <a:prstGeom prst="rect">
            <a:avLst/>
          </a:prstGeom>
          <a:noFill/>
          <a:ln w="9525" cap="flat" cmpd="sng">
            <a:noFill/>
            <a:prstDash val="solid"/>
            <a:round/>
            <a:headEnd/>
            <a:tailEnd/>
          </a:ln>
        </p:spPr>
        <p:txBody>
          <a:bodyPr wrap="none" lIns="121599" tIns="60801" rIns="121599" bIns="60801" rtlCol="0" anchor="ctr"/>
          <a:lstStyle/>
          <a:p>
            <a:pPr algn="ctr" defTabSz="1214678" fontAlgn="base">
              <a:spcBef>
                <a:spcPct val="0"/>
              </a:spcBef>
              <a:spcAft>
                <a:spcPct val="0"/>
              </a:spcAft>
              <a:defRPr/>
            </a:pPr>
            <a:endParaRPr lang="en-US" sz="1600" b="1" dirty="0">
              <a:solidFill>
                <a:srgbClr val="000000"/>
              </a:solidFill>
              <a:cs typeface="Arial" charset="0"/>
            </a:endParaRPr>
          </a:p>
        </p:txBody>
      </p:sp>
      <p:pic>
        <p:nvPicPr>
          <p:cNvPr id="41" name="Graphic 40" descr="Office worker female with solid fill">
            <a:extLst>
              <a:ext uri="{FF2B5EF4-FFF2-40B4-BE49-F238E27FC236}">
                <a16:creationId xmlns:a16="http://schemas.microsoft.com/office/drawing/2014/main" id="{971778D4-B9DB-4ACB-AC7E-BB9DD451C29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73206" y="3366772"/>
            <a:ext cx="603654" cy="603654"/>
          </a:xfrm>
          <a:prstGeom prst="rect">
            <a:avLst/>
          </a:prstGeom>
        </p:spPr>
      </p:pic>
      <p:pic>
        <p:nvPicPr>
          <p:cNvPr id="43" name="Graphic 42" descr="Office worker male with solid fill">
            <a:extLst>
              <a:ext uri="{FF2B5EF4-FFF2-40B4-BE49-F238E27FC236}">
                <a16:creationId xmlns:a16="http://schemas.microsoft.com/office/drawing/2014/main" id="{8719BBBE-B0CD-4C87-A7FB-0AC19179B77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39005" y="3343366"/>
            <a:ext cx="650466" cy="650466"/>
          </a:xfrm>
          <a:prstGeom prst="rect">
            <a:avLst/>
          </a:prstGeom>
        </p:spPr>
      </p:pic>
      <p:sp>
        <p:nvSpPr>
          <p:cNvPr id="45" name="TextBox 44">
            <a:extLst>
              <a:ext uri="{FF2B5EF4-FFF2-40B4-BE49-F238E27FC236}">
                <a16:creationId xmlns:a16="http://schemas.microsoft.com/office/drawing/2014/main" id="{92E4441C-E79B-4991-913B-47347871C90F}"/>
              </a:ext>
            </a:extLst>
          </p:cNvPr>
          <p:cNvSpPr txBox="1"/>
          <p:nvPr/>
        </p:nvSpPr>
        <p:spPr>
          <a:xfrm>
            <a:off x="7713230" y="3499322"/>
            <a:ext cx="2158863" cy="338554"/>
          </a:xfrm>
          <a:prstGeom prst="rect">
            <a:avLst/>
          </a:prstGeom>
          <a:noFill/>
        </p:spPr>
        <p:txBody>
          <a:bodyPr wrap="square" rtlCol="0">
            <a:spAutoFit/>
          </a:bodyPr>
          <a:lstStyle/>
          <a:p>
            <a:r>
              <a:rPr lang="en-GB" sz="1600" b="1" dirty="0" err="1"/>
              <a:t>Func</a:t>
            </a:r>
            <a:r>
              <a:rPr lang="ro-RO" sz="1600" b="1" dirty="0"/>
              <a:t>ți</a:t>
            </a:r>
            <a:r>
              <a:rPr lang="en-GB" sz="1600" b="1" dirty="0"/>
              <a:t>e </a:t>
            </a:r>
            <a:r>
              <a:rPr lang="ro-RO" sz="1600" b="1" dirty="0"/>
              <a:t>î</a:t>
            </a:r>
            <a:r>
              <a:rPr lang="en-GB" sz="1600" b="1" dirty="0"/>
              <a:t>n </a:t>
            </a:r>
            <a:r>
              <a:rPr lang="en-GB" sz="1600" b="1" dirty="0" err="1"/>
              <a:t>inspectorat</a:t>
            </a:r>
            <a:endParaRPr lang="en-GB" sz="1600" b="1" dirty="0"/>
          </a:p>
        </p:txBody>
      </p:sp>
      <p:graphicFrame>
        <p:nvGraphicFramePr>
          <p:cNvPr id="27" name="Chart 26">
            <a:extLst>
              <a:ext uri="{FF2B5EF4-FFF2-40B4-BE49-F238E27FC236}">
                <a16:creationId xmlns:a16="http://schemas.microsoft.com/office/drawing/2014/main" id="{2B55DB4B-2B98-4B57-9BA1-34C890E45576}"/>
              </a:ext>
            </a:extLst>
          </p:cNvPr>
          <p:cNvGraphicFramePr/>
          <p:nvPr>
            <p:extLst>
              <p:ext uri="{D42A27DB-BD31-4B8C-83A1-F6EECF244321}">
                <p14:modId xmlns:p14="http://schemas.microsoft.com/office/powerpoint/2010/main" val="329428309"/>
              </p:ext>
            </p:extLst>
          </p:nvPr>
        </p:nvGraphicFramePr>
        <p:xfrm>
          <a:off x="2323677" y="2838591"/>
          <a:ext cx="3356541" cy="2616611"/>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8" name="Inhaltsplatzhalter 12">
            <a:extLst>
              <a:ext uri="{FF2B5EF4-FFF2-40B4-BE49-F238E27FC236}">
                <a16:creationId xmlns:a16="http://schemas.microsoft.com/office/drawing/2014/main" id="{643FC860-0228-4A0E-B7AD-DCAA18FD134D}"/>
              </a:ext>
            </a:extLst>
          </p:cNvPr>
          <p:cNvGraphicFramePr>
            <a:graphicFrameLocks/>
          </p:cNvGraphicFramePr>
          <p:nvPr>
            <p:extLst>
              <p:ext uri="{D42A27DB-BD31-4B8C-83A1-F6EECF244321}">
                <p14:modId xmlns:p14="http://schemas.microsoft.com/office/powerpoint/2010/main" val="2184677876"/>
              </p:ext>
            </p:extLst>
          </p:nvPr>
        </p:nvGraphicFramePr>
        <p:xfrm>
          <a:off x="5874102" y="1106737"/>
          <a:ext cx="5435587" cy="1807318"/>
        </p:xfrm>
        <a:graphic>
          <a:graphicData uri="http://schemas.openxmlformats.org/drawingml/2006/chart">
            <c:chart xmlns:c="http://schemas.openxmlformats.org/drawingml/2006/chart" xmlns:r="http://schemas.openxmlformats.org/officeDocument/2006/relationships" r:id="rId11"/>
          </a:graphicData>
        </a:graphic>
      </p:graphicFrame>
      <p:sp>
        <p:nvSpPr>
          <p:cNvPr id="29" name="Freeform 31">
            <a:extLst>
              <a:ext uri="{FF2B5EF4-FFF2-40B4-BE49-F238E27FC236}">
                <a16:creationId xmlns:a16="http://schemas.microsoft.com/office/drawing/2014/main" id="{C38A760D-DF48-451D-BDD1-D59A2F8CCCA9}"/>
              </a:ext>
            </a:extLst>
          </p:cNvPr>
          <p:cNvSpPr>
            <a:spLocks noChangeAspect="1" noEditPoints="1"/>
          </p:cNvSpPr>
          <p:nvPr>
            <p:custDataLst>
              <p:tags r:id="rId2"/>
            </p:custDataLst>
          </p:nvPr>
        </p:nvSpPr>
        <p:spPr bwMode="auto">
          <a:xfrm>
            <a:off x="7059302" y="589745"/>
            <a:ext cx="514746" cy="504252"/>
          </a:xfrm>
          <a:custGeom>
            <a:avLst/>
            <a:gdLst>
              <a:gd name="T0" fmla="*/ 1640 w 2160"/>
              <a:gd name="T1" fmla="*/ 317 h 2116"/>
              <a:gd name="T2" fmla="*/ 1753 w 2160"/>
              <a:gd name="T3" fmla="*/ 214 h 2116"/>
              <a:gd name="T4" fmla="*/ 1760 w 2160"/>
              <a:gd name="T5" fmla="*/ 436 h 2116"/>
              <a:gd name="T6" fmla="*/ 1680 w 2160"/>
              <a:gd name="T7" fmla="*/ 916 h 2116"/>
              <a:gd name="T8" fmla="*/ 320 w 2160"/>
              <a:gd name="T9" fmla="*/ 656 h 2116"/>
              <a:gd name="T10" fmla="*/ 560 w 2160"/>
              <a:gd name="T11" fmla="*/ 916 h 2116"/>
              <a:gd name="T12" fmla="*/ 640 w 2160"/>
              <a:gd name="T13" fmla="*/ 756 h 2116"/>
              <a:gd name="T14" fmla="*/ 880 w 2160"/>
              <a:gd name="T15" fmla="*/ 562 h 2116"/>
              <a:gd name="T16" fmla="*/ 1080 w 2160"/>
              <a:gd name="T17" fmla="*/ 1196 h 2116"/>
              <a:gd name="T18" fmla="*/ 1280 w 2160"/>
              <a:gd name="T19" fmla="*/ 562 h 2116"/>
              <a:gd name="T20" fmla="*/ 1520 w 2160"/>
              <a:gd name="T21" fmla="*/ 756 h 2116"/>
              <a:gd name="T22" fmla="*/ 1600 w 2160"/>
              <a:gd name="T23" fmla="*/ 916 h 2116"/>
              <a:gd name="T24" fmla="*/ 1840 w 2160"/>
              <a:gd name="T25" fmla="*/ 656 h 2116"/>
              <a:gd name="T26" fmla="*/ 1080 w 2160"/>
              <a:gd name="T27" fmla="*/ 1276 h 2116"/>
              <a:gd name="T28" fmla="*/ 0 w 2160"/>
              <a:gd name="T29" fmla="*/ 916 h 2116"/>
              <a:gd name="T30" fmla="*/ 2121 w 2160"/>
              <a:gd name="T31" fmla="*/ 1280 h 2116"/>
              <a:gd name="T32" fmla="*/ 1974 w 2160"/>
              <a:gd name="T33" fmla="*/ 1552 h 2116"/>
              <a:gd name="T34" fmla="*/ 1666 w 2160"/>
              <a:gd name="T35" fmla="*/ 1627 h 2116"/>
              <a:gd name="T36" fmla="*/ 1322 w 2160"/>
              <a:gd name="T37" fmla="*/ 1605 h 2116"/>
              <a:gd name="T38" fmla="*/ 984 w 2160"/>
              <a:gd name="T39" fmla="*/ 1723 h 2116"/>
              <a:gd name="T40" fmla="*/ 574 w 2160"/>
              <a:gd name="T41" fmla="*/ 1736 h 2116"/>
              <a:gd name="T42" fmla="*/ 267 w 2160"/>
              <a:gd name="T43" fmla="*/ 1531 h 2116"/>
              <a:gd name="T44" fmla="*/ 78 w 2160"/>
              <a:gd name="T45" fmla="*/ 1344 h 2116"/>
              <a:gd name="T46" fmla="*/ 1080 w 2160"/>
              <a:gd name="T47" fmla="*/ 1352 h 2116"/>
              <a:gd name="T48" fmla="*/ 2160 w 2160"/>
              <a:gd name="T49" fmla="*/ 1364 h 2116"/>
              <a:gd name="T50" fmla="*/ 1827 w 2160"/>
              <a:gd name="T51" fmla="*/ 2020 h 2116"/>
              <a:gd name="T52" fmla="*/ 0 w 2160"/>
              <a:gd name="T53" fmla="*/ 1756 h 2116"/>
              <a:gd name="T54" fmla="*/ 66 w 2160"/>
              <a:gd name="T55" fmla="*/ 1517 h 2116"/>
              <a:gd name="T56" fmla="*/ 361 w 2160"/>
              <a:gd name="T57" fmla="*/ 1572 h 2116"/>
              <a:gd name="T58" fmla="*/ 688 w 2160"/>
              <a:gd name="T59" fmla="*/ 1750 h 2116"/>
              <a:gd name="T60" fmla="*/ 1080 w 2160"/>
              <a:gd name="T61" fmla="*/ 1876 h 2116"/>
              <a:gd name="T62" fmla="*/ 1472 w 2160"/>
              <a:gd name="T63" fmla="*/ 1750 h 2116"/>
              <a:gd name="T64" fmla="*/ 1799 w 2160"/>
              <a:gd name="T65" fmla="*/ 1572 h 2116"/>
              <a:gd name="T66" fmla="*/ 2094 w 2160"/>
              <a:gd name="T67" fmla="*/ 1517 h 2116"/>
              <a:gd name="T68" fmla="*/ 793 w 2160"/>
              <a:gd name="T69" fmla="*/ 53 h 2116"/>
              <a:gd name="T70" fmla="*/ 680 w 2160"/>
              <a:gd name="T71" fmla="*/ 156 h 2116"/>
              <a:gd name="T72" fmla="*/ 793 w 2160"/>
              <a:gd name="T73" fmla="*/ 53 h 2116"/>
              <a:gd name="T74" fmla="*/ 1084 w 2160"/>
              <a:gd name="T75" fmla="*/ 556 h 2116"/>
              <a:gd name="T76" fmla="*/ 1080 w 2160"/>
              <a:gd name="T77" fmla="*/ 1116 h 2116"/>
              <a:gd name="T78" fmla="*/ 1076 w 2160"/>
              <a:gd name="T79" fmla="*/ 556 h 2116"/>
              <a:gd name="T80" fmla="*/ 1075 w 2160"/>
              <a:gd name="T81" fmla="*/ 321 h 2116"/>
              <a:gd name="T82" fmla="*/ 519 w 2160"/>
              <a:gd name="T83" fmla="*/ 317 h 2116"/>
              <a:gd name="T84" fmla="*/ 480 w 2160"/>
              <a:gd name="T85" fmla="*/ 916 h 2116"/>
              <a:gd name="T86" fmla="*/ 400 w 2160"/>
              <a:gd name="T87" fmla="*/ 436 h 2116"/>
              <a:gd name="T88" fmla="*/ 405 w 2160"/>
              <a:gd name="T89" fmla="*/ 219 h 2116"/>
              <a:gd name="T90" fmla="*/ 1433 w 2160"/>
              <a:gd name="T91" fmla="*/ 54 h 2116"/>
              <a:gd name="T92" fmla="*/ 1440 w 2160"/>
              <a:gd name="T93" fmla="*/ 276 h 2116"/>
              <a:gd name="T94" fmla="*/ 1360 w 2160"/>
              <a:gd name="T95" fmla="*/ 756 h 2116"/>
              <a:gd name="T96" fmla="*/ 1320 w 2160"/>
              <a:gd name="T97" fmla="*/ 157 h 2116"/>
              <a:gd name="T98" fmla="*/ 1433 w 2160"/>
              <a:gd name="T99" fmla="*/ 54 h 2116"/>
              <a:gd name="T100" fmla="*/ 800 w 2160"/>
              <a:gd name="T101" fmla="*/ 276 h 2116"/>
              <a:gd name="T102" fmla="*/ 720 w 2160"/>
              <a:gd name="T103" fmla="*/ 756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60" h="2116">
                <a:moveTo>
                  <a:pt x="1680" y="436"/>
                </a:moveTo>
                <a:cubicBezTo>
                  <a:pt x="1680" y="416"/>
                  <a:pt x="1696" y="399"/>
                  <a:pt x="1716" y="396"/>
                </a:cubicBezTo>
                <a:cubicBezTo>
                  <a:pt x="1673" y="394"/>
                  <a:pt x="1640" y="359"/>
                  <a:pt x="1640" y="317"/>
                </a:cubicBezTo>
                <a:cubicBezTo>
                  <a:pt x="1640" y="280"/>
                  <a:pt x="1668" y="250"/>
                  <a:pt x="1685" y="219"/>
                </a:cubicBezTo>
                <a:cubicBezTo>
                  <a:pt x="1715" y="161"/>
                  <a:pt x="1715" y="161"/>
                  <a:pt x="1715" y="161"/>
                </a:cubicBezTo>
                <a:cubicBezTo>
                  <a:pt x="1753" y="214"/>
                  <a:pt x="1753" y="214"/>
                  <a:pt x="1753" y="214"/>
                </a:cubicBezTo>
                <a:cubicBezTo>
                  <a:pt x="1774" y="244"/>
                  <a:pt x="1799" y="279"/>
                  <a:pt x="1799" y="317"/>
                </a:cubicBezTo>
                <a:cubicBezTo>
                  <a:pt x="1799" y="359"/>
                  <a:pt x="1766" y="394"/>
                  <a:pt x="1724" y="396"/>
                </a:cubicBezTo>
                <a:cubicBezTo>
                  <a:pt x="1744" y="398"/>
                  <a:pt x="1760" y="416"/>
                  <a:pt x="1760" y="436"/>
                </a:cubicBezTo>
                <a:cubicBezTo>
                  <a:pt x="1760" y="916"/>
                  <a:pt x="1760" y="916"/>
                  <a:pt x="1760" y="916"/>
                </a:cubicBezTo>
                <a:cubicBezTo>
                  <a:pt x="1760" y="938"/>
                  <a:pt x="1742" y="956"/>
                  <a:pt x="1720" y="956"/>
                </a:cubicBezTo>
                <a:cubicBezTo>
                  <a:pt x="1698" y="956"/>
                  <a:pt x="1680" y="938"/>
                  <a:pt x="1680" y="916"/>
                </a:cubicBezTo>
                <a:lnTo>
                  <a:pt x="1680" y="436"/>
                </a:lnTo>
                <a:close/>
                <a:moveTo>
                  <a:pt x="0" y="916"/>
                </a:moveTo>
                <a:cubicBezTo>
                  <a:pt x="0" y="810"/>
                  <a:pt x="122" y="719"/>
                  <a:pt x="320" y="656"/>
                </a:cubicBezTo>
                <a:cubicBezTo>
                  <a:pt x="320" y="916"/>
                  <a:pt x="320" y="916"/>
                  <a:pt x="320" y="916"/>
                </a:cubicBezTo>
                <a:cubicBezTo>
                  <a:pt x="320" y="982"/>
                  <a:pt x="374" y="1036"/>
                  <a:pt x="440" y="1036"/>
                </a:cubicBezTo>
                <a:cubicBezTo>
                  <a:pt x="506" y="1036"/>
                  <a:pt x="560" y="982"/>
                  <a:pt x="560" y="916"/>
                </a:cubicBezTo>
                <a:cubicBezTo>
                  <a:pt x="560" y="598"/>
                  <a:pt x="560" y="598"/>
                  <a:pt x="560" y="598"/>
                </a:cubicBezTo>
                <a:cubicBezTo>
                  <a:pt x="586" y="594"/>
                  <a:pt x="613" y="590"/>
                  <a:pt x="640" y="586"/>
                </a:cubicBezTo>
                <a:cubicBezTo>
                  <a:pt x="640" y="756"/>
                  <a:pt x="640" y="756"/>
                  <a:pt x="640" y="756"/>
                </a:cubicBezTo>
                <a:cubicBezTo>
                  <a:pt x="640" y="822"/>
                  <a:pt x="694" y="876"/>
                  <a:pt x="760" y="876"/>
                </a:cubicBezTo>
                <a:cubicBezTo>
                  <a:pt x="826" y="876"/>
                  <a:pt x="880" y="822"/>
                  <a:pt x="880" y="756"/>
                </a:cubicBezTo>
                <a:cubicBezTo>
                  <a:pt x="880" y="562"/>
                  <a:pt x="880" y="562"/>
                  <a:pt x="880" y="562"/>
                </a:cubicBezTo>
                <a:cubicBezTo>
                  <a:pt x="906" y="560"/>
                  <a:pt x="933" y="559"/>
                  <a:pt x="960" y="558"/>
                </a:cubicBezTo>
                <a:cubicBezTo>
                  <a:pt x="960" y="1076"/>
                  <a:pt x="960" y="1076"/>
                  <a:pt x="960" y="1076"/>
                </a:cubicBezTo>
                <a:cubicBezTo>
                  <a:pt x="960" y="1142"/>
                  <a:pt x="1014" y="1196"/>
                  <a:pt x="1080" y="1196"/>
                </a:cubicBezTo>
                <a:cubicBezTo>
                  <a:pt x="1146" y="1196"/>
                  <a:pt x="1200" y="1142"/>
                  <a:pt x="1200" y="1076"/>
                </a:cubicBezTo>
                <a:cubicBezTo>
                  <a:pt x="1200" y="558"/>
                  <a:pt x="1200" y="558"/>
                  <a:pt x="1200" y="558"/>
                </a:cubicBezTo>
                <a:cubicBezTo>
                  <a:pt x="1227" y="559"/>
                  <a:pt x="1254" y="560"/>
                  <a:pt x="1280" y="562"/>
                </a:cubicBezTo>
                <a:cubicBezTo>
                  <a:pt x="1280" y="756"/>
                  <a:pt x="1280" y="756"/>
                  <a:pt x="1280" y="756"/>
                </a:cubicBezTo>
                <a:cubicBezTo>
                  <a:pt x="1280" y="822"/>
                  <a:pt x="1334" y="876"/>
                  <a:pt x="1400" y="876"/>
                </a:cubicBezTo>
                <a:cubicBezTo>
                  <a:pt x="1466" y="876"/>
                  <a:pt x="1520" y="822"/>
                  <a:pt x="1520" y="756"/>
                </a:cubicBezTo>
                <a:cubicBezTo>
                  <a:pt x="1520" y="586"/>
                  <a:pt x="1520" y="586"/>
                  <a:pt x="1520" y="586"/>
                </a:cubicBezTo>
                <a:cubicBezTo>
                  <a:pt x="1547" y="590"/>
                  <a:pt x="1574" y="594"/>
                  <a:pt x="1600" y="598"/>
                </a:cubicBezTo>
                <a:cubicBezTo>
                  <a:pt x="1600" y="916"/>
                  <a:pt x="1600" y="916"/>
                  <a:pt x="1600" y="916"/>
                </a:cubicBezTo>
                <a:cubicBezTo>
                  <a:pt x="1600" y="982"/>
                  <a:pt x="1654" y="1036"/>
                  <a:pt x="1720" y="1036"/>
                </a:cubicBezTo>
                <a:cubicBezTo>
                  <a:pt x="1786" y="1036"/>
                  <a:pt x="1840" y="982"/>
                  <a:pt x="1840" y="916"/>
                </a:cubicBezTo>
                <a:cubicBezTo>
                  <a:pt x="1840" y="656"/>
                  <a:pt x="1840" y="656"/>
                  <a:pt x="1840" y="656"/>
                </a:cubicBezTo>
                <a:cubicBezTo>
                  <a:pt x="2038" y="719"/>
                  <a:pt x="2160" y="810"/>
                  <a:pt x="2160" y="916"/>
                </a:cubicBezTo>
                <a:cubicBezTo>
                  <a:pt x="2160" y="1061"/>
                  <a:pt x="1939" y="1146"/>
                  <a:pt x="1827" y="1180"/>
                </a:cubicBezTo>
                <a:cubicBezTo>
                  <a:pt x="1635" y="1240"/>
                  <a:pt x="1371" y="1276"/>
                  <a:pt x="1080" y="1276"/>
                </a:cubicBezTo>
                <a:cubicBezTo>
                  <a:pt x="875" y="1276"/>
                  <a:pt x="683" y="1258"/>
                  <a:pt x="521" y="1226"/>
                </a:cubicBezTo>
                <a:cubicBezTo>
                  <a:pt x="294" y="1186"/>
                  <a:pt x="128" y="1121"/>
                  <a:pt x="66" y="1045"/>
                </a:cubicBezTo>
                <a:cubicBezTo>
                  <a:pt x="23" y="1006"/>
                  <a:pt x="0" y="962"/>
                  <a:pt x="0" y="916"/>
                </a:cubicBezTo>
                <a:close/>
                <a:moveTo>
                  <a:pt x="2160" y="1083"/>
                </a:moveTo>
                <a:cubicBezTo>
                  <a:pt x="2160" y="1259"/>
                  <a:pt x="2160" y="1259"/>
                  <a:pt x="2160" y="1259"/>
                </a:cubicBezTo>
                <a:cubicBezTo>
                  <a:pt x="2145" y="1262"/>
                  <a:pt x="2132" y="1270"/>
                  <a:pt x="2121" y="1280"/>
                </a:cubicBezTo>
                <a:cubicBezTo>
                  <a:pt x="2108" y="1293"/>
                  <a:pt x="2087" y="1324"/>
                  <a:pt x="2083" y="1342"/>
                </a:cubicBezTo>
                <a:cubicBezTo>
                  <a:pt x="2063" y="1395"/>
                  <a:pt x="2043" y="1442"/>
                  <a:pt x="2023" y="1480"/>
                </a:cubicBezTo>
                <a:cubicBezTo>
                  <a:pt x="2006" y="1515"/>
                  <a:pt x="1989" y="1540"/>
                  <a:pt x="1974" y="1552"/>
                </a:cubicBezTo>
                <a:cubicBezTo>
                  <a:pt x="1952" y="1570"/>
                  <a:pt x="1922" y="1550"/>
                  <a:pt x="1893" y="1531"/>
                </a:cubicBezTo>
                <a:cubicBezTo>
                  <a:pt x="1852" y="1504"/>
                  <a:pt x="1814" y="1478"/>
                  <a:pt x="1767" y="1499"/>
                </a:cubicBezTo>
                <a:cubicBezTo>
                  <a:pt x="1726" y="1518"/>
                  <a:pt x="1696" y="1571"/>
                  <a:pt x="1666" y="1627"/>
                </a:cubicBezTo>
                <a:cubicBezTo>
                  <a:pt x="1638" y="1678"/>
                  <a:pt x="1609" y="1730"/>
                  <a:pt x="1586" y="1736"/>
                </a:cubicBezTo>
                <a:cubicBezTo>
                  <a:pt x="1575" y="1739"/>
                  <a:pt x="1553" y="1717"/>
                  <a:pt x="1528" y="1693"/>
                </a:cubicBezTo>
                <a:cubicBezTo>
                  <a:pt x="1477" y="1644"/>
                  <a:pt x="1418" y="1586"/>
                  <a:pt x="1322" y="1605"/>
                </a:cubicBezTo>
                <a:cubicBezTo>
                  <a:pt x="1242" y="1621"/>
                  <a:pt x="1208" y="1673"/>
                  <a:pt x="1176" y="1723"/>
                </a:cubicBezTo>
                <a:cubicBezTo>
                  <a:pt x="1152" y="1760"/>
                  <a:pt x="1128" y="1796"/>
                  <a:pt x="1080" y="1796"/>
                </a:cubicBezTo>
                <a:cubicBezTo>
                  <a:pt x="1032" y="1796"/>
                  <a:pt x="1008" y="1760"/>
                  <a:pt x="984" y="1723"/>
                </a:cubicBezTo>
                <a:cubicBezTo>
                  <a:pt x="952" y="1673"/>
                  <a:pt x="918" y="1621"/>
                  <a:pt x="838" y="1605"/>
                </a:cubicBezTo>
                <a:cubicBezTo>
                  <a:pt x="742" y="1586"/>
                  <a:pt x="683" y="1644"/>
                  <a:pt x="632" y="1693"/>
                </a:cubicBezTo>
                <a:cubicBezTo>
                  <a:pt x="607" y="1717"/>
                  <a:pt x="585" y="1739"/>
                  <a:pt x="574" y="1736"/>
                </a:cubicBezTo>
                <a:cubicBezTo>
                  <a:pt x="551" y="1730"/>
                  <a:pt x="522" y="1678"/>
                  <a:pt x="494" y="1627"/>
                </a:cubicBezTo>
                <a:cubicBezTo>
                  <a:pt x="464" y="1571"/>
                  <a:pt x="434" y="1518"/>
                  <a:pt x="393" y="1499"/>
                </a:cubicBezTo>
                <a:cubicBezTo>
                  <a:pt x="346" y="1478"/>
                  <a:pt x="307" y="1504"/>
                  <a:pt x="267" y="1531"/>
                </a:cubicBezTo>
                <a:cubicBezTo>
                  <a:pt x="238" y="1550"/>
                  <a:pt x="208" y="1570"/>
                  <a:pt x="186" y="1552"/>
                </a:cubicBezTo>
                <a:cubicBezTo>
                  <a:pt x="171" y="1540"/>
                  <a:pt x="154" y="1515"/>
                  <a:pt x="137" y="1480"/>
                </a:cubicBezTo>
                <a:cubicBezTo>
                  <a:pt x="117" y="1443"/>
                  <a:pt x="98" y="1396"/>
                  <a:pt x="78" y="1344"/>
                </a:cubicBezTo>
                <a:cubicBezTo>
                  <a:pt x="68" y="1310"/>
                  <a:pt x="38" y="1267"/>
                  <a:pt x="0" y="1259"/>
                </a:cubicBezTo>
                <a:cubicBezTo>
                  <a:pt x="0" y="1079"/>
                  <a:pt x="0" y="1079"/>
                  <a:pt x="0" y="1079"/>
                </a:cubicBezTo>
                <a:cubicBezTo>
                  <a:pt x="130" y="1236"/>
                  <a:pt x="564" y="1352"/>
                  <a:pt x="1080" y="1352"/>
                </a:cubicBezTo>
                <a:cubicBezTo>
                  <a:pt x="1382" y="1352"/>
                  <a:pt x="1656" y="1314"/>
                  <a:pt x="1855" y="1253"/>
                </a:cubicBezTo>
                <a:cubicBezTo>
                  <a:pt x="1999" y="1209"/>
                  <a:pt x="2106" y="1151"/>
                  <a:pt x="2160" y="1083"/>
                </a:cubicBezTo>
                <a:close/>
                <a:moveTo>
                  <a:pt x="2160" y="1364"/>
                </a:moveTo>
                <a:cubicBezTo>
                  <a:pt x="2160" y="1721"/>
                  <a:pt x="2160" y="1721"/>
                  <a:pt x="2160" y="1721"/>
                </a:cubicBezTo>
                <a:cubicBezTo>
                  <a:pt x="2160" y="1756"/>
                  <a:pt x="2160" y="1756"/>
                  <a:pt x="2160" y="1756"/>
                </a:cubicBezTo>
                <a:cubicBezTo>
                  <a:pt x="2160" y="1864"/>
                  <a:pt x="2033" y="1957"/>
                  <a:pt x="1827" y="2020"/>
                </a:cubicBezTo>
                <a:cubicBezTo>
                  <a:pt x="1635" y="2080"/>
                  <a:pt x="1371" y="2116"/>
                  <a:pt x="1080" y="2116"/>
                </a:cubicBezTo>
                <a:cubicBezTo>
                  <a:pt x="789" y="2116"/>
                  <a:pt x="525" y="2080"/>
                  <a:pt x="333" y="2020"/>
                </a:cubicBezTo>
                <a:cubicBezTo>
                  <a:pt x="127" y="1957"/>
                  <a:pt x="0" y="1864"/>
                  <a:pt x="0" y="1756"/>
                </a:cubicBezTo>
                <a:cubicBezTo>
                  <a:pt x="0" y="1364"/>
                  <a:pt x="0" y="1364"/>
                  <a:pt x="0" y="1364"/>
                </a:cubicBezTo>
                <a:cubicBezTo>
                  <a:pt x="1" y="1367"/>
                  <a:pt x="2" y="1370"/>
                  <a:pt x="4" y="1372"/>
                </a:cubicBezTo>
                <a:cubicBezTo>
                  <a:pt x="24" y="1428"/>
                  <a:pt x="45" y="1478"/>
                  <a:pt x="66" y="1517"/>
                </a:cubicBezTo>
                <a:cubicBezTo>
                  <a:pt x="88" y="1561"/>
                  <a:pt x="112" y="1594"/>
                  <a:pt x="136" y="1614"/>
                </a:cubicBezTo>
                <a:cubicBezTo>
                  <a:pt x="203" y="1668"/>
                  <a:pt x="259" y="1632"/>
                  <a:pt x="311" y="1597"/>
                </a:cubicBezTo>
                <a:cubicBezTo>
                  <a:pt x="333" y="1583"/>
                  <a:pt x="354" y="1569"/>
                  <a:pt x="361" y="1572"/>
                </a:cubicBezTo>
                <a:cubicBezTo>
                  <a:pt x="377" y="1580"/>
                  <a:pt x="400" y="1622"/>
                  <a:pt x="424" y="1665"/>
                </a:cubicBezTo>
                <a:cubicBezTo>
                  <a:pt x="460" y="1731"/>
                  <a:pt x="498" y="1800"/>
                  <a:pt x="556" y="1814"/>
                </a:cubicBezTo>
                <a:cubicBezTo>
                  <a:pt x="610" y="1826"/>
                  <a:pt x="646" y="1791"/>
                  <a:pt x="688" y="1750"/>
                </a:cubicBezTo>
                <a:cubicBezTo>
                  <a:pt x="725" y="1714"/>
                  <a:pt x="768" y="1673"/>
                  <a:pt x="822" y="1684"/>
                </a:cubicBezTo>
                <a:cubicBezTo>
                  <a:pt x="869" y="1693"/>
                  <a:pt x="894" y="1730"/>
                  <a:pt x="917" y="1766"/>
                </a:cubicBezTo>
                <a:cubicBezTo>
                  <a:pt x="954" y="1822"/>
                  <a:pt x="988" y="1876"/>
                  <a:pt x="1080" y="1876"/>
                </a:cubicBezTo>
                <a:cubicBezTo>
                  <a:pt x="1172" y="1876"/>
                  <a:pt x="1206" y="1822"/>
                  <a:pt x="1243" y="1766"/>
                </a:cubicBezTo>
                <a:cubicBezTo>
                  <a:pt x="1266" y="1730"/>
                  <a:pt x="1291" y="1693"/>
                  <a:pt x="1338" y="1684"/>
                </a:cubicBezTo>
                <a:cubicBezTo>
                  <a:pt x="1392" y="1673"/>
                  <a:pt x="1435" y="1714"/>
                  <a:pt x="1472" y="1750"/>
                </a:cubicBezTo>
                <a:cubicBezTo>
                  <a:pt x="1514" y="1791"/>
                  <a:pt x="1550" y="1826"/>
                  <a:pt x="1604" y="1814"/>
                </a:cubicBezTo>
                <a:cubicBezTo>
                  <a:pt x="1662" y="1800"/>
                  <a:pt x="1700" y="1731"/>
                  <a:pt x="1736" y="1665"/>
                </a:cubicBezTo>
                <a:cubicBezTo>
                  <a:pt x="1760" y="1622"/>
                  <a:pt x="1783" y="1580"/>
                  <a:pt x="1799" y="1572"/>
                </a:cubicBezTo>
                <a:cubicBezTo>
                  <a:pt x="1806" y="1569"/>
                  <a:pt x="1827" y="1583"/>
                  <a:pt x="1849" y="1597"/>
                </a:cubicBezTo>
                <a:cubicBezTo>
                  <a:pt x="1901" y="1632"/>
                  <a:pt x="1957" y="1668"/>
                  <a:pt x="2024" y="1614"/>
                </a:cubicBezTo>
                <a:cubicBezTo>
                  <a:pt x="2048" y="1594"/>
                  <a:pt x="2072" y="1561"/>
                  <a:pt x="2094" y="1517"/>
                </a:cubicBezTo>
                <a:cubicBezTo>
                  <a:pt x="2115" y="1478"/>
                  <a:pt x="2136" y="1428"/>
                  <a:pt x="2157" y="1370"/>
                </a:cubicBezTo>
                <a:cubicBezTo>
                  <a:pt x="2157" y="1370"/>
                  <a:pt x="2160" y="1364"/>
                  <a:pt x="2160" y="1364"/>
                </a:cubicBezTo>
                <a:close/>
                <a:moveTo>
                  <a:pt x="793" y="53"/>
                </a:moveTo>
                <a:cubicBezTo>
                  <a:pt x="814" y="83"/>
                  <a:pt x="839" y="117"/>
                  <a:pt x="839" y="156"/>
                </a:cubicBezTo>
                <a:cubicBezTo>
                  <a:pt x="839" y="200"/>
                  <a:pt x="804" y="235"/>
                  <a:pt x="760" y="235"/>
                </a:cubicBezTo>
                <a:cubicBezTo>
                  <a:pt x="716" y="235"/>
                  <a:pt x="680" y="200"/>
                  <a:pt x="680" y="156"/>
                </a:cubicBezTo>
                <a:cubicBezTo>
                  <a:pt x="680" y="119"/>
                  <a:pt x="708" y="89"/>
                  <a:pt x="725" y="58"/>
                </a:cubicBezTo>
                <a:cubicBezTo>
                  <a:pt x="755" y="0"/>
                  <a:pt x="755" y="0"/>
                  <a:pt x="755" y="0"/>
                </a:cubicBezTo>
                <a:lnTo>
                  <a:pt x="793" y="53"/>
                </a:lnTo>
                <a:close/>
                <a:moveTo>
                  <a:pt x="1113" y="374"/>
                </a:moveTo>
                <a:cubicBezTo>
                  <a:pt x="1134" y="404"/>
                  <a:pt x="1159" y="439"/>
                  <a:pt x="1159" y="477"/>
                </a:cubicBezTo>
                <a:cubicBezTo>
                  <a:pt x="1159" y="519"/>
                  <a:pt x="1126" y="554"/>
                  <a:pt x="1084" y="556"/>
                </a:cubicBezTo>
                <a:cubicBezTo>
                  <a:pt x="1104" y="558"/>
                  <a:pt x="1120" y="576"/>
                  <a:pt x="1120" y="596"/>
                </a:cubicBezTo>
                <a:cubicBezTo>
                  <a:pt x="1120" y="1076"/>
                  <a:pt x="1120" y="1076"/>
                  <a:pt x="1120" y="1076"/>
                </a:cubicBezTo>
                <a:cubicBezTo>
                  <a:pt x="1120" y="1098"/>
                  <a:pt x="1102" y="1116"/>
                  <a:pt x="1080" y="1116"/>
                </a:cubicBezTo>
                <a:cubicBezTo>
                  <a:pt x="1058" y="1116"/>
                  <a:pt x="1040" y="1098"/>
                  <a:pt x="1040" y="1076"/>
                </a:cubicBezTo>
                <a:cubicBezTo>
                  <a:pt x="1040" y="596"/>
                  <a:pt x="1040" y="596"/>
                  <a:pt x="1040" y="596"/>
                </a:cubicBezTo>
                <a:cubicBezTo>
                  <a:pt x="1040" y="576"/>
                  <a:pt x="1056" y="559"/>
                  <a:pt x="1076" y="556"/>
                </a:cubicBezTo>
                <a:cubicBezTo>
                  <a:pt x="1033" y="554"/>
                  <a:pt x="1000" y="519"/>
                  <a:pt x="1000" y="477"/>
                </a:cubicBezTo>
                <a:cubicBezTo>
                  <a:pt x="1000" y="440"/>
                  <a:pt x="1028" y="410"/>
                  <a:pt x="1045" y="379"/>
                </a:cubicBezTo>
                <a:cubicBezTo>
                  <a:pt x="1075" y="321"/>
                  <a:pt x="1075" y="321"/>
                  <a:pt x="1075" y="321"/>
                </a:cubicBezTo>
                <a:lnTo>
                  <a:pt x="1113" y="374"/>
                </a:lnTo>
                <a:close/>
                <a:moveTo>
                  <a:pt x="473" y="214"/>
                </a:moveTo>
                <a:cubicBezTo>
                  <a:pt x="494" y="244"/>
                  <a:pt x="519" y="279"/>
                  <a:pt x="519" y="317"/>
                </a:cubicBezTo>
                <a:cubicBezTo>
                  <a:pt x="519" y="359"/>
                  <a:pt x="486" y="394"/>
                  <a:pt x="444" y="396"/>
                </a:cubicBezTo>
                <a:cubicBezTo>
                  <a:pt x="464" y="398"/>
                  <a:pt x="480" y="416"/>
                  <a:pt x="480" y="436"/>
                </a:cubicBezTo>
                <a:cubicBezTo>
                  <a:pt x="480" y="916"/>
                  <a:pt x="480" y="916"/>
                  <a:pt x="480" y="916"/>
                </a:cubicBezTo>
                <a:cubicBezTo>
                  <a:pt x="480" y="938"/>
                  <a:pt x="462" y="956"/>
                  <a:pt x="440" y="956"/>
                </a:cubicBezTo>
                <a:cubicBezTo>
                  <a:pt x="418" y="956"/>
                  <a:pt x="400" y="938"/>
                  <a:pt x="400" y="916"/>
                </a:cubicBezTo>
                <a:cubicBezTo>
                  <a:pt x="400" y="436"/>
                  <a:pt x="400" y="436"/>
                  <a:pt x="400" y="436"/>
                </a:cubicBezTo>
                <a:cubicBezTo>
                  <a:pt x="400" y="416"/>
                  <a:pt x="416" y="399"/>
                  <a:pt x="436" y="396"/>
                </a:cubicBezTo>
                <a:cubicBezTo>
                  <a:pt x="393" y="394"/>
                  <a:pt x="360" y="359"/>
                  <a:pt x="360" y="317"/>
                </a:cubicBezTo>
                <a:cubicBezTo>
                  <a:pt x="360" y="280"/>
                  <a:pt x="388" y="250"/>
                  <a:pt x="405" y="219"/>
                </a:cubicBezTo>
                <a:cubicBezTo>
                  <a:pt x="435" y="161"/>
                  <a:pt x="435" y="161"/>
                  <a:pt x="435" y="161"/>
                </a:cubicBezTo>
                <a:lnTo>
                  <a:pt x="473" y="214"/>
                </a:lnTo>
                <a:close/>
                <a:moveTo>
                  <a:pt x="1433" y="54"/>
                </a:moveTo>
                <a:cubicBezTo>
                  <a:pt x="1454" y="84"/>
                  <a:pt x="1479" y="119"/>
                  <a:pt x="1479" y="157"/>
                </a:cubicBezTo>
                <a:cubicBezTo>
                  <a:pt x="1479" y="199"/>
                  <a:pt x="1446" y="234"/>
                  <a:pt x="1404" y="236"/>
                </a:cubicBezTo>
                <a:cubicBezTo>
                  <a:pt x="1424" y="238"/>
                  <a:pt x="1440" y="256"/>
                  <a:pt x="1440" y="276"/>
                </a:cubicBezTo>
                <a:cubicBezTo>
                  <a:pt x="1440" y="756"/>
                  <a:pt x="1440" y="756"/>
                  <a:pt x="1440" y="756"/>
                </a:cubicBezTo>
                <a:cubicBezTo>
                  <a:pt x="1440" y="778"/>
                  <a:pt x="1422" y="796"/>
                  <a:pt x="1400" y="796"/>
                </a:cubicBezTo>
                <a:cubicBezTo>
                  <a:pt x="1378" y="796"/>
                  <a:pt x="1360" y="778"/>
                  <a:pt x="1360" y="756"/>
                </a:cubicBezTo>
                <a:cubicBezTo>
                  <a:pt x="1360" y="276"/>
                  <a:pt x="1360" y="276"/>
                  <a:pt x="1360" y="276"/>
                </a:cubicBezTo>
                <a:cubicBezTo>
                  <a:pt x="1360" y="256"/>
                  <a:pt x="1376" y="239"/>
                  <a:pt x="1396" y="236"/>
                </a:cubicBezTo>
                <a:cubicBezTo>
                  <a:pt x="1353" y="234"/>
                  <a:pt x="1320" y="199"/>
                  <a:pt x="1320" y="157"/>
                </a:cubicBezTo>
                <a:cubicBezTo>
                  <a:pt x="1320" y="120"/>
                  <a:pt x="1348" y="90"/>
                  <a:pt x="1365" y="59"/>
                </a:cubicBezTo>
                <a:cubicBezTo>
                  <a:pt x="1395" y="1"/>
                  <a:pt x="1395" y="1"/>
                  <a:pt x="1395" y="1"/>
                </a:cubicBezTo>
                <a:lnTo>
                  <a:pt x="1433" y="54"/>
                </a:lnTo>
                <a:close/>
                <a:moveTo>
                  <a:pt x="720" y="276"/>
                </a:moveTo>
                <a:cubicBezTo>
                  <a:pt x="720" y="254"/>
                  <a:pt x="738" y="236"/>
                  <a:pt x="760" y="236"/>
                </a:cubicBezTo>
                <a:cubicBezTo>
                  <a:pt x="782" y="236"/>
                  <a:pt x="800" y="254"/>
                  <a:pt x="800" y="276"/>
                </a:cubicBezTo>
                <a:cubicBezTo>
                  <a:pt x="800" y="756"/>
                  <a:pt x="800" y="756"/>
                  <a:pt x="800" y="756"/>
                </a:cubicBezTo>
                <a:cubicBezTo>
                  <a:pt x="800" y="778"/>
                  <a:pt x="782" y="796"/>
                  <a:pt x="760" y="796"/>
                </a:cubicBezTo>
                <a:cubicBezTo>
                  <a:pt x="738" y="796"/>
                  <a:pt x="720" y="778"/>
                  <a:pt x="720" y="756"/>
                </a:cubicBezTo>
                <a:lnTo>
                  <a:pt x="720" y="276"/>
                </a:lnTo>
                <a:close/>
              </a:path>
            </a:pathLst>
          </a:custGeom>
          <a:solidFill>
            <a:srgbClr val="000000"/>
          </a:solidFill>
          <a:ln>
            <a:noFill/>
          </a:ln>
        </p:spPr>
        <p:txBody>
          <a:bodyPr vert="horz" wrap="square" lIns="121920" tIns="60960" rIns="121920" bIns="60960" numCol="1" anchor="t" anchorCtr="0" compatLnSpc="1">
            <a:prstTxWarp prst="textNoShape">
              <a:avLst/>
            </a:prstTxWarp>
          </a:bodyPr>
          <a:lstStyle/>
          <a:p>
            <a:pPr marL="0" marR="0" lvl="0" indent="0" defTabSz="121911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000000"/>
              </a:solidFill>
              <a:effectLst/>
              <a:uLnTx/>
              <a:uFillTx/>
              <a:latin typeface="EON Brix Sans"/>
            </a:endParaRPr>
          </a:p>
        </p:txBody>
      </p:sp>
      <p:sp>
        <p:nvSpPr>
          <p:cNvPr id="30" name="Rectangle 29">
            <a:extLst>
              <a:ext uri="{FF2B5EF4-FFF2-40B4-BE49-F238E27FC236}">
                <a16:creationId xmlns:a16="http://schemas.microsoft.com/office/drawing/2014/main" id="{8D5AB6C1-F632-4D71-B227-8E99D7C1D2C4}"/>
              </a:ext>
            </a:extLst>
          </p:cNvPr>
          <p:cNvSpPr/>
          <p:nvPr/>
        </p:nvSpPr>
        <p:spPr bwMode="gray">
          <a:xfrm>
            <a:off x="7680583" y="699567"/>
            <a:ext cx="514746" cy="429296"/>
          </a:xfrm>
          <a:prstGeom prst="rect">
            <a:avLst/>
          </a:prstGeom>
          <a:noFill/>
          <a:ln w="9525" cap="flat" cmpd="sng">
            <a:noFill/>
            <a:prstDash val="solid"/>
            <a:round/>
            <a:headEnd/>
            <a:tailEnd/>
          </a:ln>
        </p:spPr>
        <p:txBody>
          <a:bodyPr wrap="none" lIns="121599" tIns="60801" rIns="121599" bIns="60801" rtlCol="0" anchor="ctr"/>
          <a:lstStyle/>
          <a:p>
            <a:pPr marL="0" marR="0" lvl="0" indent="0" algn="ctr" defTabSz="1214678" rtl="0" eaLnBrk="1" fontAlgn="base" latinLnBrk="0" hangingPunct="1">
              <a:lnSpc>
                <a:spcPct val="100000"/>
              </a:lnSpc>
              <a:spcBef>
                <a:spcPct val="0"/>
              </a:spcBef>
              <a:spcAft>
                <a:spcPct val="0"/>
              </a:spcAft>
              <a:buClrTx/>
              <a:buSzTx/>
              <a:buFontTx/>
              <a:buNone/>
              <a:tabLst/>
              <a:defRPr/>
            </a:pPr>
            <a:r>
              <a:rPr lang="en-US" sz="1600" b="1" dirty="0">
                <a:solidFill>
                  <a:srgbClr val="000000"/>
                </a:solidFill>
                <a:cs typeface="Arial" charset="0"/>
              </a:rPr>
              <a:t>V</a:t>
            </a:r>
            <a:r>
              <a:rPr lang="ro-RO" sz="1600" b="1" dirty="0">
                <a:solidFill>
                  <a:srgbClr val="000000"/>
                </a:solidFill>
                <a:cs typeface="Arial" charset="0"/>
              </a:rPr>
              <a:t>â</a:t>
            </a:r>
            <a:r>
              <a:rPr lang="en-US" sz="1600" b="1" dirty="0" err="1">
                <a:solidFill>
                  <a:srgbClr val="000000"/>
                </a:solidFill>
                <a:cs typeface="Arial" charset="0"/>
              </a:rPr>
              <a:t>rst</a:t>
            </a:r>
            <a:r>
              <a:rPr lang="ro-RO" sz="1600" b="1" dirty="0">
                <a:solidFill>
                  <a:srgbClr val="000000"/>
                </a:solidFill>
                <a:cs typeface="Arial" charset="0"/>
              </a:rPr>
              <a:t>ă</a:t>
            </a:r>
            <a:endParaRPr kumimoji="0" lang="en-US" sz="1600" b="1" i="0" u="none" strike="noStrike" kern="1200" cap="none" spc="0" normalizeH="0" baseline="0" noProof="0" dirty="0">
              <a:ln>
                <a:noFill/>
              </a:ln>
              <a:solidFill>
                <a:srgbClr val="000000"/>
              </a:solidFill>
              <a:effectLst/>
              <a:uLnTx/>
              <a:uFillTx/>
              <a:ea typeface="+mn-ea"/>
              <a:cs typeface="Arial" charset="0"/>
            </a:endParaRPr>
          </a:p>
        </p:txBody>
      </p:sp>
      <p:cxnSp>
        <p:nvCxnSpPr>
          <p:cNvPr id="31" name="Straight Connector 30">
            <a:extLst>
              <a:ext uri="{FF2B5EF4-FFF2-40B4-BE49-F238E27FC236}">
                <a16:creationId xmlns:a16="http://schemas.microsoft.com/office/drawing/2014/main" id="{0AD97079-6F11-474F-A114-0F0B37C81D93}"/>
              </a:ext>
            </a:extLst>
          </p:cNvPr>
          <p:cNvCxnSpPr>
            <a:cxnSpLocks/>
          </p:cNvCxnSpPr>
          <p:nvPr/>
        </p:nvCxnSpPr>
        <p:spPr>
          <a:xfrm flipH="1">
            <a:off x="6445426" y="2821031"/>
            <a:ext cx="5214562" cy="0"/>
          </a:xfrm>
          <a:prstGeom prst="line">
            <a:avLst/>
          </a:prstGeom>
          <a:noFill/>
          <a:ln w="12700" cap="flat" cmpd="sng" algn="ctr">
            <a:solidFill>
              <a:srgbClr val="FFFFFF">
                <a:lumMod val="50000"/>
              </a:srgbClr>
            </a:solidFill>
            <a:prstDash val="dash"/>
          </a:ln>
          <a:effectLst/>
        </p:spPr>
      </p:cxnSp>
      <p:graphicFrame>
        <p:nvGraphicFramePr>
          <p:cNvPr id="33" name="Inhaltsplatzhalter 12">
            <a:extLst>
              <a:ext uri="{FF2B5EF4-FFF2-40B4-BE49-F238E27FC236}">
                <a16:creationId xmlns:a16="http://schemas.microsoft.com/office/drawing/2014/main" id="{E97F1761-8EC4-420E-8CDA-2751966261BD}"/>
              </a:ext>
            </a:extLst>
          </p:cNvPr>
          <p:cNvGraphicFramePr>
            <a:graphicFrameLocks/>
          </p:cNvGraphicFramePr>
          <p:nvPr>
            <p:extLst>
              <p:ext uri="{D42A27DB-BD31-4B8C-83A1-F6EECF244321}">
                <p14:modId xmlns:p14="http://schemas.microsoft.com/office/powerpoint/2010/main" val="1240240642"/>
              </p:ext>
            </p:extLst>
          </p:nvPr>
        </p:nvGraphicFramePr>
        <p:xfrm>
          <a:off x="6155467" y="4146302"/>
          <a:ext cx="5435587" cy="1807318"/>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234794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our person standing beside wall">
            <a:extLst>
              <a:ext uri="{FF2B5EF4-FFF2-40B4-BE49-F238E27FC236}">
                <a16:creationId xmlns:a16="http://schemas.microsoft.com/office/drawing/2014/main" id="{5DF77BC0-4BF8-4955-9A0E-2A1EEFBB84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16" b="37244"/>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0167B53-AC6F-40BE-A1B3-3B8314133033}"/>
              </a:ext>
            </a:extLst>
          </p:cNvPr>
          <p:cNvSpPr/>
          <p:nvPr/>
        </p:nvSpPr>
        <p:spPr>
          <a:xfrm>
            <a:off x="201766" y="5167254"/>
            <a:ext cx="2288216" cy="980330"/>
          </a:xfrm>
          <a:prstGeom prst="rect">
            <a:avLst/>
          </a:prstGeom>
          <a:solidFill>
            <a:schemeClr val="bg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3200" b="1" dirty="0">
                <a:solidFill>
                  <a:schemeClr val="tx1"/>
                </a:solidFill>
              </a:rPr>
              <a:t>ANEXA</a:t>
            </a:r>
          </a:p>
        </p:txBody>
      </p:sp>
    </p:spTree>
    <p:extLst>
      <p:ext uri="{BB962C8B-B14F-4D97-AF65-F5344CB8AC3E}">
        <p14:creationId xmlns:p14="http://schemas.microsoft.com/office/powerpoint/2010/main" val="2650108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4DDF027-146D-41CF-A5E6-F7AEBD6FC1E1}"/>
              </a:ext>
            </a:extLst>
          </p:cNvPr>
          <p:cNvGraphicFramePr>
            <a:graphicFrameLocks noGrp="1"/>
          </p:cNvGraphicFramePr>
          <p:nvPr>
            <p:extLst>
              <p:ext uri="{D42A27DB-BD31-4B8C-83A1-F6EECF244321}">
                <p14:modId xmlns:p14="http://schemas.microsoft.com/office/powerpoint/2010/main" val="2412123723"/>
              </p:ext>
            </p:extLst>
          </p:nvPr>
        </p:nvGraphicFramePr>
        <p:xfrm>
          <a:off x="1986116" y="2349000"/>
          <a:ext cx="7920001" cy="2160000"/>
        </p:xfrm>
        <a:graphic>
          <a:graphicData uri="http://schemas.openxmlformats.org/drawingml/2006/table">
            <a:tbl>
              <a:tblPr/>
              <a:tblGrid>
                <a:gridCol w="1454022">
                  <a:extLst>
                    <a:ext uri="{9D8B030D-6E8A-4147-A177-3AD203B41FA5}">
                      <a16:colId xmlns:a16="http://schemas.microsoft.com/office/drawing/2014/main" val="1732105942"/>
                    </a:ext>
                  </a:extLst>
                </a:gridCol>
                <a:gridCol w="2026818">
                  <a:extLst>
                    <a:ext uri="{9D8B030D-6E8A-4147-A177-3AD203B41FA5}">
                      <a16:colId xmlns:a16="http://schemas.microsoft.com/office/drawing/2014/main" val="573661670"/>
                    </a:ext>
                  </a:extLst>
                </a:gridCol>
                <a:gridCol w="914266">
                  <a:extLst>
                    <a:ext uri="{9D8B030D-6E8A-4147-A177-3AD203B41FA5}">
                      <a16:colId xmlns:a16="http://schemas.microsoft.com/office/drawing/2014/main" val="2416728823"/>
                    </a:ext>
                  </a:extLst>
                </a:gridCol>
                <a:gridCol w="704979">
                  <a:extLst>
                    <a:ext uri="{9D8B030D-6E8A-4147-A177-3AD203B41FA5}">
                      <a16:colId xmlns:a16="http://schemas.microsoft.com/office/drawing/2014/main" val="204102658"/>
                    </a:ext>
                  </a:extLst>
                </a:gridCol>
                <a:gridCol w="704979">
                  <a:extLst>
                    <a:ext uri="{9D8B030D-6E8A-4147-A177-3AD203B41FA5}">
                      <a16:colId xmlns:a16="http://schemas.microsoft.com/office/drawing/2014/main" val="812297491"/>
                    </a:ext>
                  </a:extLst>
                </a:gridCol>
                <a:gridCol w="704979">
                  <a:extLst>
                    <a:ext uri="{9D8B030D-6E8A-4147-A177-3AD203B41FA5}">
                      <a16:colId xmlns:a16="http://schemas.microsoft.com/office/drawing/2014/main" val="1492190146"/>
                    </a:ext>
                  </a:extLst>
                </a:gridCol>
                <a:gridCol w="704979">
                  <a:extLst>
                    <a:ext uri="{9D8B030D-6E8A-4147-A177-3AD203B41FA5}">
                      <a16:colId xmlns:a16="http://schemas.microsoft.com/office/drawing/2014/main" val="737726584"/>
                    </a:ext>
                  </a:extLst>
                </a:gridCol>
                <a:gridCol w="704979">
                  <a:extLst>
                    <a:ext uri="{9D8B030D-6E8A-4147-A177-3AD203B41FA5}">
                      <a16:colId xmlns:a16="http://schemas.microsoft.com/office/drawing/2014/main" val="2692500876"/>
                    </a:ext>
                  </a:extLst>
                </a:gridCol>
              </a:tblGrid>
              <a:tr h="864000">
                <a:tc>
                  <a:txBody>
                    <a:bodyPr/>
                    <a:lstStyle/>
                    <a:p>
                      <a:pPr algn="ctr" fontAlgn="ctr"/>
                      <a:r>
                        <a:rPr lang="en-GB" sz="14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GB" sz="1400" b="0" i="0" u="none" strike="noStrike" dirty="0">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GB" sz="1400" b="0" i="0" u="none" strike="noStrike">
                          <a:solidFill>
                            <a:srgbClr val="000000"/>
                          </a:solidFill>
                          <a:effectLst/>
                          <a:latin typeface="Calibri" panose="020F0502020204030204" pitchFamily="34" charset="0"/>
                        </a:rPr>
                        <a:t>18-24 ani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GB" sz="1400" b="0" i="0" u="none" strike="noStrike">
                          <a:solidFill>
                            <a:srgbClr val="000000"/>
                          </a:solidFill>
                          <a:effectLst/>
                          <a:latin typeface="Calibri" panose="020F0502020204030204" pitchFamily="34" charset="0"/>
                        </a:rPr>
                        <a:t>25-34 ani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GB" sz="1400" b="0" i="0" u="none" strike="noStrike">
                          <a:solidFill>
                            <a:srgbClr val="000000"/>
                          </a:solidFill>
                          <a:effectLst/>
                          <a:latin typeface="Calibri" panose="020F0502020204030204" pitchFamily="34" charset="0"/>
                        </a:rPr>
                        <a:t>35-44 ani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GB" sz="1400" b="0" i="0" u="none" strike="noStrike">
                          <a:solidFill>
                            <a:srgbClr val="000000"/>
                          </a:solidFill>
                          <a:effectLst/>
                          <a:latin typeface="Calibri" panose="020F0502020204030204" pitchFamily="34" charset="0"/>
                        </a:rPr>
                        <a:t>45-54 ani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GB" sz="1400" b="0" i="0" u="none" strike="noStrike">
                          <a:solidFill>
                            <a:srgbClr val="000000"/>
                          </a:solidFill>
                          <a:effectLst/>
                          <a:latin typeface="Calibri" panose="020F0502020204030204" pitchFamily="34" charset="0"/>
                        </a:rPr>
                        <a:t>55-65 ani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GB" sz="1400" b="0" i="0" u="none" strike="noStrike">
                          <a:solidFill>
                            <a:srgbClr val="000000"/>
                          </a:solidFill>
                          <a:effectLst/>
                          <a:latin typeface="Calibri" panose="020F0502020204030204" pitchFamily="34" charset="0"/>
                        </a:rPr>
                        <a:t>Peste 65 de ani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433184706"/>
                  </a:ext>
                </a:extLst>
              </a:tr>
              <a:tr h="432000">
                <a:tc>
                  <a:txBody>
                    <a:bodyPr/>
                    <a:lstStyle/>
                    <a:p>
                      <a:pPr algn="ctr" fontAlgn="ctr"/>
                      <a:r>
                        <a:rPr lang="en-GB" sz="1400" b="0" i="0" u="none" strike="noStrike">
                          <a:solidFill>
                            <a:srgbClr val="000000"/>
                          </a:solidFill>
                          <a:effectLst/>
                          <a:latin typeface="Calibri" panose="020F0502020204030204" pitchFamily="34" charset="0"/>
                        </a:rPr>
                        <a:t>Profesorii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GB" sz="1400" b="0" i="0" u="none" strike="noStrike" dirty="0">
                          <a:solidFill>
                            <a:srgbClr val="010205"/>
                          </a:solidFill>
                          <a:effectLst/>
                          <a:latin typeface="+mn-lt"/>
                        </a:rPr>
                        <a:t>2.</a:t>
                      </a:r>
                      <a:r>
                        <a:rPr lang="ro-RO" sz="1400" b="0" i="0" u="none" strike="noStrike" dirty="0">
                          <a:solidFill>
                            <a:srgbClr val="010205"/>
                          </a:solidFill>
                          <a:effectLst/>
                          <a:latin typeface="+mn-lt"/>
                        </a:rPr>
                        <a:t>2</a:t>
                      </a:r>
                      <a:endParaRPr lang="en-GB" sz="1400" b="0" i="0" u="none" strike="noStrike" dirty="0">
                        <a:solidFill>
                          <a:srgbClr val="010205"/>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10205"/>
                          </a:solidFill>
                          <a:effectLst/>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1" i="0" u="none" strike="noStrike" dirty="0">
                          <a:solidFill>
                            <a:srgbClr val="00B050"/>
                          </a:solidFill>
                          <a:effectLst/>
                          <a:latin typeface="+mn-lt"/>
                        </a:rPr>
                        <a:t>4.</a:t>
                      </a:r>
                      <a:r>
                        <a:rPr lang="ro-RO" sz="1400" b="1" i="0" u="none" strike="noStrike" dirty="0">
                          <a:solidFill>
                            <a:srgbClr val="00B050"/>
                          </a:solidFill>
                          <a:effectLst/>
                          <a:latin typeface="+mn-lt"/>
                        </a:rPr>
                        <a:t>8</a:t>
                      </a:r>
                      <a:endParaRPr lang="en-GB" sz="1400" b="1" i="0" u="none" strike="noStrike" dirty="0">
                        <a:solidFill>
                          <a:srgbClr val="00B05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10205"/>
                          </a:solidFill>
                          <a:effectLst/>
                          <a:latin typeface="+mn-lt"/>
                        </a:rPr>
                        <a:t>2.</a:t>
                      </a:r>
                      <a:r>
                        <a:rPr lang="ro-RO" sz="1400" b="0" i="0" u="none" strike="noStrike" dirty="0">
                          <a:solidFill>
                            <a:srgbClr val="010205"/>
                          </a:solidFill>
                          <a:effectLst/>
                          <a:latin typeface="+mn-lt"/>
                        </a:rPr>
                        <a:t>4</a:t>
                      </a:r>
                      <a:endParaRPr lang="en-GB" sz="1400" b="0" i="0" u="none" strike="noStrike" dirty="0">
                        <a:solidFill>
                          <a:srgbClr val="010205"/>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o-RO" sz="1400" b="0" i="0" u="none" strike="noStrike" dirty="0">
                          <a:solidFill>
                            <a:srgbClr val="010205"/>
                          </a:solidFill>
                          <a:effectLst/>
                          <a:latin typeface="+mn-lt"/>
                        </a:rPr>
                        <a:t>2.0</a:t>
                      </a:r>
                      <a:endParaRPr lang="en-GB" sz="1400" b="0" i="0" u="none" strike="noStrike" dirty="0">
                        <a:solidFill>
                          <a:srgbClr val="010205"/>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10205"/>
                          </a:solidFill>
                          <a:effectLst/>
                          <a:latin typeface="+mn-lt"/>
                        </a:rPr>
                        <a:t>1.</a:t>
                      </a:r>
                      <a:r>
                        <a:rPr lang="ro-RO" sz="1400" b="0" i="0" u="none" strike="noStrike" dirty="0">
                          <a:solidFill>
                            <a:srgbClr val="010205"/>
                          </a:solidFill>
                          <a:effectLst/>
                          <a:latin typeface="+mn-lt"/>
                        </a:rPr>
                        <a:t>9</a:t>
                      </a:r>
                      <a:endParaRPr lang="en-GB" sz="1400" b="0" i="0" u="none" strike="noStrike" dirty="0">
                        <a:solidFill>
                          <a:srgbClr val="010205"/>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10205"/>
                          </a:solidFill>
                          <a:effectLst/>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4612273"/>
                  </a:ext>
                </a:extLst>
              </a:tr>
              <a:tr h="432000">
                <a:tc>
                  <a:txBody>
                    <a:bodyPr/>
                    <a:lstStyle/>
                    <a:p>
                      <a:pPr algn="ctr" fontAlgn="ctr"/>
                      <a:r>
                        <a:rPr lang="en-GB" sz="1400" b="0" i="0" u="none" strike="noStrike" dirty="0">
                          <a:solidFill>
                            <a:srgbClr val="000000"/>
                          </a:solidFill>
                          <a:effectLst/>
                          <a:latin typeface="Calibri" panose="020F0502020204030204" pitchFamily="34" charset="0"/>
                        </a:rPr>
                        <a:t>P</a:t>
                      </a:r>
                      <a:r>
                        <a:rPr lang="ro-RO" sz="1400" b="0" i="0" u="none" strike="noStrike" dirty="0">
                          <a:solidFill>
                            <a:srgbClr val="000000"/>
                          </a:solidFill>
                          <a:effectLst/>
                          <a:latin typeface="Calibri" panose="020F0502020204030204" pitchFamily="34" charset="0"/>
                        </a:rPr>
                        <a:t>ă</a:t>
                      </a:r>
                      <a:r>
                        <a:rPr lang="en-GB" sz="1400" b="0" i="0" u="none" strike="noStrike" dirty="0" err="1">
                          <a:solidFill>
                            <a:srgbClr val="000000"/>
                          </a:solidFill>
                          <a:effectLst/>
                          <a:latin typeface="Calibri" panose="020F0502020204030204" pitchFamily="34" charset="0"/>
                        </a:rPr>
                        <a:t>rin</a:t>
                      </a:r>
                      <a:r>
                        <a:rPr lang="ro-RO" sz="1400" b="0" i="0" u="none" strike="noStrike" dirty="0">
                          <a:solidFill>
                            <a:srgbClr val="000000"/>
                          </a:solidFill>
                          <a:effectLst/>
                          <a:latin typeface="Calibri" panose="020F0502020204030204" pitchFamily="34" charset="0"/>
                        </a:rPr>
                        <a:t>ț</a:t>
                      </a:r>
                      <a:r>
                        <a:rPr lang="en-GB" sz="1400" b="0" i="0" u="none" strike="noStrike" dirty="0">
                          <a:solidFill>
                            <a:srgbClr val="000000"/>
                          </a:solidFill>
                          <a:effectLst/>
                          <a:latin typeface="Calibri" panose="020F0502020204030204" pitchFamily="34" charset="0"/>
                        </a:rPr>
                        <a:t>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GB" sz="1400" b="0" i="0" u="none" strike="noStrike" dirty="0">
                          <a:solidFill>
                            <a:srgbClr val="010205"/>
                          </a:solidFill>
                          <a:effectLst/>
                          <a:latin typeface="+mn-lt"/>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10205"/>
                          </a:solidFill>
                          <a:effectLst/>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10205"/>
                          </a:solidFill>
                          <a:effectLst/>
                          <a:latin typeface="+mn-lt"/>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10205"/>
                          </a:solidFill>
                          <a:effectLst/>
                          <a:latin typeface="+mn-lt"/>
                        </a:rPr>
                        <a:t>4.</a:t>
                      </a:r>
                      <a:r>
                        <a:rPr lang="ro-RO" sz="1400" b="0" i="0" u="none" strike="noStrike" dirty="0">
                          <a:solidFill>
                            <a:srgbClr val="010205"/>
                          </a:solidFill>
                          <a:effectLst/>
                          <a:latin typeface="+mn-lt"/>
                        </a:rPr>
                        <a:t>4</a:t>
                      </a:r>
                      <a:endParaRPr lang="en-GB" sz="1400" b="0" i="0" u="none" strike="noStrike" dirty="0">
                        <a:solidFill>
                          <a:srgbClr val="010205"/>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10205"/>
                          </a:solidFill>
                          <a:effectLst/>
                          <a:latin typeface="+mn-lt"/>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10205"/>
                          </a:solidFill>
                          <a:effectLst/>
                          <a:latin typeface="+mn-lt"/>
                        </a:rPr>
                        <a:t>4.</a:t>
                      </a:r>
                      <a:r>
                        <a:rPr lang="ro-RO" sz="1400" b="0" i="0" u="none" strike="noStrike" dirty="0">
                          <a:solidFill>
                            <a:srgbClr val="010205"/>
                          </a:solidFill>
                          <a:effectLst/>
                          <a:latin typeface="+mn-lt"/>
                        </a:rPr>
                        <a:t>3</a:t>
                      </a:r>
                      <a:endParaRPr lang="en-GB" sz="1400" b="0" i="0" u="none" strike="noStrike" dirty="0">
                        <a:solidFill>
                          <a:srgbClr val="010205"/>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10205"/>
                          </a:solidFill>
                          <a:effectLst/>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2758895"/>
                  </a:ext>
                </a:extLst>
              </a:tr>
              <a:tr h="432000">
                <a:tc>
                  <a:txBody>
                    <a:bodyPr/>
                    <a:lstStyle/>
                    <a:p>
                      <a:pPr algn="ctr" fontAlgn="ctr"/>
                      <a:r>
                        <a:rPr lang="en-GB" sz="1400" b="0" i="0" u="none" strike="noStrike">
                          <a:solidFill>
                            <a:srgbClr val="000000"/>
                          </a:solidFill>
                          <a:effectLst/>
                          <a:latin typeface="Calibri" panose="020F0502020204030204" pitchFamily="34" charset="0"/>
                        </a:rPr>
                        <a:t>Elevii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GB" sz="1400" b="0" i="0" u="none" strike="noStrike" dirty="0">
                          <a:solidFill>
                            <a:srgbClr val="010205"/>
                          </a:solidFill>
                          <a:effectLst/>
                          <a:latin typeface="+mn-lt"/>
                        </a:rPr>
                        <a:t>4.</a:t>
                      </a:r>
                      <a:r>
                        <a:rPr lang="ro-RO" sz="1400" b="0" i="0" u="none" strike="noStrike" dirty="0">
                          <a:solidFill>
                            <a:srgbClr val="010205"/>
                          </a:solidFill>
                          <a:effectLst/>
                          <a:latin typeface="+mn-lt"/>
                        </a:rPr>
                        <a:t>3</a:t>
                      </a:r>
                      <a:endParaRPr lang="en-GB" sz="1400" b="0" i="0" u="none" strike="noStrike" dirty="0">
                        <a:solidFill>
                          <a:srgbClr val="010205"/>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10205"/>
                          </a:solidFill>
                          <a:effectLst/>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10205"/>
                          </a:solidFill>
                          <a:effectLst/>
                          <a:latin typeface="+mn-lt"/>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10205"/>
                          </a:solidFill>
                          <a:effectLst/>
                          <a:latin typeface="+mn-lt"/>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10205"/>
                          </a:solidFill>
                          <a:effectLst/>
                          <a:latin typeface="+mn-lt"/>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10205"/>
                          </a:solidFill>
                          <a:effectLst/>
                          <a:latin typeface="+mn-lt"/>
                        </a:rPr>
                        <a:t>4.</a:t>
                      </a:r>
                      <a:r>
                        <a:rPr lang="ro-RO" sz="1400" b="0" i="0" u="none" strike="noStrike" dirty="0">
                          <a:solidFill>
                            <a:srgbClr val="010205"/>
                          </a:solidFill>
                          <a:effectLst/>
                          <a:latin typeface="+mn-lt"/>
                        </a:rPr>
                        <a:t>2</a:t>
                      </a:r>
                      <a:endParaRPr lang="en-GB" sz="1400" b="0" i="0" u="none" strike="noStrike" dirty="0">
                        <a:solidFill>
                          <a:srgbClr val="010205"/>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10205"/>
                          </a:solidFill>
                          <a:effectLst/>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1915163"/>
                  </a:ext>
                </a:extLst>
              </a:tr>
            </a:tbl>
          </a:graphicData>
        </a:graphic>
      </p:graphicFrame>
      <p:sp>
        <p:nvSpPr>
          <p:cNvPr id="6" name="TextBox 5">
            <a:extLst>
              <a:ext uri="{FF2B5EF4-FFF2-40B4-BE49-F238E27FC236}">
                <a16:creationId xmlns:a16="http://schemas.microsoft.com/office/drawing/2014/main" id="{AEB68DC1-1F08-488A-B38D-252DE5F02D1B}"/>
              </a:ext>
            </a:extLst>
          </p:cNvPr>
          <p:cNvSpPr txBox="1"/>
          <p:nvPr/>
        </p:nvSpPr>
        <p:spPr>
          <a:xfrm>
            <a:off x="737419" y="5954731"/>
            <a:ext cx="6511106" cy="261610"/>
          </a:xfrm>
          <a:prstGeom prst="rect">
            <a:avLst/>
          </a:prstGeom>
          <a:noFill/>
        </p:spPr>
        <p:txBody>
          <a:bodyPr wrap="square">
            <a:spAutoFit/>
          </a:bodyPr>
          <a:lstStyle/>
          <a:p>
            <a:r>
              <a:rPr lang="it-IT" sz="1100" i="1" dirty="0"/>
              <a:t>D3. Pe o scal</a:t>
            </a:r>
            <a:r>
              <a:rPr lang="ro-RO" sz="1100" i="1" dirty="0"/>
              <a:t>ă</a:t>
            </a:r>
            <a:r>
              <a:rPr lang="it-IT" sz="1100" i="1" dirty="0"/>
              <a:t> de la 1 la 10, cine crede</a:t>
            </a:r>
            <a:r>
              <a:rPr lang="ro-RO" sz="1100" i="1" dirty="0"/>
              <a:t>ț</a:t>
            </a:r>
            <a:r>
              <a:rPr lang="it-IT" sz="1100" i="1" dirty="0"/>
              <a:t>i c</a:t>
            </a:r>
            <a:r>
              <a:rPr lang="ro-RO" sz="1100" i="1" dirty="0"/>
              <a:t>ă</a:t>
            </a:r>
            <a:r>
              <a:rPr lang="it-IT" sz="1100" i="1" dirty="0"/>
              <a:t> discrimineaz</a:t>
            </a:r>
            <a:r>
              <a:rPr lang="ro-RO" sz="1100" i="1" dirty="0"/>
              <a:t>ă</a:t>
            </a:r>
            <a:r>
              <a:rPr lang="it-IT" sz="1100" i="1" dirty="0"/>
              <a:t> cel mai mult </a:t>
            </a:r>
            <a:r>
              <a:rPr lang="ro-RO" sz="1100" i="1" dirty="0"/>
              <a:t>î</a:t>
            </a:r>
            <a:r>
              <a:rPr lang="it-IT" sz="1100" i="1" dirty="0"/>
              <a:t>n </a:t>
            </a:r>
            <a:r>
              <a:rPr lang="ro-RO" sz="1100" i="1" dirty="0"/>
              <a:t>ș</a:t>
            </a:r>
            <a:r>
              <a:rPr lang="it-IT" sz="1100" i="1" dirty="0"/>
              <a:t>colile din jude</a:t>
            </a:r>
            <a:r>
              <a:rPr lang="ro-RO" sz="1100" i="1" dirty="0"/>
              <a:t>ț</a:t>
            </a:r>
            <a:r>
              <a:rPr lang="it-IT" sz="1100" i="1" dirty="0"/>
              <a:t>ul dvs.?</a:t>
            </a:r>
            <a:r>
              <a:rPr lang="ro-RO" sz="1100" i="1" dirty="0"/>
              <a:t> Baza=131</a:t>
            </a:r>
            <a:endParaRPr lang="en-GB" sz="1100" i="1" dirty="0"/>
          </a:p>
        </p:txBody>
      </p:sp>
      <p:cxnSp>
        <p:nvCxnSpPr>
          <p:cNvPr id="7" name="Straight Connector 6">
            <a:extLst>
              <a:ext uri="{FF2B5EF4-FFF2-40B4-BE49-F238E27FC236}">
                <a16:creationId xmlns:a16="http://schemas.microsoft.com/office/drawing/2014/main" id="{A2D51311-9A51-4F0B-B659-E8498A987FF9}"/>
              </a:ext>
            </a:extLst>
          </p:cNvPr>
          <p:cNvCxnSpPr/>
          <p:nvPr/>
        </p:nvCxnSpPr>
        <p:spPr>
          <a:xfrm>
            <a:off x="0" y="6212852"/>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6050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423D5A-BCC6-4872-B70C-33AC971638A4}"/>
              </a:ext>
            </a:extLst>
          </p:cNvPr>
          <p:cNvSpPr>
            <a:spLocks noGrp="1"/>
          </p:cNvSpPr>
          <p:nvPr>
            <p:ph type="title"/>
          </p:nvPr>
        </p:nvSpPr>
        <p:spPr>
          <a:xfrm>
            <a:off x="579121" y="1132188"/>
            <a:ext cx="6586491" cy="666132"/>
          </a:xfrm>
        </p:spPr>
        <p:txBody>
          <a:bodyPr anchor="b">
            <a:normAutofit/>
          </a:bodyPr>
          <a:lstStyle/>
          <a:p>
            <a:r>
              <a:rPr lang="en-US" sz="3200" b="1" dirty="0" err="1"/>
              <a:t>Metodologie</a:t>
            </a:r>
            <a:r>
              <a:rPr lang="en-US" sz="3200" b="1" dirty="0"/>
              <a:t>:</a:t>
            </a:r>
            <a:endParaRPr lang="ro-RO" sz="3200" b="1" dirty="0"/>
          </a:p>
        </p:txBody>
      </p:sp>
      <p:sp>
        <p:nvSpPr>
          <p:cNvPr id="5" name="Content Placeholder 2">
            <a:extLst>
              <a:ext uri="{FF2B5EF4-FFF2-40B4-BE49-F238E27FC236}">
                <a16:creationId xmlns:a16="http://schemas.microsoft.com/office/drawing/2014/main" id="{BC32AABD-389B-4FBC-B223-E03891018701}"/>
              </a:ext>
            </a:extLst>
          </p:cNvPr>
          <p:cNvSpPr>
            <a:spLocks noGrp="1"/>
          </p:cNvSpPr>
          <p:nvPr>
            <p:ph idx="1"/>
          </p:nvPr>
        </p:nvSpPr>
        <p:spPr>
          <a:xfrm>
            <a:off x="579121" y="2057400"/>
            <a:ext cx="10972800" cy="3785419"/>
          </a:xfrm>
        </p:spPr>
        <p:txBody>
          <a:bodyPr>
            <a:normAutofit lnSpcReduction="10000"/>
          </a:bodyPr>
          <a:lstStyle/>
          <a:p>
            <a:pPr marL="0" indent="0">
              <a:buNone/>
            </a:pPr>
            <a:r>
              <a:rPr lang="en-US" sz="2000" b="1" dirty="0"/>
              <a:t>Target &amp; </a:t>
            </a:r>
            <a:r>
              <a:rPr lang="en-US" sz="2000" b="1" dirty="0" err="1"/>
              <a:t>Marime</a:t>
            </a:r>
            <a:r>
              <a:rPr lang="en-US" sz="2000" b="1" dirty="0"/>
              <a:t> e</a:t>
            </a:r>
            <a:r>
              <a:rPr lang="ro-RO" sz="2000" b="1" dirty="0"/>
              <a:t>ș</a:t>
            </a:r>
            <a:r>
              <a:rPr lang="en-US" sz="2000" b="1" dirty="0" err="1"/>
              <a:t>antion</a:t>
            </a:r>
            <a:r>
              <a:rPr lang="en-US" sz="2000" b="1" dirty="0"/>
              <a:t>:</a:t>
            </a:r>
          </a:p>
          <a:p>
            <a:pPr>
              <a:buFontTx/>
              <a:buChar char="-"/>
            </a:pPr>
            <a:r>
              <a:rPr lang="en-US" sz="2000" dirty="0" err="1"/>
              <a:t>Reprezentan</a:t>
            </a:r>
            <a:r>
              <a:rPr lang="ro-RO" sz="2000" dirty="0"/>
              <a:t>ții Inspectoratelor Școlare Județene (IȘJ)</a:t>
            </a:r>
            <a:r>
              <a:rPr lang="en-US" sz="2000" dirty="0"/>
              <a:t>: </a:t>
            </a:r>
          </a:p>
          <a:p>
            <a:pPr>
              <a:buFontTx/>
              <a:buChar char="-"/>
            </a:pPr>
            <a:r>
              <a:rPr lang="ro-RO" sz="2000" dirty="0"/>
              <a:t>131</a:t>
            </a:r>
            <a:r>
              <a:rPr lang="en-US" sz="2000" dirty="0"/>
              <a:t> </a:t>
            </a:r>
            <a:r>
              <a:rPr lang="en-US" sz="2000" dirty="0" err="1"/>
              <a:t>interviuri</a:t>
            </a:r>
            <a:endParaRPr lang="ro-RO" sz="2000" dirty="0"/>
          </a:p>
          <a:p>
            <a:pPr marL="0" indent="0">
              <a:buNone/>
            </a:pPr>
            <a:endParaRPr lang="en-US" sz="2000" b="1" dirty="0"/>
          </a:p>
          <a:p>
            <a:pPr marL="0" indent="0">
              <a:buNone/>
            </a:pPr>
            <a:r>
              <a:rPr lang="ro-RO" sz="2000" b="1" dirty="0"/>
              <a:t>Eșantion</a:t>
            </a:r>
            <a:r>
              <a:rPr lang="en-US" sz="2000" b="1" dirty="0"/>
              <a:t>: </a:t>
            </a:r>
            <a:r>
              <a:rPr lang="en-US" sz="2000" dirty="0"/>
              <a:t>Probabilistic </a:t>
            </a:r>
            <a:r>
              <a:rPr lang="en-US" sz="2000" dirty="0" err="1"/>
              <a:t>stratificat</a:t>
            </a:r>
            <a:r>
              <a:rPr lang="en-US" sz="2000" dirty="0"/>
              <a:t>, av</a:t>
            </a:r>
            <a:r>
              <a:rPr lang="ro-RO" sz="2000" dirty="0"/>
              <a:t>ând o marjă de eroare de +-4%, grad de încredere de 95%</a:t>
            </a:r>
            <a:endParaRPr lang="en-US" sz="2000" dirty="0"/>
          </a:p>
          <a:p>
            <a:pPr marL="0" indent="0">
              <a:buNone/>
            </a:pPr>
            <a:endParaRPr lang="en-US" sz="2000" b="1" dirty="0"/>
          </a:p>
          <a:p>
            <a:pPr marL="0" indent="0">
              <a:buNone/>
            </a:pPr>
            <a:r>
              <a:rPr lang="en-US" sz="2000" b="1" dirty="0" err="1"/>
              <a:t>Culegerea</a:t>
            </a:r>
            <a:r>
              <a:rPr lang="en-US" sz="2000" b="1" dirty="0"/>
              <a:t> </a:t>
            </a:r>
            <a:r>
              <a:rPr lang="en-US" sz="2000" b="1" dirty="0" err="1"/>
              <a:t>datelor</a:t>
            </a:r>
            <a:r>
              <a:rPr lang="en-US" sz="2000" b="1" dirty="0"/>
              <a:t>:  </a:t>
            </a:r>
            <a:r>
              <a:rPr lang="en-US" sz="1900" dirty="0"/>
              <a:t>CATI (</a:t>
            </a:r>
            <a:r>
              <a:rPr lang="en-US" sz="1900" dirty="0" err="1"/>
              <a:t>telefonic</a:t>
            </a:r>
            <a:r>
              <a:rPr lang="en-US" sz="1900" dirty="0"/>
              <a:t>) </a:t>
            </a:r>
            <a:r>
              <a:rPr lang="en-US" sz="1900" dirty="0" err="1"/>
              <a:t>pentru</a:t>
            </a:r>
            <a:r>
              <a:rPr lang="en-US" sz="1900" dirty="0"/>
              <a:t> </a:t>
            </a:r>
            <a:r>
              <a:rPr lang="en-US" sz="1900" dirty="0" err="1"/>
              <a:t>asigurarea</a:t>
            </a:r>
            <a:r>
              <a:rPr lang="en-US" sz="1900" dirty="0"/>
              <a:t> </a:t>
            </a:r>
            <a:r>
              <a:rPr lang="en-US" sz="1900" dirty="0" err="1"/>
              <a:t>reprezentativit</a:t>
            </a:r>
            <a:r>
              <a:rPr lang="ro-RO" sz="1900" dirty="0"/>
              <a:t>ăț</a:t>
            </a:r>
            <a:r>
              <a:rPr lang="en-US" sz="1900" dirty="0"/>
              <a:t>ii </a:t>
            </a:r>
            <a:r>
              <a:rPr lang="ro-RO" sz="1900" dirty="0"/>
              <a:t>ș</a:t>
            </a:r>
            <a:r>
              <a:rPr lang="en-US" sz="1900" dirty="0" err="1"/>
              <a:t>i</a:t>
            </a:r>
            <a:r>
              <a:rPr lang="en-US" sz="1900" dirty="0"/>
              <a:t> </a:t>
            </a:r>
            <a:r>
              <a:rPr lang="en-US" sz="1900" dirty="0" err="1"/>
              <a:t>acoperirea</a:t>
            </a:r>
            <a:r>
              <a:rPr lang="en-US" sz="1900" dirty="0"/>
              <a:t> </a:t>
            </a:r>
            <a:r>
              <a:rPr lang="en-US" sz="1900" dirty="0" err="1"/>
              <a:t>obiectivelor</a:t>
            </a:r>
            <a:r>
              <a:rPr lang="en-US" sz="1900" dirty="0"/>
              <a:t> de </a:t>
            </a:r>
            <a:r>
              <a:rPr lang="en-US" sz="1900" dirty="0" err="1"/>
              <a:t>inciden</a:t>
            </a:r>
            <a:r>
              <a:rPr lang="ro-RO" sz="1900" dirty="0" err="1"/>
              <a:t>ță</a:t>
            </a:r>
            <a:r>
              <a:rPr lang="ro-RO" sz="1900" dirty="0"/>
              <a:t>. Profesorii au fost contactați telefonic, dar o parte dintre ei au dorit să răspundă fie online, fie față-în față. Din eșantionul de 689 de interviuri, 378 au fost realizate doar telefonic, 58 față-în-față și 253 online.</a:t>
            </a:r>
            <a:endParaRPr lang="en-US" sz="1900" dirty="0"/>
          </a:p>
          <a:p>
            <a:pPr marL="0" indent="0">
              <a:buNone/>
            </a:pPr>
            <a:endParaRPr lang="en-US" sz="2000" dirty="0"/>
          </a:p>
          <a:p>
            <a:pPr marL="0" indent="0">
              <a:buNone/>
            </a:pPr>
            <a:r>
              <a:rPr lang="en-US" sz="2000" b="1" dirty="0" err="1"/>
              <a:t>Perioada</a:t>
            </a:r>
            <a:r>
              <a:rPr lang="en-US" sz="2000" b="1" dirty="0"/>
              <a:t> de </a:t>
            </a:r>
            <a:r>
              <a:rPr lang="en-US" sz="2000" b="1" dirty="0" err="1"/>
              <a:t>colectare</a:t>
            </a:r>
            <a:r>
              <a:rPr lang="en-US" sz="2000" b="1" dirty="0"/>
              <a:t> a </a:t>
            </a:r>
            <a:r>
              <a:rPr lang="en-US" sz="2000" b="1" dirty="0" err="1"/>
              <a:t>datelor</a:t>
            </a:r>
            <a:r>
              <a:rPr lang="en-US" sz="2000" b="1" dirty="0"/>
              <a:t>: </a:t>
            </a:r>
            <a:r>
              <a:rPr lang="en-US" sz="2000" dirty="0"/>
              <a:t>Mai – </a:t>
            </a:r>
            <a:r>
              <a:rPr lang="en-US" sz="2000" dirty="0" err="1"/>
              <a:t>Iunie</a:t>
            </a:r>
            <a:r>
              <a:rPr lang="ro-RO" sz="2000" dirty="0"/>
              <a:t> 2021</a:t>
            </a:r>
            <a:endParaRPr lang="en-US" sz="2000" dirty="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1998226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B916023-E1FA-4AF1-A33B-94DCD515888B}"/>
              </a:ext>
            </a:extLst>
          </p:cNvPr>
          <p:cNvGraphicFramePr>
            <a:graphicFrameLocks noGrp="1"/>
          </p:cNvGraphicFramePr>
          <p:nvPr>
            <p:extLst>
              <p:ext uri="{D42A27DB-BD31-4B8C-83A1-F6EECF244321}">
                <p14:modId xmlns:p14="http://schemas.microsoft.com/office/powerpoint/2010/main" val="579125355"/>
              </p:ext>
            </p:extLst>
          </p:nvPr>
        </p:nvGraphicFramePr>
        <p:xfrm>
          <a:off x="2051562" y="2337926"/>
          <a:ext cx="7919999" cy="1900699"/>
        </p:xfrm>
        <a:graphic>
          <a:graphicData uri="http://schemas.openxmlformats.org/drawingml/2006/table">
            <a:tbl>
              <a:tblPr/>
              <a:tblGrid>
                <a:gridCol w="1870707">
                  <a:extLst>
                    <a:ext uri="{9D8B030D-6E8A-4147-A177-3AD203B41FA5}">
                      <a16:colId xmlns:a16="http://schemas.microsoft.com/office/drawing/2014/main" val="3742155077"/>
                    </a:ext>
                  </a:extLst>
                </a:gridCol>
                <a:gridCol w="843851">
                  <a:extLst>
                    <a:ext uri="{9D8B030D-6E8A-4147-A177-3AD203B41FA5}">
                      <a16:colId xmlns:a16="http://schemas.microsoft.com/office/drawing/2014/main" val="3604385824"/>
                    </a:ext>
                  </a:extLst>
                </a:gridCol>
                <a:gridCol w="650680">
                  <a:extLst>
                    <a:ext uri="{9D8B030D-6E8A-4147-A177-3AD203B41FA5}">
                      <a16:colId xmlns:a16="http://schemas.microsoft.com/office/drawing/2014/main" val="1941435903"/>
                    </a:ext>
                  </a:extLst>
                </a:gridCol>
                <a:gridCol w="771798">
                  <a:extLst>
                    <a:ext uri="{9D8B030D-6E8A-4147-A177-3AD203B41FA5}">
                      <a16:colId xmlns:a16="http://schemas.microsoft.com/office/drawing/2014/main" val="4082077353"/>
                    </a:ext>
                  </a:extLst>
                </a:gridCol>
                <a:gridCol w="529563">
                  <a:extLst>
                    <a:ext uri="{9D8B030D-6E8A-4147-A177-3AD203B41FA5}">
                      <a16:colId xmlns:a16="http://schemas.microsoft.com/office/drawing/2014/main" val="590144892"/>
                    </a:ext>
                  </a:extLst>
                </a:gridCol>
                <a:gridCol w="650680">
                  <a:extLst>
                    <a:ext uri="{9D8B030D-6E8A-4147-A177-3AD203B41FA5}">
                      <a16:colId xmlns:a16="http://schemas.microsoft.com/office/drawing/2014/main" val="2586296842"/>
                    </a:ext>
                  </a:extLst>
                </a:gridCol>
                <a:gridCol w="650680">
                  <a:extLst>
                    <a:ext uri="{9D8B030D-6E8A-4147-A177-3AD203B41FA5}">
                      <a16:colId xmlns:a16="http://schemas.microsoft.com/office/drawing/2014/main" val="2434320401"/>
                    </a:ext>
                  </a:extLst>
                </a:gridCol>
                <a:gridCol w="650680">
                  <a:extLst>
                    <a:ext uri="{9D8B030D-6E8A-4147-A177-3AD203B41FA5}">
                      <a16:colId xmlns:a16="http://schemas.microsoft.com/office/drawing/2014/main" val="3631898378"/>
                    </a:ext>
                  </a:extLst>
                </a:gridCol>
                <a:gridCol w="650680">
                  <a:extLst>
                    <a:ext uri="{9D8B030D-6E8A-4147-A177-3AD203B41FA5}">
                      <a16:colId xmlns:a16="http://schemas.microsoft.com/office/drawing/2014/main" val="53054651"/>
                    </a:ext>
                  </a:extLst>
                </a:gridCol>
                <a:gridCol w="650680">
                  <a:extLst>
                    <a:ext uri="{9D8B030D-6E8A-4147-A177-3AD203B41FA5}">
                      <a16:colId xmlns:a16="http://schemas.microsoft.com/office/drawing/2014/main" val="2849707193"/>
                    </a:ext>
                  </a:extLst>
                </a:gridCol>
              </a:tblGrid>
              <a:tr h="845483">
                <a:tc>
                  <a:txBody>
                    <a:bodyPr/>
                    <a:lstStyle/>
                    <a:p>
                      <a:pPr algn="ctr" fontAlgn="b"/>
                      <a:r>
                        <a:rPr lang="en-GB"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GB" sz="1400" b="0" i="0" u="none" strike="noStrike" dirty="0">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GB" sz="1400" b="0" i="0" u="none" strike="noStrike">
                          <a:solidFill>
                            <a:srgbClr val="000000"/>
                          </a:solidFill>
                          <a:effectLst/>
                          <a:latin typeface="Calibri" panose="020F0502020204030204" pitchFamily="34" charset="0"/>
                        </a:rPr>
                        <a:t>Feminin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GB" sz="1400" b="0" i="0" u="none" strike="noStrike">
                          <a:solidFill>
                            <a:srgbClr val="000000"/>
                          </a:solidFill>
                          <a:effectLst/>
                          <a:latin typeface="Calibri" panose="020F0502020204030204" pitchFamily="34" charset="0"/>
                        </a:rPr>
                        <a:t>Masculin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GB" sz="1400" b="0" i="0" u="none" strike="noStrike" dirty="0">
                          <a:solidFill>
                            <a:srgbClr val="000000"/>
                          </a:solidFill>
                          <a:effectLst/>
                          <a:latin typeface="Calibri" panose="020F0502020204030204" pitchFamily="34" charset="0"/>
                        </a:rPr>
                        <a:t>18-24 ani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GB" sz="1400" b="0" i="0" u="none" strike="noStrike">
                          <a:solidFill>
                            <a:srgbClr val="000000"/>
                          </a:solidFill>
                          <a:effectLst/>
                          <a:latin typeface="Calibri" panose="020F0502020204030204" pitchFamily="34" charset="0"/>
                        </a:rPr>
                        <a:t>25-34 ani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GB" sz="1400" b="0" i="0" u="none" strike="noStrike">
                          <a:solidFill>
                            <a:srgbClr val="000000"/>
                          </a:solidFill>
                          <a:effectLst/>
                          <a:latin typeface="Calibri" panose="020F0502020204030204" pitchFamily="34" charset="0"/>
                        </a:rPr>
                        <a:t>35-44 ani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GB" sz="1400" b="0" i="0" u="none" strike="noStrike">
                          <a:solidFill>
                            <a:srgbClr val="000000"/>
                          </a:solidFill>
                          <a:effectLst/>
                          <a:latin typeface="Calibri" panose="020F0502020204030204" pitchFamily="34" charset="0"/>
                        </a:rPr>
                        <a:t>45-54 ani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GB" sz="1400" b="0" i="0" u="none" strike="noStrike">
                          <a:solidFill>
                            <a:srgbClr val="000000"/>
                          </a:solidFill>
                          <a:effectLst/>
                          <a:latin typeface="Calibri" panose="020F0502020204030204" pitchFamily="34" charset="0"/>
                        </a:rPr>
                        <a:t>55-65 ani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GB" sz="1400" b="0" i="0" u="none" strike="noStrike">
                          <a:solidFill>
                            <a:srgbClr val="000000"/>
                          </a:solidFill>
                          <a:effectLst/>
                          <a:latin typeface="Calibri" panose="020F0502020204030204" pitchFamily="34" charset="0"/>
                        </a:rPr>
                        <a:t>Peste 65 de ani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781216864"/>
                  </a:ext>
                </a:extLst>
              </a:tr>
              <a:tr h="328630">
                <a:tc>
                  <a:txBody>
                    <a:bodyPr/>
                    <a:lstStyle/>
                    <a:p>
                      <a:pPr algn="ctr" fontAlgn="ctr"/>
                      <a:r>
                        <a:rPr lang="en-GB" sz="1400" b="0" i="0" u="none" strike="noStrike">
                          <a:solidFill>
                            <a:srgbClr val="000000"/>
                          </a:solidFill>
                          <a:effectLst/>
                          <a:latin typeface="Calibri" panose="020F0502020204030204" pitchFamily="34" charset="0"/>
                        </a:rPr>
                        <a:t>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GB" sz="1400" b="0" i="0" u="none" strike="noStrike" dirty="0">
                          <a:solidFill>
                            <a:srgbClr val="010205"/>
                          </a:solidFill>
                          <a:effectLst/>
                          <a:latin typeface="+mn-lt"/>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a:solidFill>
                            <a:srgbClr val="010205"/>
                          </a:solidFill>
                          <a:effectLst/>
                          <a:latin typeface="+mn-lt"/>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a:solidFill>
                            <a:srgbClr val="010205"/>
                          </a:solidFill>
                          <a:effectLst/>
                          <a:latin typeface="+mn-lt"/>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o-RO" sz="1400" b="0" i="0" u="none" strike="noStrike" dirty="0">
                          <a:solidFill>
                            <a:srgbClr val="010205"/>
                          </a:solidFill>
                          <a:effectLst/>
                          <a:latin typeface="+mn-lt"/>
                        </a:rPr>
                        <a:t>-</a:t>
                      </a:r>
                      <a:endParaRPr lang="en-GB" sz="1400" b="0" i="0" u="none" strike="noStrike" dirty="0">
                        <a:solidFill>
                          <a:srgbClr val="010205"/>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a:solidFill>
                            <a:srgbClr val="010205"/>
                          </a:solidFill>
                          <a:effectLst/>
                          <a:latin typeface="+mn-lt"/>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a:solidFill>
                            <a:srgbClr val="010205"/>
                          </a:solidFill>
                          <a:effectLst/>
                          <a:latin typeface="+mn-lt"/>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1" i="0" u="none" strike="noStrike" dirty="0">
                          <a:solidFill>
                            <a:srgbClr val="00B050"/>
                          </a:solidFill>
                          <a:effectLst/>
                          <a:latin typeface="+mn-lt"/>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a:solidFill>
                            <a:srgbClr val="010205"/>
                          </a:solidFill>
                          <a:effectLst/>
                          <a:latin typeface="+mn-lt"/>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o-RO" sz="1400" b="0" i="0" u="none" strike="noStrike" dirty="0">
                          <a:solidFill>
                            <a:srgbClr val="010205"/>
                          </a:solidFill>
                          <a:effectLst/>
                          <a:latin typeface="+mn-lt"/>
                        </a:rPr>
                        <a:t>-</a:t>
                      </a:r>
                      <a:endParaRPr lang="en-GB" sz="1400" b="0" i="0" u="none" strike="noStrike" dirty="0">
                        <a:solidFill>
                          <a:srgbClr val="010205"/>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3974007"/>
                  </a:ext>
                </a:extLst>
              </a:tr>
              <a:tr h="328630">
                <a:tc>
                  <a:txBody>
                    <a:bodyPr/>
                    <a:lstStyle/>
                    <a:p>
                      <a:pPr algn="ctr" fontAlgn="ctr"/>
                      <a:r>
                        <a:rPr lang="en-GB" sz="1400" b="0" i="0" u="none" strike="noStrike">
                          <a:solidFill>
                            <a:srgbClr val="000000"/>
                          </a:solidFill>
                          <a:effectLst/>
                          <a:latin typeface="Calibri" panose="020F0502020204030204" pitchFamily="34" charset="0"/>
                        </a:rPr>
                        <a:t>Nu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GB" sz="1400" b="0" i="0" u="none" strike="noStrike">
                          <a:solidFill>
                            <a:srgbClr val="010205"/>
                          </a:solidFill>
                          <a:effectLst/>
                          <a:latin typeface="+mn-lt"/>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a:solidFill>
                            <a:srgbClr val="010205"/>
                          </a:solidFill>
                          <a:effectLst/>
                          <a:latin typeface="+mn-lt"/>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dirty="0">
                          <a:solidFill>
                            <a:srgbClr val="010205"/>
                          </a:solidFill>
                          <a:effectLst/>
                          <a:latin typeface="+mn-lt"/>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o-RO" sz="1400" b="0" i="0" u="none" strike="noStrike" dirty="0">
                          <a:solidFill>
                            <a:srgbClr val="010205"/>
                          </a:solidFill>
                          <a:effectLst/>
                          <a:latin typeface="+mn-lt"/>
                        </a:rPr>
                        <a:t>-</a:t>
                      </a:r>
                      <a:endParaRPr lang="en-GB" sz="1400" b="0" i="0" u="none" strike="noStrike" dirty="0">
                        <a:solidFill>
                          <a:srgbClr val="010205"/>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1" i="0" u="none" strike="noStrike" dirty="0">
                          <a:solidFill>
                            <a:srgbClr val="00B050"/>
                          </a:solidFill>
                          <a:effectLst/>
                          <a:latin typeface="+mn-lt"/>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1" i="0" u="none" strike="noStrike" dirty="0">
                          <a:solidFill>
                            <a:srgbClr val="00B050"/>
                          </a:solidFill>
                          <a:effectLst/>
                          <a:latin typeface="+mn-lt"/>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a:solidFill>
                            <a:srgbClr val="010205"/>
                          </a:solidFill>
                          <a:effectLst/>
                          <a:latin typeface="+mn-lt"/>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a:solidFill>
                            <a:srgbClr val="010205"/>
                          </a:solidFill>
                          <a:effectLst/>
                          <a:latin typeface="+mn-lt"/>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o-RO" sz="1400" b="0" i="0" u="none" strike="noStrike" dirty="0">
                          <a:solidFill>
                            <a:srgbClr val="010205"/>
                          </a:solidFill>
                          <a:effectLst/>
                          <a:latin typeface="+mn-lt"/>
                        </a:rPr>
                        <a:t>-</a:t>
                      </a:r>
                      <a:endParaRPr lang="en-GB" sz="1400" b="0" i="0" u="none" strike="noStrike" dirty="0">
                        <a:solidFill>
                          <a:srgbClr val="010205"/>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935412"/>
                  </a:ext>
                </a:extLst>
              </a:tr>
              <a:tr h="397956">
                <a:tc>
                  <a:txBody>
                    <a:bodyPr/>
                    <a:lstStyle/>
                    <a:p>
                      <a:pPr algn="ctr" fontAlgn="ctr"/>
                      <a:r>
                        <a:rPr lang="en-GB" sz="1400" b="0" i="0" u="none" strike="noStrike" dirty="0">
                          <a:solidFill>
                            <a:srgbClr val="000000"/>
                          </a:solidFill>
                          <a:effectLst/>
                          <a:latin typeface="Calibri" panose="020F0502020204030204" pitchFamily="34" charset="0"/>
                        </a:rPr>
                        <a:t>Nu </a:t>
                      </a:r>
                      <a:r>
                        <a:rPr lang="ro-RO" sz="1400" b="0" i="0" u="none" strike="noStrike" dirty="0">
                          <a:solidFill>
                            <a:srgbClr val="000000"/>
                          </a:solidFill>
                          <a:effectLst/>
                          <a:latin typeface="Calibri" panose="020F0502020204030204" pitchFamily="34" charset="0"/>
                        </a:rPr>
                        <a:t>ș</a:t>
                      </a:r>
                      <a:r>
                        <a:rPr lang="en-GB" sz="1400" b="0" i="0" u="none" strike="noStrike" dirty="0" err="1">
                          <a:solidFill>
                            <a:srgbClr val="000000"/>
                          </a:solidFill>
                          <a:effectLst/>
                          <a:latin typeface="Calibri" panose="020F0502020204030204" pitchFamily="34" charset="0"/>
                        </a:rPr>
                        <a:t>tiu</a:t>
                      </a:r>
                      <a:endParaRPr lang="en-GB"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GB" sz="1400" b="0" i="0" u="none" strike="noStrike" dirty="0">
                          <a:solidFill>
                            <a:srgbClr val="010205"/>
                          </a:solidFill>
                          <a:effectLst/>
                          <a:latin typeface="+mn-lt"/>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a:solidFill>
                            <a:srgbClr val="010205"/>
                          </a:solidFill>
                          <a:effectLst/>
                          <a:latin typeface="+mn-lt"/>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a:solidFill>
                            <a:srgbClr val="010205"/>
                          </a:solidFill>
                          <a:effectLst/>
                          <a:latin typeface="+mn-lt"/>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o-RO" sz="1400" b="0" i="0" u="none" strike="noStrike" dirty="0">
                          <a:solidFill>
                            <a:srgbClr val="010205"/>
                          </a:solidFill>
                          <a:effectLst/>
                          <a:latin typeface="+mn-lt"/>
                        </a:rPr>
                        <a:t>-</a:t>
                      </a:r>
                      <a:endParaRPr lang="en-GB" sz="1400" b="0" i="0" u="none" strike="noStrike" dirty="0">
                        <a:solidFill>
                          <a:srgbClr val="010205"/>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dirty="0">
                          <a:solidFill>
                            <a:srgbClr val="010205"/>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a:solidFill>
                            <a:srgbClr val="010205"/>
                          </a:solidFill>
                          <a:effectLst/>
                          <a:latin typeface="+mn-lt"/>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dirty="0">
                          <a:solidFill>
                            <a:srgbClr val="010205"/>
                          </a:solidFill>
                          <a:effectLst/>
                          <a:latin typeface="+mn-lt"/>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dirty="0">
                          <a:solidFill>
                            <a:srgbClr val="010205"/>
                          </a:solidFill>
                          <a:effectLst/>
                          <a:latin typeface="+mn-lt"/>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o-RO" sz="1400" b="0" i="0" u="none" strike="noStrike" dirty="0">
                          <a:solidFill>
                            <a:srgbClr val="010205"/>
                          </a:solidFill>
                          <a:effectLst/>
                          <a:latin typeface="+mn-lt"/>
                        </a:rPr>
                        <a:t>-</a:t>
                      </a:r>
                      <a:endParaRPr lang="en-GB" sz="1400" b="0" i="0" u="none" strike="noStrike" dirty="0">
                        <a:solidFill>
                          <a:srgbClr val="010205"/>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9938626"/>
                  </a:ext>
                </a:extLst>
              </a:tr>
            </a:tbl>
          </a:graphicData>
        </a:graphic>
      </p:graphicFrame>
      <p:cxnSp>
        <p:nvCxnSpPr>
          <p:cNvPr id="6" name="Straight Connector 5">
            <a:extLst>
              <a:ext uri="{FF2B5EF4-FFF2-40B4-BE49-F238E27FC236}">
                <a16:creationId xmlns:a16="http://schemas.microsoft.com/office/drawing/2014/main" id="{A3F04447-D6C8-4154-8E0A-4DCB71D6DC04}"/>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76593DC-AB1E-475C-B5B8-74518C5DD57F}"/>
              </a:ext>
            </a:extLst>
          </p:cNvPr>
          <p:cNvSpPr txBox="1"/>
          <p:nvPr/>
        </p:nvSpPr>
        <p:spPr>
          <a:xfrm>
            <a:off x="857863" y="5893756"/>
            <a:ext cx="7322575" cy="261610"/>
          </a:xfrm>
          <a:prstGeom prst="rect">
            <a:avLst/>
          </a:prstGeom>
          <a:noFill/>
        </p:spPr>
        <p:txBody>
          <a:bodyPr wrap="square">
            <a:spAutoFit/>
          </a:bodyPr>
          <a:lstStyle/>
          <a:p>
            <a:r>
              <a:rPr lang="en-GB" sz="1100" i="1" dirty="0"/>
              <a:t>C3</a:t>
            </a:r>
            <a:r>
              <a:rPr lang="ro-RO" sz="1100" i="1" dirty="0"/>
              <a:t>.</a:t>
            </a:r>
            <a:r>
              <a:rPr lang="en-GB" sz="1100" i="1" dirty="0"/>
              <a:t>  Din </a:t>
            </a:r>
            <a:r>
              <a:rPr lang="en-GB" sz="1100" i="1" dirty="0" err="1"/>
              <a:t>punctul</a:t>
            </a:r>
            <a:r>
              <a:rPr lang="en-GB" sz="1100" i="1" dirty="0"/>
              <a:t> </a:t>
            </a:r>
            <a:r>
              <a:rPr lang="en-GB" sz="1100" i="1" dirty="0" err="1"/>
              <a:t>dvs</a:t>
            </a:r>
            <a:r>
              <a:rPr lang="ro-RO" sz="1100" i="1" dirty="0"/>
              <a:t>.</a:t>
            </a:r>
            <a:r>
              <a:rPr lang="en-GB" sz="1100" i="1" dirty="0"/>
              <a:t> de </a:t>
            </a:r>
            <a:r>
              <a:rPr lang="en-GB" sz="1100" i="1" dirty="0" err="1"/>
              <a:t>vedere</a:t>
            </a:r>
            <a:r>
              <a:rPr lang="en-GB" sz="1100" i="1" dirty="0"/>
              <a:t>, </a:t>
            </a:r>
            <a:r>
              <a:rPr lang="en-GB" sz="1100" i="1" dirty="0" err="1"/>
              <a:t>institu</a:t>
            </a:r>
            <a:r>
              <a:rPr lang="ro-RO" sz="1100" i="1" dirty="0"/>
              <a:t>ț</a:t>
            </a:r>
            <a:r>
              <a:rPr lang="en-GB" sz="1100" i="1" dirty="0" err="1"/>
              <a:t>iile</a:t>
            </a:r>
            <a:r>
              <a:rPr lang="en-GB" sz="1100" i="1" dirty="0"/>
              <a:t> de </a:t>
            </a:r>
            <a:r>
              <a:rPr lang="ro-RO" sz="1100" i="1" dirty="0"/>
              <a:t>î</a:t>
            </a:r>
            <a:r>
              <a:rPr lang="en-GB" sz="1100" i="1" dirty="0" err="1"/>
              <a:t>nv</a:t>
            </a:r>
            <a:r>
              <a:rPr lang="ro-RO" sz="1100" i="1" dirty="0"/>
              <a:t>ăță</a:t>
            </a:r>
            <a:r>
              <a:rPr lang="en-GB" sz="1100" i="1" dirty="0"/>
              <a:t>m</a:t>
            </a:r>
            <a:r>
              <a:rPr lang="ro-RO" sz="1100" i="1" dirty="0"/>
              <a:t>â</a:t>
            </a:r>
            <a:r>
              <a:rPr lang="en-GB" sz="1100" i="1" dirty="0" err="1"/>
              <a:t>nt</a:t>
            </a:r>
            <a:r>
              <a:rPr lang="en-GB" sz="1100" i="1" dirty="0"/>
              <a:t> au o politic</a:t>
            </a:r>
            <a:r>
              <a:rPr lang="ro-RO" sz="1100" i="1" dirty="0"/>
              <a:t>ă</a:t>
            </a:r>
            <a:r>
              <a:rPr lang="en-GB" sz="1100" i="1" dirty="0"/>
              <a:t> </a:t>
            </a:r>
            <a:r>
              <a:rPr lang="en-GB" sz="1100" i="1" dirty="0" err="1"/>
              <a:t>clar</a:t>
            </a:r>
            <a:r>
              <a:rPr lang="ro-RO" sz="1100" i="1" dirty="0"/>
              <a:t>ă</a:t>
            </a:r>
            <a:r>
              <a:rPr lang="en-GB" sz="1100" i="1" dirty="0"/>
              <a:t> </a:t>
            </a:r>
            <a:r>
              <a:rPr lang="en-GB" sz="1100" i="1" dirty="0" err="1"/>
              <a:t>privind</a:t>
            </a:r>
            <a:r>
              <a:rPr lang="en-GB" sz="1100" i="1" dirty="0"/>
              <a:t> </a:t>
            </a:r>
            <a:r>
              <a:rPr lang="en-GB" sz="1100" i="1" dirty="0" err="1"/>
              <a:t>combaterea</a:t>
            </a:r>
            <a:r>
              <a:rPr lang="en-GB" sz="1100" i="1" dirty="0"/>
              <a:t> </a:t>
            </a:r>
            <a:r>
              <a:rPr lang="en-GB" sz="1100" i="1" dirty="0" err="1"/>
              <a:t>discrimin</a:t>
            </a:r>
            <a:r>
              <a:rPr lang="ro-RO" sz="1100" i="1" dirty="0"/>
              <a:t>ă</a:t>
            </a:r>
            <a:r>
              <a:rPr lang="en-GB" sz="1100" i="1" dirty="0" err="1"/>
              <a:t>rii</a:t>
            </a:r>
            <a:r>
              <a:rPr lang="en-GB" sz="1100" i="1" dirty="0"/>
              <a:t>?</a:t>
            </a:r>
          </a:p>
        </p:txBody>
      </p:sp>
    </p:spTree>
    <p:extLst>
      <p:ext uri="{BB962C8B-B14F-4D97-AF65-F5344CB8AC3E}">
        <p14:creationId xmlns:p14="http://schemas.microsoft.com/office/powerpoint/2010/main" val="3255749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648FD3B-8015-4419-8D5A-76AF57608986}"/>
              </a:ext>
            </a:extLst>
          </p:cNvPr>
          <p:cNvGraphicFramePr>
            <a:graphicFrameLocks noGrp="1"/>
          </p:cNvGraphicFramePr>
          <p:nvPr>
            <p:extLst>
              <p:ext uri="{D42A27DB-BD31-4B8C-83A1-F6EECF244321}">
                <p14:modId xmlns:p14="http://schemas.microsoft.com/office/powerpoint/2010/main" val="2912816089"/>
              </p:ext>
            </p:extLst>
          </p:nvPr>
        </p:nvGraphicFramePr>
        <p:xfrm>
          <a:off x="1615439" y="1672254"/>
          <a:ext cx="8961121" cy="3095428"/>
        </p:xfrm>
        <a:graphic>
          <a:graphicData uri="http://schemas.openxmlformats.org/drawingml/2006/table">
            <a:tbl>
              <a:tblPr/>
              <a:tblGrid>
                <a:gridCol w="3658179">
                  <a:extLst>
                    <a:ext uri="{9D8B030D-6E8A-4147-A177-3AD203B41FA5}">
                      <a16:colId xmlns:a16="http://schemas.microsoft.com/office/drawing/2014/main" val="2985715981"/>
                    </a:ext>
                  </a:extLst>
                </a:gridCol>
                <a:gridCol w="1304467">
                  <a:extLst>
                    <a:ext uri="{9D8B030D-6E8A-4147-A177-3AD203B41FA5}">
                      <a16:colId xmlns:a16="http://schemas.microsoft.com/office/drawing/2014/main" val="1288049023"/>
                    </a:ext>
                  </a:extLst>
                </a:gridCol>
                <a:gridCol w="921634">
                  <a:extLst>
                    <a:ext uri="{9D8B030D-6E8A-4147-A177-3AD203B41FA5}">
                      <a16:colId xmlns:a16="http://schemas.microsoft.com/office/drawing/2014/main" val="935543743"/>
                    </a:ext>
                  </a:extLst>
                </a:gridCol>
                <a:gridCol w="907455">
                  <a:extLst>
                    <a:ext uri="{9D8B030D-6E8A-4147-A177-3AD203B41FA5}">
                      <a16:colId xmlns:a16="http://schemas.microsoft.com/office/drawing/2014/main" val="767602603"/>
                    </a:ext>
                  </a:extLst>
                </a:gridCol>
                <a:gridCol w="808202">
                  <a:extLst>
                    <a:ext uri="{9D8B030D-6E8A-4147-A177-3AD203B41FA5}">
                      <a16:colId xmlns:a16="http://schemas.microsoft.com/office/drawing/2014/main" val="3048759906"/>
                    </a:ext>
                  </a:extLst>
                </a:gridCol>
                <a:gridCol w="680592">
                  <a:extLst>
                    <a:ext uri="{9D8B030D-6E8A-4147-A177-3AD203B41FA5}">
                      <a16:colId xmlns:a16="http://schemas.microsoft.com/office/drawing/2014/main" val="188674794"/>
                    </a:ext>
                  </a:extLst>
                </a:gridCol>
                <a:gridCol w="680592">
                  <a:extLst>
                    <a:ext uri="{9D8B030D-6E8A-4147-A177-3AD203B41FA5}">
                      <a16:colId xmlns:a16="http://schemas.microsoft.com/office/drawing/2014/main" val="925362720"/>
                    </a:ext>
                  </a:extLst>
                </a:gridCol>
              </a:tblGrid>
              <a:tr h="340998">
                <a:tc rowSpan="2">
                  <a:txBody>
                    <a:bodyPr/>
                    <a:lstStyle/>
                    <a:p>
                      <a:pPr algn="l" rtl="0" fontAlgn="ctr"/>
                      <a:r>
                        <a:rPr lang="en-GB" sz="14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gridSpan="3">
                  <a:txBody>
                    <a:bodyPr/>
                    <a:lstStyle/>
                    <a:p>
                      <a:pPr algn="ctr" rtl="0" fontAlgn="ctr"/>
                      <a:r>
                        <a:rPr lang="en-GB" sz="1400" b="0" i="0" u="none" strike="noStrike" dirty="0" err="1">
                          <a:solidFill>
                            <a:srgbClr val="000000"/>
                          </a:solidFill>
                          <a:effectLst/>
                          <a:latin typeface="Calibri" panose="020F0502020204030204" pitchFamily="34" charset="0"/>
                        </a:rPr>
                        <a:t>Profesori</a:t>
                      </a:r>
                      <a:endParaRPr lang="en-GB"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en-GB"/>
                    </a:p>
                  </a:txBody>
                  <a:tcPr/>
                </a:tc>
                <a:tc hMerge="1">
                  <a:txBody>
                    <a:bodyPr/>
                    <a:lstStyle/>
                    <a:p>
                      <a:endParaRPr lang="en-GB"/>
                    </a:p>
                  </a:txBody>
                  <a:tcPr/>
                </a:tc>
                <a:tc gridSpan="3">
                  <a:txBody>
                    <a:bodyPr/>
                    <a:lstStyle/>
                    <a:p>
                      <a:pPr algn="ctr" rtl="0" fontAlgn="ctr"/>
                      <a:r>
                        <a:rPr lang="en-GB" sz="1400" b="0" i="0" u="none" strike="noStrike" dirty="0" err="1">
                          <a:solidFill>
                            <a:srgbClr val="000000"/>
                          </a:solidFill>
                          <a:effectLst/>
                          <a:latin typeface="Calibri" panose="020F0502020204030204" pitchFamily="34" charset="0"/>
                        </a:rPr>
                        <a:t>Părinți</a:t>
                      </a:r>
                      <a:endParaRPr lang="en-GB"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39435158"/>
                  </a:ext>
                </a:extLst>
              </a:tr>
              <a:tr h="277262">
                <a:tc vMerge="1">
                  <a:txBody>
                    <a:bodyPr/>
                    <a:lstStyle/>
                    <a:p>
                      <a:endParaRPr lang="en-GB"/>
                    </a:p>
                  </a:txBody>
                  <a:tcPr/>
                </a:tc>
                <a:tc>
                  <a:txBody>
                    <a:bodyPr/>
                    <a:lstStyle/>
                    <a:p>
                      <a:pPr algn="ctr" rtl="0" fontAlgn="ctr"/>
                      <a:r>
                        <a:rPr lang="en-GB" sz="1400" b="0" i="0" u="none" strike="noStrike" dirty="0">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ctr"/>
                      <a:r>
                        <a:rPr lang="en-GB" sz="1400" b="0" i="0" u="none" strike="noStrike" dirty="0" err="1">
                          <a:solidFill>
                            <a:srgbClr val="000000"/>
                          </a:solidFill>
                          <a:effectLst/>
                          <a:latin typeface="Calibri" panose="020F0502020204030204" pitchFamily="34" charset="0"/>
                        </a:rPr>
                        <a:t>Femei</a:t>
                      </a:r>
                      <a:r>
                        <a:rPr lang="en-GB" sz="14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ctr"/>
                      <a:r>
                        <a:rPr lang="en-GB" sz="1400" b="0" i="0" u="none" strike="noStrike" dirty="0" err="1">
                          <a:solidFill>
                            <a:srgbClr val="000000"/>
                          </a:solidFill>
                          <a:effectLst/>
                          <a:latin typeface="Calibri" panose="020F0502020204030204" pitchFamily="34" charset="0"/>
                        </a:rPr>
                        <a:t>Bărbați</a:t>
                      </a:r>
                      <a:endParaRPr lang="en-GB"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ctr"/>
                      <a:r>
                        <a:rPr lang="en-GB" sz="1400" b="0" i="0" u="none" strike="noStrike" dirty="0">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ctr"/>
                      <a:r>
                        <a:rPr lang="en-GB" sz="1400" b="0" i="0" u="none" strike="noStrike" dirty="0" err="1">
                          <a:solidFill>
                            <a:srgbClr val="000000"/>
                          </a:solidFill>
                          <a:effectLst/>
                          <a:latin typeface="Calibri" panose="020F0502020204030204" pitchFamily="34" charset="0"/>
                        </a:rPr>
                        <a:t>Femei</a:t>
                      </a:r>
                      <a:r>
                        <a:rPr lang="en-GB" sz="14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ctr"/>
                      <a:r>
                        <a:rPr lang="en-GB" sz="1400" b="0" i="0" u="none" strike="noStrike" dirty="0" err="1">
                          <a:solidFill>
                            <a:srgbClr val="000000"/>
                          </a:solidFill>
                          <a:effectLst/>
                          <a:latin typeface="Calibri" panose="020F0502020204030204" pitchFamily="34" charset="0"/>
                        </a:rPr>
                        <a:t>Bărbați</a:t>
                      </a:r>
                      <a:endParaRPr lang="en-GB"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002444970"/>
                  </a:ext>
                </a:extLst>
              </a:tr>
              <a:tr h="507943">
                <a:tc>
                  <a:txBody>
                    <a:bodyPr/>
                    <a:lstStyle/>
                    <a:p>
                      <a:pPr algn="ctr" rtl="0" fontAlgn="ctr"/>
                      <a:r>
                        <a:rPr lang="pt-BR" sz="1400" b="0" i="0" u="none" strike="noStrike" dirty="0">
                          <a:solidFill>
                            <a:srgbClr val="000000"/>
                          </a:solidFill>
                          <a:effectLst/>
                          <a:latin typeface="Calibri" panose="020F0502020204030204" pitchFamily="34" charset="0"/>
                        </a:rPr>
                        <a:t>O persoană de etnie romă</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400" b="0" i="0" u="none" strike="noStrike">
                          <a:solidFill>
                            <a:srgbClr val="000000"/>
                          </a:solidFill>
                          <a:effectLst/>
                          <a:latin typeface="Calibri" panose="020F0502020204030204" pitchFamily="34" charset="0"/>
                        </a:rPr>
                        <a:t>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1" i="0" u="none" strike="noStrike" dirty="0">
                          <a:solidFill>
                            <a:srgbClr val="00B050"/>
                          </a:solidFill>
                          <a:effectLst/>
                          <a:latin typeface="Calibri" panose="020F0502020204030204" pitchFamily="34" charset="0"/>
                        </a:rPr>
                        <a:t>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400" b="0" i="0" u="none" strike="noStrike">
                          <a:solidFill>
                            <a:srgbClr val="000000"/>
                          </a:solidFill>
                          <a:effectLst/>
                          <a:latin typeface="Calibri" panose="020F0502020204030204" pitchFamily="34" charset="0"/>
                        </a:rPr>
                        <a:t>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400" b="0" i="0" u="none" strike="noStrike" dirty="0">
                          <a:solidFill>
                            <a:srgbClr val="010205"/>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400" b="0" i="0" u="none" strike="noStrike">
                          <a:solidFill>
                            <a:srgbClr val="010205"/>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400" b="1" i="0" u="none" strike="noStrike" dirty="0">
                          <a:solidFill>
                            <a:srgbClr val="00B050"/>
                          </a:solidFill>
                          <a:effectLst/>
                          <a:latin typeface="Calibri" panose="020F050202020403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8390578"/>
                  </a:ext>
                </a:extLst>
              </a:tr>
              <a:tr h="507943">
                <a:tc>
                  <a:txBody>
                    <a:bodyPr/>
                    <a:lstStyle/>
                    <a:p>
                      <a:pPr algn="ctr" rtl="0" fontAlgn="ctr"/>
                      <a:r>
                        <a:rPr lang="en-GB" sz="1400" b="0" i="0" u="none" strike="noStrike" dirty="0">
                          <a:solidFill>
                            <a:srgbClr val="000000"/>
                          </a:solidFill>
                          <a:effectLst/>
                          <a:latin typeface="Calibri" panose="020F0502020204030204" pitchFamily="34" charset="0"/>
                        </a:rPr>
                        <a:t>Un </a:t>
                      </a:r>
                      <a:r>
                        <a:rPr lang="en-GB" sz="1400" b="0" i="0" u="none" strike="noStrike" dirty="0" err="1">
                          <a:solidFill>
                            <a:srgbClr val="000000"/>
                          </a:solidFill>
                          <a:effectLst/>
                          <a:latin typeface="Calibri" panose="020F0502020204030204" pitchFamily="34" charset="0"/>
                        </a:rPr>
                        <a:t>evreu</a:t>
                      </a:r>
                      <a:endParaRPr lang="en-GB"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400" b="0" i="0" u="none" strike="noStrike" dirty="0">
                          <a:solidFill>
                            <a:srgbClr val="000000"/>
                          </a:solidFill>
                          <a:effectLst/>
                          <a:latin typeface="Calibri" panose="020F0502020204030204" pitchFamily="34" charset="0"/>
                        </a:rPr>
                        <a:t>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400" b="1" i="0" u="none" strike="noStrike" dirty="0">
                          <a:solidFill>
                            <a:srgbClr val="00B050"/>
                          </a:solidFill>
                          <a:effectLst/>
                          <a:latin typeface="Calibri" panose="020F0502020204030204" pitchFamily="34" charset="0"/>
                        </a:rPr>
                        <a:t>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400" b="0" i="0" u="none" strike="noStrike" dirty="0">
                          <a:solidFill>
                            <a:srgbClr val="000000"/>
                          </a:solidFill>
                          <a:effectLst/>
                          <a:latin typeface="Calibri" panose="020F0502020204030204" pitchFamily="34" charset="0"/>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1" i="0" u="none" strike="noStrike" dirty="0">
                          <a:solidFill>
                            <a:srgbClr val="00B050"/>
                          </a:solidFill>
                          <a:effectLst/>
                          <a:latin typeface="Calibri" panose="020F050202020403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2333625"/>
                  </a:ext>
                </a:extLst>
              </a:tr>
              <a:tr h="417875">
                <a:tc>
                  <a:txBody>
                    <a:bodyPr/>
                    <a:lstStyle/>
                    <a:p>
                      <a:pPr algn="ctr" rtl="0" fontAlgn="ctr"/>
                      <a:r>
                        <a:rPr lang="en-GB" sz="1400" b="0" i="0" u="none" strike="noStrike" dirty="0">
                          <a:solidFill>
                            <a:srgbClr val="000000"/>
                          </a:solidFill>
                          <a:effectLst/>
                          <a:latin typeface="Calibri" panose="020F0502020204030204" pitchFamily="34" charset="0"/>
                        </a:rPr>
                        <a:t>Un </a:t>
                      </a:r>
                      <a:r>
                        <a:rPr lang="en-GB" sz="1400" b="0" i="0" u="none" strike="noStrike" dirty="0" err="1">
                          <a:solidFill>
                            <a:srgbClr val="000000"/>
                          </a:solidFill>
                          <a:effectLst/>
                          <a:latin typeface="Calibri" panose="020F0502020204030204" pitchFamily="34" charset="0"/>
                        </a:rPr>
                        <a:t>imigrant</a:t>
                      </a:r>
                      <a:endParaRPr lang="en-GB"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400" b="0" i="0" u="none" strike="noStrike">
                          <a:solidFill>
                            <a:srgbClr val="000000"/>
                          </a:solidFill>
                          <a:effectLst/>
                          <a:latin typeface="Calibri" panose="020F0502020204030204" pitchFamily="34" charset="0"/>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400" b="1" i="0" u="none" strike="noStrike" dirty="0">
                          <a:solidFill>
                            <a:srgbClr val="00B050"/>
                          </a:solidFill>
                          <a:effectLst/>
                          <a:latin typeface="Calibri" panose="020F0502020204030204" pitchFamily="34" charset="0"/>
                        </a:rPr>
                        <a:t>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400" b="0" i="0" u="none" strike="noStrike">
                          <a:solidFill>
                            <a:srgbClr val="000000"/>
                          </a:solidFill>
                          <a:effectLst/>
                          <a:latin typeface="Calibri" panose="020F050202020403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1" i="0" u="none" strike="noStrike" dirty="0">
                          <a:solidFill>
                            <a:srgbClr val="00B050"/>
                          </a:solidFill>
                          <a:effectLst/>
                          <a:latin typeface="Calibri" panose="020F0502020204030204" pitchFamily="34"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3565184"/>
                  </a:ext>
                </a:extLst>
              </a:tr>
              <a:tr h="507943">
                <a:tc>
                  <a:txBody>
                    <a:bodyPr/>
                    <a:lstStyle/>
                    <a:p>
                      <a:pPr algn="ctr" rtl="0" fontAlgn="ctr"/>
                      <a:r>
                        <a:rPr lang="en-GB" sz="1400" b="0" i="0" u="none" strike="noStrike" dirty="0">
                          <a:solidFill>
                            <a:srgbClr val="000000"/>
                          </a:solidFill>
                          <a:effectLst/>
                          <a:latin typeface="Calibri" panose="020F0502020204030204" pitchFamily="34" charset="0"/>
                        </a:rPr>
                        <a:t>O </a:t>
                      </a:r>
                      <a:r>
                        <a:rPr lang="en-GB" sz="1400" b="0" i="0" u="none" strike="noStrike" dirty="0" err="1">
                          <a:solidFill>
                            <a:srgbClr val="000000"/>
                          </a:solidFill>
                          <a:effectLst/>
                          <a:latin typeface="Calibri" panose="020F0502020204030204" pitchFamily="34" charset="0"/>
                        </a:rPr>
                        <a:t>persoană</a:t>
                      </a:r>
                      <a:r>
                        <a:rPr lang="en-GB" sz="1400" b="0" i="0" u="none" strike="noStrike" dirty="0">
                          <a:solidFill>
                            <a:srgbClr val="000000"/>
                          </a:solidFill>
                          <a:effectLst/>
                          <a:latin typeface="Calibri" panose="020F0502020204030204" pitchFamily="34" charset="0"/>
                        </a:rPr>
                        <a:t> de </a:t>
                      </a:r>
                      <a:r>
                        <a:rPr lang="en-GB" sz="1400" b="0" i="0" u="none" strike="noStrike" dirty="0" err="1">
                          <a:solidFill>
                            <a:srgbClr val="000000"/>
                          </a:solidFill>
                          <a:effectLst/>
                          <a:latin typeface="Calibri" panose="020F0502020204030204" pitchFamily="34" charset="0"/>
                        </a:rPr>
                        <a:t>culoare</a:t>
                      </a:r>
                      <a:endParaRPr lang="en-GB"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400" b="0" i="0" u="none" strike="noStrike">
                          <a:solidFill>
                            <a:srgbClr val="000000"/>
                          </a:solidFill>
                          <a:effectLst/>
                          <a:latin typeface="Calibri" panose="020F0502020204030204" pitchFamily="34" charset="0"/>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400" b="1" i="0" u="none" strike="noStrike" dirty="0">
                          <a:solidFill>
                            <a:srgbClr val="00B050"/>
                          </a:solidFill>
                          <a:effectLst/>
                          <a:latin typeface="Calibri" panose="020F0502020204030204" pitchFamily="34" charset="0"/>
                        </a:rPr>
                        <a:t>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400" b="0" i="0" u="none" strike="noStrike">
                          <a:solidFill>
                            <a:srgbClr val="000000"/>
                          </a:solidFill>
                          <a:effectLst/>
                          <a:latin typeface="Calibri" panose="020F050202020403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effectLst/>
                          <a:latin typeface="Calibri" panose="020F050202020403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1" i="0" u="none" strike="noStrike" dirty="0">
                          <a:solidFill>
                            <a:srgbClr val="00B050"/>
                          </a:solidFill>
                          <a:effectLst/>
                          <a:latin typeface="Calibri" panose="020F050202020403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4481302"/>
                  </a:ext>
                </a:extLst>
              </a:tr>
              <a:tr h="535464">
                <a:tc>
                  <a:txBody>
                    <a:bodyPr/>
                    <a:lstStyle/>
                    <a:p>
                      <a:pPr algn="ctr" fontAlgn="ctr"/>
                      <a:r>
                        <a:rPr lang="en-GB" sz="1400" b="0" i="0" u="none" strike="noStrike" dirty="0">
                          <a:solidFill>
                            <a:srgbClr val="000000"/>
                          </a:solidFill>
                          <a:effectLst/>
                          <a:latin typeface="Calibri" panose="020F0502020204030204" pitchFamily="34" charset="0"/>
                        </a:rPr>
                        <a:t>O </a:t>
                      </a:r>
                      <a:r>
                        <a:rPr lang="en-GB" sz="1400" b="0" i="0" u="none" strike="noStrike" dirty="0" err="1">
                          <a:solidFill>
                            <a:srgbClr val="000000"/>
                          </a:solidFill>
                          <a:effectLst/>
                          <a:latin typeface="Calibri" panose="020F0502020204030204" pitchFamily="34" charset="0"/>
                        </a:rPr>
                        <a:t>persoana</a:t>
                      </a:r>
                      <a:r>
                        <a:rPr lang="en-GB" sz="1400" b="0" i="0" u="none" strike="noStrike" dirty="0">
                          <a:solidFill>
                            <a:srgbClr val="000000"/>
                          </a:solidFill>
                          <a:effectLst/>
                          <a:latin typeface="Calibri" panose="020F0502020204030204" pitchFamily="34" charset="0"/>
                        </a:rPr>
                        <a:t> cu </a:t>
                      </a:r>
                      <a:r>
                        <a:rPr lang="en-GB" sz="1400" b="0" i="0" u="none" strike="noStrike" dirty="0" err="1">
                          <a:solidFill>
                            <a:srgbClr val="000000"/>
                          </a:solidFill>
                          <a:effectLst/>
                          <a:latin typeface="Calibri" panose="020F0502020204030204" pitchFamily="34" charset="0"/>
                        </a:rPr>
                        <a:t>orientare</a:t>
                      </a:r>
                      <a:r>
                        <a:rPr lang="en-GB" sz="1400" b="0" i="0" u="none" strike="noStrike" dirty="0">
                          <a:solidFill>
                            <a:srgbClr val="0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sexuala</a:t>
                      </a:r>
                      <a:r>
                        <a:rPr lang="en-GB" sz="1400" b="0" i="0" u="none" strike="noStrike" dirty="0">
                          <a:solidFill>
                            <a:srgbClr val="0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diferita</a:t>
                      </a:r>
                      <a:endParaRPr lang="en-GB"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effectLst/>
                          <a:latin typeface="Calibri" panose="020F0502020204030204" pitchFamily="34" charset="0"/>
                        </a:rPr>
                        <a:t>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1" i="0" u="none" strike="noStrike" dirty="0">
                          <a:solidFill>
                            <a:srgbClr val="00B050"/>
                          </a:solidFill>
                          <a:effectLst/>
                          <a:latin typeface="Calibri" panose="020F0502020204030204" pitchFamily="34" charset="0"/>
                        </a:rPr>
                        <a:t>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effectLst/>
                          <a:latin typeface="Calibri" panose="020F050202020403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effectLst/>
                          <a:latin typeface="Calibri" panose="020F050202020403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1" i="0" u="none" strike="noStrike" dirty="0">
                          <a:solidFill>
                            <a:srgbClr val="00B050"/>
                          </a:solidFill>
                          <a:effectLst/>
                          <a:latin typeface="Calibri" panose="020F050202020403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8416916"/>
                  </a:ext>
                </a:extLst>
              </a:tr>
            </a:tbl>
          </a:graphicData>
        </a:graphic>
      </p:graphicFrame>
      <p:cxnSp>
        <p:nvCxnSpPr>
          <p:cNvPr id="7" name="Straight Connector 6">
            <a:extLst>
              <a:ext uri="{FF2B5EF4-FFF2-40B4-BE49-F238E27FC236}">
                <a16:creationId xmlns:a16="http://schemas.microsoft.com/office/drawing/2014/main" id="{4ACB5A71-D1FA-49E3-BC3D-3FD32CF16900}"/>
              </a:ext>
            </a:extLst>
          </p:cNvPr>
          <p:cNvCxnSpPr/>
          <p:nvPr/>
        </p:nvCxnSpPr>
        <p:spPr>
          <a:xfrm>
            <a:off x="0" y="621184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3A5356A-4D38-4A51-9BAB-86FDB209CEF6}"/>
              </a:ext>
            </a:extLst>
          </p:cNvPr>
          <p:cNvSpPr txBox="1"/>
          <p:nvPr/>
        </p:nvSpPr>
        <p:spPr>
          <a:xfrm>
            <a:off x="790575" y="5962305"/>
            <a:ext cx="9674893" cy="261610"/>
          </a:xfrm>
          <a:prstGeom prst="rect">
            <a:avLst/>
          </a:prstGeom>
          <a:noFill/>
        </p:spPr>
        <p:txBody>
          <a:bodyPr wrap="square" rtlCol="0">
            <a:spAutoFit/>
          </a:bodyPr>
          <a:lstStyle/>
          <a:p>
            <a:r>
              <a:rPr lang="it-IT" sz="1100" i="1" dirty="0"/>
              <a:t>A2.  Cine considera</a:t>
            </a:r>
            <a:r>
              <a:rPr lang="ro-RO" sz="1100" i="1" dirty="0"/>
              <a:t>ți</a:t>
            </a:r>
            <a:r>
              <a:rPr lang="it-IT" sz="1100" i="1" dirty="0"/>
              <a:t> c</a:t>
            </a:r>
            <a:r>
              <a:rPr lang="ro-RO" sz="1100" i="1" dirty="0"/>
              <a:t>ă</a:t>
            </a:r>
            <a:r>
              <a:rPr lang="it-IT" sz="1100" i="1" dirty="0"/>
              <a:t> sunt mai toleran</a:t>
            </a:r>
            <a:r>
              <a:rPr lang="ro-RO" sz="1100" i="1" dirty="0"/>
              <a:t>ț</a:t>
            </a:r>
            <a:r>
              <a:rPr lang="it-IT" sz="1100" i="1" dirty="0"/>
              <a:t>i fa</a:t>
            </a:r>
            <a:r>
              <a:rPr lang="ro-RO" sz="1100" i="1" dirty="0"/>
              <a:t>ță</a:t>
            </a:r>
            <a:r>
              <a:rPr lang="it-IT" sz="1100" i="1" dirty="0"/>
              <a:t> de urm</a:t>
            </a:r>
            <a:r>
              <a:rPr lang="ro-RO" sz="1100" i="1" dirty="0"/>
              <a:t>ă</a:t>
            </a:r>
            <a:r>
              <a:rPr lang="it-IT" sz="1100" i="1" dirty="0"/>
              <a:t>toarele categorii de persoane: p</a:t>
            </a:r>
            <a:r>
              <a:rPr lang="ro-RO" sz="1100" i="1" dirty="0"/>
              <a:t>ă</a:t>
            </a:r>
            <a:r>
              <a:rPr lang="it-IT" sz="1100" i="1" dirty="0"/>
              <a:t>rin</a:t>
            </a:r>
            <a:r>
              <a:rPr lang="ro-RO" sz="1100" i="1" dirty="0"/>
              <a:t>ț</a:t>
            </a:r>
            <a:r>
              <a:rPr lang="it-IT" sz="1100" i="1" dirty="0"/>
              <a:t>ii sau profesorii din institu</a:t>
            </a:r>
            <a:r>
              <a:rPr lang="ro-RO" sz="1100" i="1" dirty="0"/>
              <a:t>ț</a:t>
            </a:r>
            <a:r>
              <a:rPr lang="it-IT" sz="1100" i="1" dirty="0"/>
              <a:t>iile de </a:t>
            </a:r>
            <a:r>
              <a:rPr lang="ro-RO" sz="1100" i="1" dirty="0"/>
              <a:t>în</a:t>
            </a:r>
            <a:r>
              <a:rPr lang="it-IT" sz="1100" i="1" dirty="0"/>
              <a:t>v</a:t>
            </a:r>
            <a:r>
              <a:rPr lang="ro-RO" sz="1100" i="1" dirty="0"/>
              <a:t>ăță</a:t>
            </a:r>
            <a:r>
              <a:rPr lang="it-IT" sz="1100" i="1" dirty="0"/>
              <a:t>m</a:t>
            </a:r>
            <a:r>
              <a:rPr lang="ro-RO" sz="1100" i="1" dirty="0"/>
              <a:t>â</a:t>
            </a:r>
            <a:r>
              <a:rPr lang="it-IT" sz="1100" i="1" dirty="0"/>
              <a:t>nt din jude</a:t>
            </a:r>
            <a:r>
              <a:rPr lang="ro-RO" sz="1100" i="1" dirty="0"/>
              <a:t>ț</a:t>
            </a:r>
            <a:r>
              <a:rPr lang="it-IT" sz="1100" i="1" dirty="0"/>
              <a:t>ul dvs.?</a:t>
            </a:r>
            <a:r>
              <a:rPr lang="ro-RO" sz="1100" i="1" dirty="0"/>
              <a:t> Baza=131</a:t>
            </a:r>
            <a:r>
              <a:rPr lang="it-IT" sz="1100" i="1" dirty="0"/>
              <a:t> </a:t>
            </a:r>
            <a:endParaRPr lang="en-US" sz="1100" i="1" dirty="0"/>
          </a:p>
        </p:txBody>
      </p:sp>
    </p:spTree>
    <p:extLst>
      <p:ext uri="{BB962C8B-B14F-4D97-AF65-F5344CB8AC3E}">
        <p14:creationId xmlns:p14="http://schemas.microsoft.com/office/powerpoint/2010/main" val="22965269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2FAF1AF-04BA-4941-9A8E-5C82C2FB38D1}"/>
              </a:ext>
            </a:extLst>
          </p:cNvPr>
          <p:cNvGraphicFramePr>
            <a:graphicFrameLocks noGrp="1"/>
          </p:cNvGraphicFramePr>
          <p:nvPr>
            <p:extLst>
              <p:ext uri="{D42A27DB-BD31-4B8C-83A1-F6EECF244321}">
                <p14:modId xmlns:p14="http://schemas.microsoft.com/office/powerpoint/2010/main" val="3653541450"/>
              </p:ext>
            </p:extLst>
          </p:nvPr>
        </p:nvGraphicFramePr>
        <p:xfrm>
          <a:off x="1294314" y="1898598"/>
          <a:ext cx="9330519" cy="2845298"/>
        </p:xfrm>
        <a:graphic>
          <a:graphicData uri="http://schemas.openxmlformats.org/drawingml/2006/table">
            <a:tbl>
              <a:tblPr>
                <a:tableStyleId>{8799B23B-EC83-4686-B30A-512413B5E67A}</a:tableStyleId>
              </a:tblPr>
              <a:tblGrid>
                <a:gridCol w="4148256">
                  <a:extLst>
                    <a:ext uri="{9D8B030D-6E8A-4147-A177-3AD203B41FA5}">
                      <a16:colId xmlns:a16="http://schemas.microsoft.com/office/drawing/2014/main" val="510734139"/>
                    </a:ext>
                  </a:extLst>
                </a:gridCol>
                <a:gridCol w="515185">
                  <a:extLst>
                    <a:ext uri="{9D8B030D-6E8A-4147-A177-3AD203B41FA5}">
                      <a16:colId xmlns:a16="http://schemas.microsoft.com/office/drawing/2014/main" val="2009389175"/>
                    </a:ext>
                  </a:extLst>
                </a:gridCol>
                <a:gridCol w="376237">
                  <a:extLst>
                    <a:ext uri="{9D8B030D-6E8A-4147-A177-3AD203B41FA5}">
                      <a16:colId xmlns:a16="http://schemas.microsoft.com/office/drawing/2014/main" val="4167448497"/>
                    </a:ext>
                  </a:extLst>
                </a:gridCol>
                <a:gridCol w="819408">
                  <a:extLst>
                    <a:ext uri="{9D8B030D-6E8A-4147-A177-3AD203B41FA5}">
                      <a16:colId xmlns:a16="http://schemas.microsoft.com/office/drawing/2014/main" val="688610928"/>
                    </a:ext>
                  </a:extLst>
                </a:gridCol>
                <a:gridCol w="819408">
                  <a:extLst>
                    <a:ext uri="{9D8B030D-6E8A-4147-A177-3AD203B41FA5}">
                      <a16:colId xmlns:a16="http://schemas.microsoft.com/office/drawing/2014/main" val="3488801964"/>
                    </a:ext>
                  </a:extLst>
                </a:gridCol>
                <a:gridCol w="1013209">
                  <a:extLst>
                    <a:ext uri="{9D8B030D-6E8A-4147-A177-3AD203B41FA5}">
                      <a16:colId xmlns:a16="http://schemas.microsoft.com/office/drawing/2014/main" val="919243171"/>
                    </a:ext>
                  </a:extLst>
                </a:gridCol>
                <a:gridCol w="819408">
                  <a:extLst>
                    <a:ext uri="{9D8B030D-6E8A-4147-A177-3AD203B41FA5}">
                      <a16:colId xmlns:a16="http://schemas.microsoft.com/office/drawing/2014/main" val="79978994"/>
                    </a:ext>
                  </a:extLst>
                </a:gridCol>
                <a:gridCol w="819408">
                  <a:extLst>
                    <a:ext uri="{9D8B030D-6E8A-4147-A177-3AD203B41FA5}">
                      <a16:colId xmlns:a16="http://schemas.microsoft.com/office/drawing/2014/main" val="1527073996"/>
                    </a:ext>
                  </a:extLst>
                </a:gridCol>
              </a:tblGrid>
              <a:tr h="442429">
                <a:tc rowSpan="2">
                  <a:txBody>
                    <a:bodyPr/>
                    <a:lstStyle/>
                    <a:p>
                      <a:pPr algn="ctr"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rowSpan="2" gridSpan="2">
                  <a:txBody>
                    <a:bodyPr/>
                    <a:lstStyle/>
                    <a:p>
                      <a:pPr algn="ctr" fontAlgn="ctr"/>
                      <a:r>
                        <a:rPr lang="en-US" sz="1400" b="0" u="none" strike="noStrike" dirty="0">
                          <a:solidFill>
                            <a:srgbClr val="000000"/>
                          </a:solidFill>
                          <a:effectLst/>
                        </a:rPr>
                        <a:t>Total</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rowSpan="2" hMerge="1">
                  <a:txBody>
                    <a:bodyPr/>
                    <a:lstStyle/>
                    <a:p>
                      <a:endParaRPr lang="en-US"/>
                    </a:p>
                  </a:txBody>
                  <a:tcPr/>
                </a:tc>
                <a:tc gridSpan="2">
                  <a:txBody>
                    <a:bodyPr/>
                    <a:lstStyle/>
                    <a:p>
                      <a:pPr algn="ctr" fontAlgn="b"/>
                      <a:r>
                        <a:rPr lang="ro-RO" sz="1400" u="none" strike="noStrike" dirty="0">
                          <a:effectLst/>
                        </a:rPr>
                        <a:t>Sex</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hMerge="1">
                  <a:txBody>
                    <a:bodyPr/>
                    <a:lstStyle/>
                    <a:p>
                      <a:endParaRPr lang="en-US"/>
                    </a:p>
                  </a:txBody>
                  <a:tcPr/>
                </a:tc>
                <a:tc gridSpan="3">
                  <a:txBody>
                    <a:bodyPr/>
                    <a:lstStyle/>
                    <a:p>
                      <a:pPr algn="ctr" fontAlgn="b"/>
                      <a:r>
                        <a:rPr lang="ro-RO" sz="1400" u="none" strike="noStrike" dirty="0">
                          <a:effectLst/>
                        </a:rPr>
                        <a:t>Varsta</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73806998"/>
                  </a:ext>
                </a:extLst>
              </a:tr>
              <a:tr h="84194">
                <a:tc vMerge="1">
                  <a:txBody>
                    <a:bodyPr/>
                    <a:lstStyle/>
                    <a:p>
                      <a:endParaRPr lang="en-US"/>
                    </a:p>
                  </a:txBody>
                  <a:tcPr/>
                </a:tc>
                <a:tc gridSpan="2" vMerge="1">
                  <a:txBody>
                    <a:bodyPr/>
                    <a:lstStyle/>
                    <a:p>
                      <a:endParaRPr lang="en-US"/>
                    </a:p>
                  </a:txBody>
                  <a:tcPr>
                    <a:solidFill>
                      <a:schemeClr val="accent1">
                        <a:tint val="20000"/>
                        <a:alpha val="0"/>
                      </a:schemeClr>
                    </a:solidFill>
                  </a:tcPr>
                </a:tc>
                <a:tc hMerge="1" vMerge="1">
                  <a:txBody>
                    <a:bodyPr/>
                    <a:lstStyle/>
                    <a:p>
                      <a:endParaRPr lang="en-US" dirty="0"/>
                    </a:p>
                  </a:txBody>
                  <a:tcPr>
                    <a:solidFill>
                      <a:schemeClr val="accent1">
                        <a:tint val="20000"/>
                        <a:alpha val="0"/>
                      </a:schemeClr>
                    </a:solidFill>
                  </a:tcPr>
                </a:tc>
                <a:tc>
                  <a:txBody>
                    <a:bodyPr/>
                    <a:lstStyle/>
                    <a:p>
                      <a:pPr algn="ctr" fontAlgn="b"/>
                      <a:r>
                        <a:rPr lang="ro-RO" sz="1400" b="0" i="0" u="none" strike="noStrike" dirty="0">
                          <a:solidFill>
                            <a:srgbClr val="000000"/>
                          </a:solidFill>
                          <a:effectLst/>
                          <a:latin typeface="Calibri" panose="020F0502020204030204" pitchFamily="34" charset="0"/>
                        </a:rPr>
                        <a:t>Feminin</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a:txBody>
                    <a:bodyPr/>
                    <a:lstStyle/>
                    <a:p>
                      <a:pPr algn="ctr" fontAlgn="b"/>
                      <a:r>
                        <a:rPr lang="en-US" sz="1400" u="none" strike="noStrike" dirty="0">
                          <a:effectLst/>
                        </a:rPr>
                        <a:t>M</a:t>
                      </a:r>
                      <a:r>
                        <a:rPr lang="ro-RO" sz="1400" u="none" strike="noStrike" dirty="0">
                          <a:effectLst/>
                        </a:rPr>
                        <a:t>asculin</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a:txBody>
                    <a:bodyPr/>
                    <a:lstStyle/>
                    <a:p>
                      <a:pPr algn="ctr" fontAlgn="b"/>
                      <a:r>
                        <a:rPr lang="en-US" sz="1400" u="none" strike="noStrike" dirty="0" err="1">
                          <a:effectLst/>
                        </a:rPr>
                        <a:t>Scazut</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a:txBody>
                    <a:bodyPr/>
                    <a:lstStyle/>
                    <a:p>
                      <a:pPr algn="ctr" fontAlgn="b"/>
                      <a:r>
                        <a:rPr lang="en-US" sz="1400" u="none" strike="noStrike" dirty="0" err="1">
                          <a:effectLst/>
                        </a:rPr>
                        <a:t>Mediu</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tc>
                  <a:txBody>
                    <a:bodyPr/>
                    <a:lstStyle/>
                    <a:p>
                      <a:pPr algn="ctr" fontAlgn="b"/>
                      <a:r>
                        <a:rPr lang="en-US" sz="1400" u="none" strike="noStrike" dirty="0" err="1">
                          <a:effectLst/>
                        </a:rPr>
                        <a:t>Ridicat</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4151594782"/>
                  </a:ext>
                </a:extLst>
              </a:tr>
              <a:tr h="272498">
                <a:tc rowSpan="2">
                  <a:txBody>
                    <a:bodyPr/>
                    <a:lstStyle/>
                    <a:p>
                      <a:pPr algn="ctr" fontAlgn="ctr"/>
                      <a:r>
                        <a:rPr lang="en-GB" sz="1400" b="0" i="0" u="none" strike="noStrike" kern="1200" dirty="0" err="1">
                          <a:solidFill>
                            <a:srgbClr val="000000"/>
                          </a:solidFill>
                          <a:effectLst/>
                          <a:latin typeface="+mn-lt"/>
                          <a:ea typeface="+mn-ea"/>
                          <a:cs typeface="+mn-cs"/>
                        </a:rPr>
                        <a:t>Persoanele</a:t>
                      </a:r>
                      <a:r>
                        <a:rPr lang="en-GB" sz="1400" b="0" i="0" u="none" strike="noStrike" kern="1200" dirty="0">
                          <a:solidFill>
                            <a:srgbClr val="000000"/>
                          </a:solidFill>
                          <a:effectLst/>
                          <a:latin typeface="+mn-lt"/>
                          <a:ea typeface="+mn-ea"/>
                          <a:cs typeface="+mn-cs"/>
                        </a:rPr>
                        <a:t> </a:t>
                      </a:r>
                      <a:r>
                        <a:rPr lang="en-GB" sz="1400" b="0" i="0" u="none" strike="noStrike" kern="1200" dirty="0" err="1">
                          <a:solidFill>
                            <a:srgbClr val="000000"/>
                          </a:solidFill>
                          <a:effectLst/>
                          <a:latin typeface="+mn-lt"/>
                          <a:ea typeface="+mn-ea"/>
                          <a:cs typeface="+mn-cs"/>
                        </a:rPr>
                        <a:t>supraponderale</a:t>
                      </a:r>
                      <a:r>
                        <a:rPr lang="en-GB" sz="1400" b="0" i="0" u="none" strike="noStrike" kern="1200" dirty="0">
                          <a:solidFill>
                            <a:srgbClr val="000000"/>
                          </a:solidFill>
                          <a:effectLst/>
                          <a:latin typeface="+mn-lt"/>
                          <a:ea typeface="+mn-ea"/>
                          <a:cs typeface="+mn-cs"/>
                        </a:rPr>
                        <a:t> sunt </a:t>
                      </a:r>
                      <a:r>
                        <a:rPr lang="en-GB" sz="1400" b="0" i="0" u="none" strike="noStrike" kern="1200" dirty="0" err="1">
                          <a:solidFill>
                            <a:srgbClr val="000000"/>
                          </a:solidFill>
                          <a:effectLst/>
                          <a:latin typeface="+mn-lt"/>
                          <a:ea typeface="+mn-ea"/>
                          <a:cs typeface="+mn-cs"/>
                        </a:rPr>
                        <a:t>lene</a:t>
                      </a:r>
                      <a:r>
                        <a:rPr lang="ro-RO" sz="1400" b="0" i="0" u="none" strike="noStrike" kern="1200" dirty="0">
                          <a:solidFill>
                            <a:srgbClr val="000000"/>
                          </a:solidFill>
                          <a:effectLst/>
                          <a:latin typeface="+mn-lt"/>
                          <a:ea typeface="+mn-ea"/>
                          <a:cs typeface="+mn-cs"/>
                        </a:rPr>
                        <a:t>ș</a:t>
                      </a:r>
                      <a:r>
                        <a:rPr lang="en-GB" sz="1400" b="0" i="0" u="none" strike="noStrike" kern="1200" dirty="0">
                          <a:solidFill>
                            <a:srgbClr val="000000"/>
                          </a:solidFill>
                          <a:effectLst/>
                          <a:latin typeface="+mn-lt"/>
                          <a:ea typeface="+mn-ea"/>
                          <a:cs typeface="+mn-cs"/>
                        </a:rPr>
                        <a:t>e</a:t>
                      </a:r>
                    </a:p>
                  </a:txBody>
                  <a:tcPr marL="9525" marR="9525" marT="9525" marB="0" anchor="ctr"/>
                </a:tc>
                <a:tc>
                  <a:txBody>
                    <a:bodyPr/>
                    <a:lstStyle/>
                    <a:p>
                      <a:pPr algn="ctr" fontAlgn="b"/>
                      <a:r>
                        <a:rPr lang="en-US" sz="1400" u="none" strike="noStrike" dirty="0">
                          <a:effectLst/>
                        </a:rPr>
                        <a:t>Nu </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en-US" sz="1400" u="none" strike="noStrike" dirty="0">
                          <a:effectLst/>
                        </a:rPr>
                        <a:t>3%</a:t>
                      </a:r>
                      <a:endParaRPr lang="en-US" sz="1400" b="0" i="0" u="none" strike="noStrike" dirty="0">
                        <a:solidFill>
                          <a:srgbClr val="010205"/>
                        </a:solidFill>
                        <a:effectLst/>
                        <a:latin typeface="Arial" panose="020B0604020202020204" pitchFamily="34" charset="0"/>
                      </a:endParaRPr>
                    </a:p>
                  </a:txBody>
                  <a:tcPr marL="9525" marR="9525" marT="9525" marB="0" anchor="ctr"/>
                </a:tc>
                <a:tc>
                  <a:txBody>
                    <a:bodyPr/>
                    <a:lstStyle/>
                    <a:p>
                      <a:pPr algn="ctr" fontAlgn="b"/>
                      <a:r>
                        <a:rPr lang="en-US" sz="1400" b="1" u="none" strike="noStrike" dirty="0">
                          <a:solidFill>
                            <a:srgbClr val="00B050"/>
                          </a:solidFill>
                          <a:effectLst/>
                        </a:rPr>
                        <a:t>18%</a:t>
                      </a:r>
                      <a:endParaRPr lang="en-US" sz="1400" b="1" i="0" u="none" strike="noStrike" dirty="0">
                        <a:solidFill>
                          <a:srgbClr val="00B05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1" u="none" strike="noStrike" dirty="0">
                          <a:solidFill>
                            <a:srgbClr val="00B050"/>
                          </a:solidFill>
                          <a:effectLst/>
                        </a:rPr>
                        <a:t>7%</a:t>
                      </a:r>
                      <a:endParaRPr lang="en-US" sz="1400" b="1" i="0" u="none" strike="noStrike" dirty="0">
                        <a:solidFill>
                          <a:srgbClr val="00B05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60105203"/>
                  </a:ext>
                </a:extLst>
              </a:tr>
              <a:tr h="272498">
                <a:tc vMerge="1">
                  <a:txBody>
                    <a:bodyPr/>
                    <a:lstStyle/>
                    <a:p>
                      <a:endParaRPr lang="en-US"/>
                    </a:p>
                  </a:txBody>
                  <a:tcPr/>
                </a:tc>
                <a:tc>
                  <a:txBody>
                    <a:bodyPr/>
                    <a:lstStyle/>
                    <a:p>
                      <a:pPr algn="ctr" fontAlgn="b"/>
                      <a:r>
                        <a:rPr lang="en-US" sz="1400" u="none" strike="noStrike" dirty="0">
                          <a:effectLst/>
                        </a:rPr>
                        <a:t>Da</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en-US" sz="1400" u="none" strike="noStrike" dirty="0">
                          <a:effectLst/>
                        </a:rPr>
                        <a:t>97%</a:t>
                      </a:r>
                      <a:endParaRPr lang="en-US" sz="1400" b="0" i="0" u="none" strike="noStrike" dirty="0">
                        <a:solidFill>
                          <a:srgbClr val="010205"/>
                        </a:solidFill>
                        <a:effectLst/>
                        <a:latin typeface="Arial" panose="020B0604020202020204" pitchFamily="34" charset="0"/>
                      </a:endParaRPr>
                    </a:p>
                  </a:txBody>
                  <a:tcPr marL="9525" marR="9525" marT="9525" marB="0" anchor="ctr"/>
                </a:tc>
                <a:tc>
                  <a:txBody>
                    <a:bodyPr/>
                    <a:lstStyle/>
                    <a:p>
                      <a:pPr algn="ctr" fontAlgn="b"/>
                      <a:r>
                        <a:rPr lang="en-US" sz="1400" u="none" strike="noStrike" dirty="0">
                          <a:effectLst/>
                        </a:rPr>
                        <a:t>82%</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98%</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93%</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97%</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98%</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18648714"/>
                  </a:ext>
                </a:extLst>
              </a:tr>
              <a:tr h="272498">
                <a:tc rowSpan="2">
                  <a:txBody>
                    <a:bodyPr/>
                    <a:lstStyle/>
                    <a:p>
                      <a:pPr algn="ctr" fontAlgn="ctr"/>
                      <a:r>
                        <a:rPr lang="en-GB" sz="1400" b="0" i="0" u="none" strike="noStrike" dirty="0">
                          <a:solidFill>
                            <a:srgbClr val="000000"/>
                          </a:solidFill>
                          <a:effectLst/>
                          <a:latin typeface="+mn-lt"/>
                        </a:rPr>
                        <a:t>B</a:t>
                      </a:r>
                      <a:r>
                        <a:rPr lang="ro-RO" sz="1400" b="0" i="0" u="none" strike="noStrike" dirty="0">
                          <a:solidFill>
                            <a:srgbClr val="000000"/>
                          </a:solidFill>
                          <a:effectLst/>
                          <a:latin typeface="+mn-lt"/>
                        </a:rPr>
                        <a:t>ă</a:t>
                      </a:r>
                      <a:r>
                        <a:rPr lang="en-GB" sz="1400" b="0" i="0" u="none" strike="noStrike" dirty="0" err="1">
                          <a:solidFill>
                            <a:srgbClr val="000000"/>
                          </a:solidFill>
                          <a:effectLst/>
                          <a:latin typeface="+mn-lt"/>
                        </a:rPr>
                        <a:t>rba</a:t>
                      </a:r>
                      <a:r>
                        <a:rPr lang="ro-RO" sz="1400" b="0" i="0" u="none" strike="noStrike" dirty="0">
                          <a:solidFill>
                            <a:srgbClr val="000000"/>
                          </a:solidFill>
                          <a:effectLst/>
                          <a:latin typeface="+mn-lt"/>
                        </a:rPr>
                        <a:t>ț</a:t>
                      </a:r>
                      <a:r>
                        <a:rPr lang="en-GB" sz="1400" b="0" i="0" u="none" strike="noStrike" dirty="0">
                          <a:solidFill>
                            <a:srgbClr val="000000"/>
                          </a:solidFill>
                          <a:effectLst/>
                          <a:latin typeface="+mn-lt"/>
                        </a:rPr>
                        <a:t>ii sunt </a:t>
                      </a:r>
                      <a:r>
                        <a:rPr lang="en-GB" sz="1400" b="0" i="0" u="none" strike="noStrike" dirty="0" err="1">
                          <a:solidFill>
                            <a:srgbClr val="000000"/>
                          </a:solidFill>
                          <a:effectLst/>
                          <a:latin typeface="+mn-lt"/>
                        </a:rPr>
                        <a:t>mai</a:t>
                      </a:r>
                      <a:r>
                        <a:rPr lang="en-GB" sz="1400" b="0" i="0" u="none" strike="noStrike" dirty="0">
                          <a:solidFill>
                            <a:srgbClr val="000000"/>
                          </a:solidFill>
                          <a:effectLst/>
                          <a:latin typeface="+mn-lt"/>
                        </a:rPr>
                        <a:t> </a:t>
                      </a:r>
                      <a:r>
                        <a:rPr lang="en-GB" sz="1400" b="0" i="0" u="none" strike="noStrike" dirty="0" err="1">
                          <a:solidFill>
                            <a:srgbClr val="000000"/>
                          </a:solidFill>
                          <a:effectLst/>
                          <a:latin typeface="+mn-lt"/>
                        </a:rPr>
                        <a:t>inteligen</a:t>
                      </a:r>
                      <a:r>
                        <a:rPr lang="ro-RO" sz="1400" b="0" i="0" u="none" strike="noStrike" dirty="0">
                          <a:solidFill>
                            <a:srgbClr val="000000"/>
                          </a:solidFill>
                          <a:effectLst/>
                          <a:latin typeface="+mn-lt"/>
                        </a:rPr>
                        <a:t>ț</a:t>
                      </a:r>
                      <a:r>
                        <a:rPr lang="en-GB" sz="1400" b="0" i="0" u="none" strike="noStrike" dirty="0">
                          <a:solidFill>
                            <a:srgbClr val="000000"/>
                          </a:solidFill>
                          <a:effectLst/>
                          <a:latin typeface="+mn-lt"/>
                        </a:rPr>
                        <a:t>i dec</a:t>
                      </a:r>
                      <a:r>
                        <a:rPr lang="ro-RO" sz="1400" b="0" i="0" u="none" strike="noStrike" dirty="0">
                          <a:solidFill>
                            <a:srgbClr val="000000"/>
                          </a:solidFill>
                          <a:effectLst/>
                          <a:latin typeface="+mn-lt"/>
                        </a:rPr>
                        <a:t>â</a:t>
                      </a:r>
                      <a:r>
                        <a:rPr lang="en-GB" sz="1400" b="0" i="0" u="none" strike="noStrike" dirty="0">
                          <a:solidFill>
                            <a:srgbClr val="000000"/>
                          </a:solidFill>
                          <a:effectLst/>
                          <a:latin typeface="+mn-lt"/>
                        </a:rPr>
                        <a:t>t </a:t>
                      </a:r>
                      <a:r>
                        <a:rPr lang="en-GB" sz="1400" b="0" i="0" u="none" strike="noStrike" dirty="0" err="1">
                          <a:solidFill>
                            <a:srgbClr val="000000"/>
                          </a:solidFill>
                          <a:effectLst/>
                          <a:latin typeface="+mn-lt"/>
                        </a:rPr>
                        <a:t>femeile</a:t>
                      </a:r>
                      <a:endParaRPr lang="en-GB" sz="1400" b="0" i="0" u="none" strike="noStrike" dirty="0">
                        <a:solidFill>
                          <a:srgbClr val="000000"/>
                        </a:solidFill>
                        <a:effectLst/>
                        <a:latin typeface="+mn-lt"/>
                      </a:endParaRPr>
                    </a:p>
                  </a:txBody>
                  <a:tcPr marL="9525" marR="9525" marT="9525" marB="0" anchor="ctr"/>
                </a:tc>
                <a:tc>
                  <a:txBody>
                    <a:bodyPr/>
                    <a:lstStyle/>
                    <a:p>
                      <a:pPr algn="ctr" fontAlgn="b"/>
                      <a:r>
                        <a:rPr lang="en-US" sz="1400" u="none" strike="noStrike" dirty="0">
                          <a:effectLst/>
                        </a:rPr>
                        <a:t>Nu </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en-US" sz="1400" u="none" strike="noStrike" dirty="0">
                          <a:effectLst/>
                        </a:rPr>
                        <a:t>6%</a:t>
                      </a:r>
                      <a:endParaRPr lang="en-US" sz="1400" b="0" i="0" u="none" strike="noStrike" dirty="0">
                        <a:solidFill>
                          <a:srgbClr val="010205"/>
                        </a:solidFill>
                        <a:effectLst/>
                        <a:latin typeface="Arial" panose="020B0604020202020204" pitchFamily="34" charset="0"/>
                      </a:endParaRPr>
                    </a:p>
                  </a:txBody>
                  <a:tcPr marL="9525" marR="9525" marT="9525" marB="0" anchor="ctr"/>
                </a:tc>
                <a:tc>
                  <a:txBody>
                    <a:bodyPr/>
                    <a:lstStyle/>
                    <a:p>
                      <a:pPr algn="ctr" fontAlgn="b"/>
                      <a:r>
                        <a:rPr lang="en-US" sz="1400" u="none" strike="noStrike" dirty="0">
                          <a:effectLst/>
                        </a:rPr>
                        <a:t>10%</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8%</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95273291"/>
                  </a:ext>
                </a:extLst>
              </a:tr>
              <a:tr h="272498">
                <a:tc vMerge="1">
                  <a:txBody>
                    <a:bodyPr/>
                    <a:lstStyle/>
                    <a:p>
                      <a:endParaRPr lang="en-US"/>
                    </a:p>
                  </a:txBody>
                  <a:tcPr/>
                </a:tc>
                <a:tc>
                  <a:txBody>
                    <a:bodyPr/>
                    <a:lstStyle/>
                    <a:p>
                      <a:pPr algn="ctr" fontAlgn="b"/>
                      <a:r>
                        <a:rPr lang="en-US" sz="1400" u="none" strike="noStrike" dirty="0">
                          <a:effectLst/>
                        </a:rPr>
                        <a:t>Da</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en-US" sz="1400" u="none" strike="noStrike" dirty="0">
                          <a:effectLst/>
                        </a:rPr>
                        <a:t>94%</a:t>
                      </a:r>
                      <a:endParaRPr lang="en-US" sz="1400" b="0" i="0" u="none" strike="noStrike" dirty="0">
                        <a:solidFill>
                          <a:srgbClr val="010205"/>
                        </a:solidFill>
                        <a:effectLst/>
                        <a:latin typeface="Arial" panose="020B0604020202020204" pitchFamily="34" charset="0"/>
                      </a:endParaRPr>
                    </a:p>
                  </a:txBody>
                  <a:tcPr marL="9525" marR="9525" marT="9525" marB="0" anchor="ctr"/>
                </a:tc>
                <a:tc>
                  <a:txBody>
                    <a:bodyPr/>
                    <a:lstStyle/>
                    <a:p>
                      <a:pPr algn="ctr" fontAlgn="b"/>
                      <a:r>
                        <a:rPr lang="en-US" sz="1400" u="none" strike="noStrike" dirty="0">
                          <a:effectLst/>
                        </a:rPr>
                        <a:t>90%</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94%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92%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95%</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95%</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23630234"/>
                  </a:ext>
                </a:extLst>
              </a:tr>
              <a:tr h="272498">
                <a:tc rowSpan="2">
                  <a:txBody>
                    <a:bodyPr/>
                    <a:lstStyle/>
                    <a:p>
                      <a:pPr algn="ctr" fontAlgn="ctr"/>
                      <a:r>
                        <a:rPr lang="en-GB" sz="1400" b="0" i="0" u="none" strike="noStrike" kern="1200" dirty="0" err="1">
                          <a:solidFill>
                            <a:srgbClr val="000000"/>
                          </a:solidFill>
                          <a:effectLst/>
                          <a:latin typeface="+mn-lt"/>
                          <a:ea typeface="+mn-ea"/>
                          <a:cs typeface="+mn-cs"/>
                        </a:rPr>
                        <a:t>Rolul</a:t>
                      </a:r>
                      <a:r>
                        <a:rPr lang="en-GB" sz="1400" b="0" i="0" u="none" strike="noStrike" kern="1200" dirty="0">
                          <a:solidFill>
                            <a:srgbClr val="000000"/>
                          </a:solidFill>
                          <a:effectLst/>
                          <a:latin typeface="+mn-lt"/>
                          <a:ea typeface="+mn-ea"/>
                          <a:cs typeface="+mn-cs"/>
                        </a:rPr>
                        <a:t> </a:t>
                      </a:r>
                      <a:r>
                        <a:rPr lang="en-GB" sz="1400" b="0" i="0" u="none" strike="noStrike" kern="1200" dirty="0" err="1">
                          <a:solidFill>
                            <a:srgbClr val="000000"/>
                          </a:solidFill>
                          <a:effectLst/>
                          <a:latin typeface="+mn-lt"/>
                          <a:ea typeface="+mn-ea"/>
                          <a:cs typeface="+mn-cs"/>
                        </a:rPr>
                        <a:t>femeii</a:t>
                      </a:r>
                      <a:r>
                        <a:rPr lang="en-GB" sz="1400" b="0" i="0" u="none" strike="noStrike" kern="1200" dirty="0">
                          <a:solidFill>
                            <a:srgbClr val="000000"/>
                          </a:solidFill>
                          <a:effectLst/>
                          <a:latin typeface="+mn-lt"/>
                          <a:ea typeface="+mn-ea"/>
                          <a:cs typeface="+mn-cs"/>
                        </a:rPr>
                        <a:t> </a:t>
                      </a:r>
                      <a:r>
                        <a:rPr lang="en-GB" sz="1400" b="0" i="0" u="none" strike="noStrike" kern="1200" dirty="0" err="1">
                          <a:solidFill>
                            <a:srgbClr val="000000"/>
                          </a:solidFill>
                          <a:effectLst/>
                          <a:latin typeface="+mn-lt"/>
                          <a:ea typeface="+mn-ea"/>
                          <a:cs typeface="+mn-cs"/>
                        </a:rPr>
                        <a:t>este</a:t>
                      </a:r>
                      <a:r>
                        <a:rPr lang="en-GB" sz="1400" b="0" i="0" u="none" strike="noStrike" kern="1200" dirty="0">
                          <a:solidFill>
                            <a:srgbClr val="000000"/>
                          </a:solidFill>
                          <a:effectLst/>
                          <a:latin typeface="+mn-lt"/>
                          <a:ea typeface="+mn-ea"/>
                          <a:cs typeface="+mn-cs"/>
                        </a:rPr>
                        <a:t> s</a:t>
                      </a:r>
                      <a:r>
                        <a:rPr lang="ro-RO" sz="1400" b="0" i="0" u="none" strike="noStrike" kern="1200" dirty="0">
                          <a:solidFill>
                            <a:srgbClr val="000000"/>
                          </a:solidFill>
                          <a:effectLst/>
                          <a:latin typeface="+mn-lt"/>
                          <a:ea typeface="+mn-ea"/>
                          <a:cs typeface="+mn-cs"/>
                        </a:rPr>
                        <a:t>ă</a:t>
                      </a:r>
                      <a:r>
                        <a:rPr lang="en-GB" sz="1400" b="0" i="0" u="none" strike="noStrike" kern="1200" dirty="0">
                          <a:solidFill>
                            <a:srgbClr val="000000"/>
                          </a:solidFill>
                          <a:effectLst/>
                          <a:latin typeface="+mn-lt"/>
                          <a:ea typeface="+mn-ea"/>
                          <a:cs typeface="+mn-cs"/>
                        </a:rPr>
                        <a:t> </a:t>
                      </a:r>
                      <a:r>
                        <a:rPr lang="en-GB" sz="1400" b="0" i="0" u="none" strike="noStrike" kern="1200" dirty="0" err="1">
                          <a:solidFill>
                            <a:srgbClr val="000000"/>
                          </a:solidFill>
                          <a:effectLst/>
                          <a:latin typeface="+mn-lt"/>
                          <a:ea typeface="+mn-ea"/>
                          <a:cs typeface="+mn-cs"/>
                        </a:rPr>
                        <a:t>aib</a:t>
                      </a:r>
                      <a:r>
                        <a:rPr lang="ro-RO" sz="1400" b="0" i="0" u="none" strike="noStrike" kern="1200" dirty="0">
                          <a:solidFill>
                            <a:srgbClr val="000000"/>
                          </a:solidFill>
                          <a:effectLst/>
                          <a:latin typeface="+mn-lt"/>
                          <a:ea typeface="+mn-ea"/>
                          <a:cs typeface="+mn-cs"/>
                        </a:rPr>
                        <a:t>ă</a:t>
                      </a:r>
                      <a:r>
                        <a:rPr lang="en-GB" sz="1400" b="0" i="0" u="none" strike="noStrike" kern="1200" dirty="0">
                          <a:solidFill>
                            <a:srgbClr val="000000"/>
                          </a:solidFill>
                          <a:effectLst/>
                          <a:latin typeface="+mn-lt"/>
                          <a:ea typeface="+mn-ea"/>
                          <a:cs typeface="+mn-cs"/>
                        </a:rPr>
                        <a:t> </a:t>
                      </a:r>
                      <a:r>
                        <a:rPr lang="en-GB" sz="1400" b="0" i="0" u="none" strike="noStrike" kern="1200" dirty="0" err="1">
                          <a:solidFill>
                            <a:srgbClr val="000000"/>
                          </a:solidFill>
                          <a:effectLst/>
                          <a:latin typeface="+mn-lt"/>
                          <a:ea typeface="+mn-ea"/>
                          <a:cs typeface="+mn-cs"/>
                        </a:rPr>
                        <a:t>grij</a:t>
                      </a:r>
                      <a:r>
                        <a:rPr lang="ro-RO" sz="1400" b="0" i="0" u="none" strike="noStrike" kern="1200" dirty="0">
                          <a:solidFill>
                            <a:srgbClr val="000000"/>
                          </a:solidFill>
                          <a:effectLst/>
                          <a:latin typeface="+mn-lt"/>
                          <a:ea typeface="+mn-ea"/>
                          <a:cs typeface="+mn-cs"/>
                        </a:rPr>
                        <a:t>ă</a:t>
                      </a:r>
                      <a:r>
                        <a:rPr lang="en-GB" sz="1400" b="0" i="0" u="none" strike="noStrike" kern="1200" dirty="0">
                          <a:solidFill>
                            <a:srgbClr val="000000"/>
                          </a:solidFill>
                          <a:effectLst/>
                          <a:latin typeface="+mn-lt"/>
                          <a:ea typeface="+mn-ea"/>
                          <a:cs typeface="+mn-cs"/>
                        </a:rPr>
                        <a:t> de </a:t>
                      </a:r>
                      <a:r>
                        <a:rPr lang="en-GB" sz="1400" b="0" i="0" u="none" strike="noStrike" kern="1200" dirty="0" err="1">
                          <a:solidFill>
                            <a:srgbClr val="000000"/>
                          </a:solidFill>
                          <a:effectLst/>
                          <a:latin typeface="+mn-lt"/>
                          <a:ea typeface="+mn-ea"/>
                          <a:cs typeface="+mn-cs"/>
                        </a:rPr>
                        <a:t>gospodarie</a:t>
                      </a:r>
                      <a:endParaRPr lang="en-GB" sz="1400" b="0" i="0" u="none" strike="noStrike" kern="1200" dirty="0">
                        <a:solidFill>
                          <a:srgbClr val="000000"/>
                        </a:solidFill>
                        <a:effectLst/>
                        <a:latin typeface="+mn-lt"/>
                        <a:ea typeface="+mn-ea"/>
                        <a:cs typeface="+mn-cs"/>
                      </a:endParaRPr>
                    </a:p>
                  </a:txBody>
                  <a:tcPr marL="9525" marR="9525" marT="9525" marB="0" anchor="ctr"/>
                </a:tc>
                <a:tc>
                  <a:txBody>
                    <a:bodyPr/>
                    <a:lstStyle/>
                    <a:p>
                      <a:pPr algn="ctr" fontAlgn="b"/>
                      <a:r>
                        <a:rPr lang="en-US" sz="1400" u="none" strike="noStrike" dirty="0">
                          <a:effectLst/>
                        </a:rPr>
                        <a:t>Nu </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en-US" sz="1400" u="none" strike="noStrike" dirty="0">
                          <a:effectLst/>
                        </a:rPr>
                        <a:t>6%</a:t>
                      </a:r>
                      <a:endParaRPr lang="en-US" sz="1400" b="0" i="0" u="none" strike="noStrike" dirty="0">
                        <a:solidFill>
                          <a:srgbClr val="010205"/>
                        </a:solidFill>
                        <a:effectLst/>
                        <a:latin typeface="Arial" panose="020B0604020202020204" pitchFamily="34" charset="0"/>
                      </a:endParaRPr>
                    </a:p>
                  </a:txBody>
                  <a:tcPr marL="9525" marR="9525" marT="9525" marB="0" anchor="ctr"/>
                </a:tc>
                <a:tc>
                  <a:txBody>
                    <a:bodyPr/>
                    <a:lstStyle/>
                    <a:p>
                      <a:pPr algn="ctr" fontAlgn="b"/>
                      <a:r>
                        <a:rPr lang="en-US" sz="1400" u="none" strike="noStrike">
                          <a:effectLst/>
                        </a:rPr>
                        <a:t>12%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7%</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9%</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9643172"/>
                  </a:ext>
                </a:extLst>
              </a:tr>
              <a:tr h="272498">
                <a:tc vMerge="1">
                  <a:txBody>
                    <a:bodyPr/>
                    <a:lstStyle/>
                    <a:p>
                      <a:endParaRPr lang="en-US"/>
                    </a:p>
                  </a:txBody>
                  <a:tcPr/>
                </a:tc>
                <a:tc>
                  <a:txBody>
                    <a:bodyPr/>
                    <a:lstStyle/>
                    <a:p>
                      <a:pPr algn="ctr" fontAlgn="b"/>
                      <a:r>
                        <a:rPr lang="en-US" sz="1400" u="none" strike="noStrike" dirty="0">
                          <a:effectLst/>
                        </a:rPr>
                        <a:t>Da</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en-US" sz="1400" u="none" strike="noStrike" dirty="0">
                          <a:effectLst/>
                        </a:rPr>
                        <a:t>94%</a:t>
                      </a:r>
                      <a:endParaRPr lang="en-US" sz="1400" b="0" i="0" u="none" strike="noStrike" dirty="0">
                        <a:solidFill>
                          <a:srgbClr val="010205"/>
                        </a:solidFill>
                        <a:effectLst/>
                        <a:latin typeface="Arial" panose="020B0604020202020204" pitchFamily="34" charset="0"/>
                      </a:endParaRPr>
                    </a:p>
                  </a:txBody>
                  <a:tcPr marL="9525" marR="9525" marT="9525" marB="0" anchor="ctr"/>
                </a:tc>
                <a:tc>
                  <a:txBody>
                    <a:bodyPr/>
                    <a:lstStyle/>
                    <a:p>
                      <a:pPr algn="ctr" fontAlgn="b"/>
                      <a:r>
                        <a:rPr lang="en-US" sz="1400" u="none" strike="noStrike">
                          <a:effectLst/>
                        </a:rPr>
                        <a:t>88%</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93%</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91%</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94%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97%</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55061464"/>
                  </a:ext>
                </a:extLst>
              </a:tr>
              <a:tr h="272498">
                <a:tc rowSpan="2">
                  <a:txBody>
                    <a:bodyPr/>
                    <a:lstStyle/>
                    <a:p>
                      <a:pPr algn="ctr" fontAlgn="b"/>
                      <a:r>
                        <a:rPr lang="it-IT" sz="1400" u="none" strike="noStrike" dirty="0">
                          <a:effectLst/>
                        </a:rPr>
                        <a:t>Pastrarea ordinii publice este mai important</a:t>
                      </a:r>
                      <a:r>
                        <a:rPr lang="ro-RO" sz="1400" u="none" strike="noStrike" dirty="0">
                          <a:effectLst/>
                        </a:rPr>
                        <a:t>ă</a:t>
                      </a:r>
                      <a:r>
                        <a:rPr lang="it-IT" sz="1400" u="none" strike="noStrike" dirty="0">
                          <a:effectLst/>
                        </a:rPr>
                        <a:t> dec</a:t>
                      </a:r>
                      <a:r>
                        <a:rPr lang="ro-RO" sz="1400" u="none" strike="noStrike" dirty="0">
                          <a:effectLst/>
                        </a:rPr>
                        <a:t>â</a:t>
                      </a:r>
                      <a:r>
                        <a:rPr lang="it-IT" sz="1400" u="none" strike="noStrike" dirty="0">
                          <a:effectLst/>
                        </a:rPr>
                        <a:t>t respectarea libert</a:t>
                      </a:r>
                      <a:r>
                        <a:rPr lang="ro-RO" sz="1400" u="none" strike="noStrike" dirty="0">
                          <a:effectLst/>
                        </a:rPr>
                        <a:t>ăț</a:t>
                      </a:r>
                      <a:r>
                        <a:rPr lang="it-IT" sz="1400" u="none" strike="noStrike" dirty="0">
                          <a:effectLst/>
                        </a:rPr>
                        <a:t>iii individuale</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Nu </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en-US" sz="1400" u="none" strike="noStrike" dirty="0">
                          <a:effectLst/>
                        </a:rPr>
                        <a:t>9%</a:t>
                      </a:r>
                      <a:endParaRPr lang="en-US" sz="1400" b="0" i="0" u="none" strike="noStrike" dirty="0">
                        <a:solidFill>
                          <a:srgbClr val="010205"/>
                        </a:solidFill>
                        <a:effectLst/>
                        <a:latin typeface="Arial" panose="020B0604020202020204" pitchFamily="34" charset="0"/>
                      </a:endParaRPr>
                    </a:p>
                  </a:txBody>
                  <a:tcPr marL="9525" marR="9525" marT="9525" marB="0" anchor="ctr"/>
                </a:tc>
                <a:tc>
                  <a:txBody>
                    <a:bodyPr/>
                    <a:lstStyle/>
                    <a:p>
                      <a:pPr algn="ctr" fontAlgn="b"/>
                      <a:r>
                        <a:rPr lang="en-US" sz="1400" b="1" u="none" strike="noStrike" dirty="0">
                          <a:solidFill>
                            <a:srgbClr val="00B050"/>
                          </a:solidFill>
                          <a:effectLst/>
                        </a:rPr>
                        <a:t>39%</a:t>
                      </a:r>
                      <a:endParaRPr lang="en-US" sz="1400" b="1" i="0" u="none" strike="noStrike" dirty="0">
                        <a:solidFill>
                          <a:srgbClr val="00B05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10%</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1" u="none" strike="noStrike" dirty="0">
                          <a:solidFill>
                            <a:srgbClr val="00B050"/>
                          </a:solidFill>
                          <a:effectLst/>
                        </a:rPr>
                        <a:t>17%</a:t>
                      </a:r>
                      <a:endParaRPr lang="en-US" sz="1400" b="1" i="0" u="none" strike="noStrike" dirty="0">
                        <a:solidFill>
                          <a:srgbClr val="00B05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74926004"/>
                  </a:ext>
                </a:extLst>
              </a:tr>
              <a:tr h="272498">
                <a:tc vMerge="1">
                  <a:txBody>
                    <a:bodyPr/>
                    <a:lstStyle/>
                    <a:p>
                      <a:endParaRPr lang="en-US"/>
                    </a:p>
                  </a:txBody>
                  <a:tcPr/>
                </a:tc>
                <a:tc>
                  <a:txBody>
                    <a:bodyPr/>
                    <a:lstStyle/>
                    <a:p>
                      <a:pPr algn="ctr" fontAlgn="b"/>
                      <a:r>
                        <a:rPr lang="en-US" sz="1400" u="none" strike="noStrike" dirty="0">
                          <a:effectLst/>
                        </a:rPr>
                        <a:t>Da</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t"/>
                      <a:r>
                        <a:rPr lang="en-US" sz="1400" u="none" strike="noStrike" dirty="0">
                          <a:effectLst/>
                        </a:rPr>
                        <a:t>91%</a:t>
                      </a:r>
                      <a:endParaRPr lang="en-US" sz="1400" b="0" i="0" u="none" strike="noStrike" dirty="0">
                        <a:solidFill>
                          <a:srgbClr val="010205"/>
                        </a:solidFill>
                        <a:effectLst/>
                        <a:latin typeface="Arial" panose="020B0604020202020204" pitchFamily="34" charset="0"/>
                      </a:endParaRPr>
                    </a:p>
                  </a:txBody>
                  <a:tcPr marL="9525" marR="9525" marT="9525" marB="0" anchor="ctr"/>
                </a:tc>
                <a:tc>
                  <a:txBody>
                    <a:bodyPr/>
                    <a:lstStyle/>
                    <a:p>
                      <a:pPr algn="ctr" fontAlgn="b"/>
                      <a:r>
                        <a:rPr lang="en-US" sz="1400" u="none" strike="noStrike" dirty="0">
                          <a:effectLst/>
                        </a:rPr>
                        <a:t>61%</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90%</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83%</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93%</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1" u="none" strike="noStrike" dirty="0">
                          <a:solidFill>
                            <a:srgbClr val="00B050"/>
                          </a:solidFill>
                          <a:effectLst/>
                        </a:rPr>
                        <a:t>96%</a:t>
                      </a:r>
                      <a:endParaRPr lang="en-US" sz="1400" b="1" i="0" u="none" strike="noStrike" dirty="0">
                        <a:solidFill>
                          <a:srgbClr val="00B05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30255259"/>
                  </a:ext>
                </a:extLst>
              </a:tr>
            </a:tbl>
          </a:graphicData>
        </a:graphic>
      </p:graphicFrame>
      <p:cxnSp>
        <p:nvCxnSpPr>
          <p:cNvPr id="5" name="Straight Connector 4">
            <a:extLst>
              <a:ext uri="{FF2B5EF4-FFF2-40B4-BE49-F238E27FC236}">
                <a16:creationId xmlns:a16="http://schemas.microsoft.com/office/drawing/2014/main" id="{36ACD840-8101-417F-8CF6-8E9198CCD295}"/>
              </a:ext>
            </a:extLst>
          </p:cNvPr>
          <p:cNvCxnSpPr/>
          <p:nvPr/>
        </p:nvCxnSpPr>
        <p:spPr>
          <a:xfrm>
            <a:off x="0" y="6168815"/>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8FEC10D-E523-4DA1-B5B2-E2C64153EA64}"/>
              </a:ext>
            </a:extLst>
          </p:cNvPr>
          <p:cNvSpPr txBox="1"/>
          <p:nvPr/>
        </p:nvSpPr>
        <p:spPr>
          <a:xfrm>
            <a:off x="867693" y="5910804"/>
            <a:ext cx="10183762" cy="261610"/>
          </a:xfrm>
          <a:prstGeom prst="rect">
            <a:avLst/>
          </a:prstGeom>
          <a:noFill/>
        </p:spPr>
        <p:txBody>
          <a:bodyPr wrap="square">
            <a:spAutoFit/>
          </a:bodyPr>
          <a:lstStyle/>
          <a:p>
            <a:r>
              <a:rPr lang="en-GB" sz="1100" i="1" dirty="0"/>
              <a:t>A1. </a:t>
            </a:r>
            <a:r>
              <a:rPr lang="en-GB" sz="1100" i="1" dirty="0" err="1"/>
              <a:t>Pentru</a:t>
            </a:r>
            <a:r>
              <a:rPr lang="en-GB" sz="1100" i="1" dirty="0"/>
              <a:t> </a:t>
            </a:r>
            <a:r>
              <a:rPr lang="en-GB" sz="1100" i="1" dirty="0" err="1"/>
              <a:t>fiecare</a:t>
            </a:r>
            <a:r>
              <a:rPr lang="en-GB" sz="1100" i="1" dirty="0"/>
              <a:t> </a:t>
            </a:r>
            <a:r>
              <a:rPr lang="en-GB" sz="1100" i="1" dirty="0" err="1"/>
              <a:t>dintre</a:t>
            </a:r>
            <a:r>
              <a:rPr lang="en-GB" sz="1100" i="1" dirty="0"/>
              <a:t> </a:t>
            </a:r>
            <a:r>
              <a:rPr lang="en-GB" sz="1100" i="1" dirty="0" err="1"/>
              <a:t>urm</a:t>
            </a:r>
            <a:r>
              <a:rPr lang="ro-RO" sz="1100" i="1" dirty="0"/>
              <a:t>ă</a:t>
            </a:r>
            <a:r>
              <a:rPr lang="en-GB" sz="1100" i="1" dirty="0" err="1"/>
              <a:t>toarele</a:t>
            </a:r>
            <a:r>
              <a:rPr lang="en-GB" sz="1100" i="1" dirty="0"/>
              <a:t> </a:t>
            </a:r>
            <a:r>
              <a:rPr lang="en-GB" sz="1100" i="1" dirty="0" err="1"/>
              <a:t>afirma</a:t>
            </a:r>
            <a:r>
              <a:rPr lang="ro-RO" sz="1100" i="1" dirty="0"/>
              <a:t>ț</a:t>
            </a:r>
            <a:r>
              <a:rPr lang="en-GB" sz="1100" i="1" dirty="0"/>
              <a:t>ii, v</a:t>
            </a:r>
            <a:r>
              <a:rPr lang="ro-RO" sz="1100" i="1" dirty="0"/>
              <a:t>ă</a:t>
            </a:r>
            <a:r>
              <a:rPr lang="en-GB" sz="1100" i="1" dirty="0"/>
              <a:t> rog s</a:t>
            </a:r>
            <a:r>
              <a:rPr lang="ro-RO" sz="1100" i="1" dirty="0"/>
              <a:t>ă</a:t>
            </a:r>
            <a:r>
              <a:rPr lang="en-GB" sz="1100" i="1" dirty="0"/>
              <a:t> </a:t>
            </a:r>
            <a:r>
              <a:rPr lang="en-GB" sz="1100" i="1" dirty="0" err="1"/>
              <a:t>alege</a:t>
            </a:r>
            <a:r>
              <a:rPr lang="ro-RO" sz="1100" i="1" dirty="0"/>
              <a:t>ț</a:t>
            </a:r>
            <a:r>
              <a:rPr lang="en-GB" sz="1100" i="1" dirty="0"/>
              <a:t>i </a:t>
            </a:r>
            <a:r>
              <a:rPr lang="en-GB" sz="1100" i="1" dirty="0" err="1"/>
              <a:t>varianta</a:t>
            </a:r>
            <a:r>
              <a:rPr lang="en-GB" sz="1100" i="1" dirty="0"/>
              <a:t> de r</a:t>
            </a:r>
            <a:r>
              <a:rPr lang="ro-RO" sz="1100" i="1" dirty="0"/>
              <a:t>ă</a:t>
            </a:r>
            <a:r>
              <a:rPr lang="en-GB" sz="1100" i="1" dirty="0" err="1"/>
              <a:t>spuns</a:t>
            </a:r>
            <a:r>
              <a:rPr lang="en-GB" sz="1100" i="1" dirty="0"/>
              <a:t> care vi se </a:t>
            </a:r>
            <a:r>
              <a:rPr lang="en-GB" sz="1100" i="1" dirty="0" err="1"/>
              <a:t>potrive</a:t>
            </a:r>
            <a:r>
              <a:rPr lang="ro-RO" sz="1100" i="1" dirty="0"/>
              <a:t>ș</a:t>
            </a:r>
            <a:r>
              <a:rPr lang="en-GB" sz="1100" i="1" dirty="0" err="1"/>
              <a:t>te</a:t>
            </a:r>
            <a:r>
              <a:rPr lang="en-GB" sz="1100" i="1" dirty="0"/>
              <a:t> </a:t>
            </a:r>
            <a:r>
              <a:rPr lang="en-GB" sz="1100" i="1" dirty="0" err="1"/>
              <a:t>dvs</a:t>
            </a:r>
            <a:r>
              <a:rPr lang="en-GB" sz="1100" i="1" dirty="0"/>
              <a:t>. ?</a:t>
            </a:r>
            <a:r>
              <a:rPr lang="ro-RO" sz="1100" i="1" dirty="0"/>
              <a:t> Baza=131</a:t>
            </a:r>
            <a:endParaRPr lang="en-GB" sz="1100" i="1" dirty="0"/>
          </a:p>
        </p:txBody>
      </p:sp>
    </p:spTree>
    <p:extLst>
      <p:ext uri="{BB962C8B-B14F-4D97-AF65-F5344CB8AC3E}">
        <p14:creationId xmlns:p14="http://schemas.microsoft.com/office/powerpoint/2010/main" val="22493905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BEEA6C-2A73-4378-B02C-D28378A6B526}"/>
              </a:ext>
            </a:extLst>
          </p:cNvPr>
          <p:cNvSpPr/>
          <p:nvPr/>
        </p:nvSpPr>
        <p:spPr>
          <a:xfrm>
            <a:off x="351692" y="6119447"/>
            <a:ext cx="11099410" cy="689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ject 5">
            <a:extLst>
              <a:ext uri="{FF2B5EF4-FFF2-40B4-BE49-F238E27FC236}">
                <a16:creationId xmlns:a16="http://schemas.microsoft.com/office/drawing/2014/main" id="{1ECC5143-7ED2-4001-844E-D82712162045}"/>
              </a:ext>
            </a:extLst>
          </p:cNvPr>
          <p:cNvSpPr txBox="1"/>
          <p:nvPr/>
        </p:nvSpPr>
        <p:spPr>
          <a:xfrm>
            <a:off x="9516456" y="5875674"/>
            <a:ext cx="2494280" cy="498475"/>
          </a:xfrm>
          <a:prstGeom prst="rect">
            <a:avLst/>
          </a:prstGeom>
        </p:spPr>
        <p:txBody>
          <a:bodyPr vert="horz" wrap="square" lIns="0" tIns="30480" rIns="0" bIns="0" rtlCol="0">
            <a:spAutoFit/>
          </a:bodyPr>
          <a:lstStyle/>
          <a:p>
            <a:pPr marL="12700" marR="5080" indent="176530" algn="r">
              <a:lnSpc>
                <a:spcPts val="1200"/>
              </a:lnSpc>
              <a:spcBef>
                <a:spcPts val="240"/>
              </a:spcBef>
            </a:pPr>
            <a:r>
              <a:rPr sz="1100" spc="145" dirty="0">
                <a:latin typeface="Arial"/>
                <a:cs typeface="Arial"/>
                <a:hlinkClick r:id="rId2"/>
              </a:rPr>
              <a:t>WW</a:t>
            </a:r>
            <a:r>
              <a:rPr sz="1100" spc="140" dirty="0">
                <a:latin typeface="Arial"/>
                <a:cs typeface="Arial"/>
                <a:hlinkClick r:id="rId2"/>
              </a:rPr>
              <a:t>W</a:t>
            </a:r>
            <a:r>
              <a:rPr sz="1100" spc="-30" dirty="0">
                <a:latin typeface="Arial"/>
                <a:cs typeface="Arial"/>
                <a:hlinkClick r:id="rId2"/>
              </a:rPr>
              <a:t>.</a:t>
            </a:r>
            <a:r>
              <a:rPr sz="1100" spc="40" dirty="0">
                <a:latin typeface="Arial"/>
                <a:cs typeface="Arial"/>
                <a:hlinkClick r:id="rId2"/>
              </a:rPr>
              <a:t>ISENSESOLUTION</a:t>
            </a:r>
            <a:r>
              <a:rPr sz="1100" spc="35" dirty="0">
                <a:latin typeface="Arial"/>
                <a:cs typeface="Arial"/>
                <a:hlinkClick r:id="rId2"/>
              </a:rPr>
              <a:t>S</a:t>
            </a:r>
            <a:r>
              <a:rPr sz="1100" spc="-30" dirty="0">
                <a:latin typeface="Arial"/>
                <a:cs typeface="Arial"/>
                <a:hlinkClick r:id="rId2"/>
              </a:rPr>
              <a:t>.</a:t>
            </a:r>
            <a:r>
              <a:rPr sz="1100" spc="85" dirty="0">
                <a:latin typeface="Arial"/>
                <a:cs typeface="Arial"/>
                <a:hlinkClick r:id="rId2"/>
              </a:rPr>
              <a:t>COM </a:t>
            </a:r>
            <a:r>
              <a:rPr sz="1100" spc="40" dirty="0">
                <a:latin typeface="Arial"/>
                <a:cs typeface="Arial"/>
              </a:rPr>
              <a:t> </a:t>
            </a:r>
            <a:r>
              <a:rPr sz="1100" spc="145" dirty="0">
                <a:latin typeface="Arial"/>
                <a:cs typeface="Arial"/>
                <a:hlinkClick r:id="rId3"/>
              </a:rPr>
              <a:t>WW</a:t>
            </a:r>
            <a:r>
              <a:rPr sz="1100" spc="140" dirty="0">
                <a:latin typeface="Arial"/>
                <a:cs typeface="Arial"/>
                <a:hlinkClick r:id="rId3"/>
              </a:rPr>
              <a:t>W</a:t>
            </a:r>
            <a:r>
              <a:rPr sz="1100" spc="-30" dirty="0">
                <a:latin typeface="Arial"/>
                <a:cs typeface="Arial"/>
                <a:hlinkClick r:id="rId3"/>
              </a:rPr>
              <a:t>.</a:t>
            </a:r>
            <a:r>
              <a:rPr sz="1100" spc="15" dirty="0">
                <a:latin typeface="Arial"/>
                <a:cs typeface="Arial"/>
                <a:hlinkClick r:id="rId3"/>
              </a:rPr>
              <a:t>SENSE</a:t>
            </a:r>
            <a:r>
              <a:rPr sz="1100" spc="-25" dirty="0">
                <a:latin typeface="Arial"/>
                <a:cs typeface="Arial"/>
                <a:hlinkClick r:id="rId3"/>
              </a:rPr>
              <a:t>P</a:t>
            </a:r>
            <a:r>
              <a:rPr sz="1100" spc="50" dirty="0">
                <a:latin typeface="Arial"/>
                <a:cs typeface="Arial"/>
                <a:hlinkClick r:id="rId3"/>
              </a:rPr>
              <a:t>ANEL</a:t>
            </a:r>
            <a:r>
              <a:rPr sz="1100" spc="45" dirty="0">
                <a:latin typeface="Arial"/>
                <a:cs typeface="Arial"/>
                <a:hlinkClick r:id="rId3"/>
              </a:rPr>
              <a:t>S</a:t>
            </a:r>
            <a:r>
              <a:rPr sz="1100" spc="-30" dirty="0">
                <a:latin typeface="Arial"/>
                <a:cs typeface="Arial"/>
                <a:hlinkClick r:id="rId3"/>
              </a:rPr>
              <a:t>.</a:t>
            </a:r>
            <a:r>
              <a:rPr sz="1100" spc="85" dirty="0">
                <a:latin typeface="Arial"/>
                <a:cs typeface="Arial"/>
                <a:hlinkClick r:id="rId3"/>
              </a:rPr>
              <a:t>COM </a:t>
            </a:r>
            <a:r>
              <a:rPr sz="1100" spc="40" dirty="0">
                <a:latin typeface="Arial"/>
                <a:cs typeface="Arial"/>
              </a:rPr>
              <a:t> </a:t>
            </a:r>
            <a:r>
              <a:rPr sz="1100" spc="60" dirty="0">
                <a:latin typeface="Arial"/>
                <a:cs typeface="Arial"/>
                <a:hlinkClick r:id="rId4"/>
              </a:rPr>
              <a:t>WWW.SENSECOMMUNITIES.COM</a:t>
            </a:r>
            <a:endParaRPr sz="1100" dirty="0">
              <a:latin typeface="Arial"/>
              <a:cs typeface="Arial"/>
            </a:endParaRPr>
          </a:p>
        </p:txBody>
      </p:sp>
      <p:pic>
        <p:nvPicPr>
          <p:cNvPr id="9" name="Picture 8" descr="A picture containing drawing&#10;&#10;Description automatically generated">
            <a:extLst>
              <a:ext uri="{FF2B5EF4-FFF2-40B4-BE49-F238E27FC236}">
                <a16:creationId xmlns:a16="http://schemas.microsoft.com/office/drawing/2014/main" id="{C9588E3C-4BC9-499B-AEED-EB6248D2E08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082882" y="4419014"/>
            <a:ext cx="5136758" cy="1499930"/>
          </a:xfrm>
          <a:prstGeom prst="rect">
            <a:avLst/>
          </a:prstGeom>
        </p:spPr>
      </p:pic>
      <p:sp>
        <p:nvSpPr>
          <p:cNvPr id="4" name="object 2">
            <a:extLst>
              <a:ext uri="{FF2B5EF4-FFF2-40B4-BE49-F238E27FC236}">
                <a16:creationId xmlns:a16="http://schemas.microsoft.com/office/drawing/2014/main" id="{EB21EA5A-19D2-49C9-8FBB-E58543E6C862}"/>
              </a:ext>
            </a:extLst>
          </p:cNvPr>
          <p:cNvSpPr txBox="1"/>
          <p:nvPr/>
        </p:nvSpPr>
        <p:spPr>
          <a:xfrm>
            <a:off x="181264" y="6214848"/>
            <a:ext cx="4651375" cy="498475"/>
          </a:xfrm>
          <a:prstGeom prst="rect">
            <a:avLst/>
          </a:prstGeom>
        </p:spPr>
        <p:txBody>
          <a:bodyPr vert="horz" wrap="square" lIns="0" tIns="12700" rIns="0" bIns="0" rtlCol="0">
            <a:spAutoFit/>
          </a:bodyPr>
          <a:lstStyle/>
          <a:p>
            <a:pPr marL="12700">
              <a:lnSpc>
                <a:spcPts val="1260"/>
              </a:lnSpc>
              <a:spcBef>
                <a:spcPts val="100"/>
              </a:spcBef>
            </a:pPr>
            <a:r>
              <a:rPr sz="1100" spc="-30" dirty="0">
                <a:solidFill>
                  <a:srgbClr val="808285"/>
                </a:solidFill>
                <a:latin typeface="Arial"/>
                <a:cs typeface="Arial"/>
              </a:rPr>
              <a:t>For</a:t>
            </a:r>
            <a:r>
              <a:rPr sz="1100" spc="-55" dirty="0">
                <a:solidFill>
                  <a:srgbClr val="808285"/>
                </a:solidFill>
                <a:latin typeface="Arial"/>
                <a:cs typeface="Arial"/>
              </a:rPr>
              <a:t> </a:t>
            </a:r>
            <a:r>
              <a:rPr sz="1100" spc="10" dirty="0">
                <a:solidFill>
                  <a:srgbClr val="808285"/>
                </a:solidFill>
                <a:latin typeface="Arial"/>
                <a:cs typeface="Arial"/>
              </a:rPr>
              <a:t>more</a:t>
            </a:r>
            <a:r>
              <a:rPr sz="1100" spc="-50" dirty="0">
                <a:solidFill>
                  <a:srgbClr val="808285"/>
                </a:solidFill>
                <a:latin typeface="Arial"/>
                <a:cs typeface="Arial"/>
              </a:rPr>
              <a:t> </a:t>
            </a:r>
            <a:r>
              <a:rPr sz="1100" spc="15" dirty="0">
                <a:solidFill>
                  <a:srgbClr val="808285"/>
                </a:solidFill>
                <a:latin typeface="Arial"/>
                <a:cs typeface="Arial"/>
              </a:rPr>
              <a:t>information</a:t>
            </a:r>
            <a:r>
              <a:rPr sz="1100" spc="-50" dirty="0">
                <a:solidFill>
                  <a:srgbClr val="808285"/>
                </a:solidFill>
                <a:latin typeface="Arial"/>
                <a:cs typeface="Arial"/>
              </a:rPr>
              <a:t> </a:t>
            </a:r>
            <a:r>
              <a:rPr sz="1100" spc="-5" dirty="0">
                <a:solidFill>
                  <a:srgbClr val="808285"/>
                </a:solidFill>
                <a:latin typeface="Arial"/>
                <a:cs typeface="Arial"/>
              </a:rPr>
              <a:t>please</a:t>
            </a:r>
            <a:r>
              <a:rPr sz="1100" spc="-50" dirty="0">
                <a:solidFill>
                  <a:srgbClr val="808285"/>
                </a:solidFill>
                <a:latin typeface="Arial"/>
                <a:cs typeface="Arial"/>
              </a:rPr>
              <a:t> </a:t>
            </a:r>
            <a:r>
              <a:rPr sz="1100" spc="10" dirty="0">
                <a:solidFill>
                  <a:srgbClr val="808285"/>
                </a:solidFill>
                <a:latin typeface="Arial"/>
                <a:cs typeface="Arial"/>
              </a:rPr>
              <a:t>contact</a:t>
            </a:r>
            <a:r>
              <a:rPr sz="1100" spc="-50" dirty="0">
                <a:solidFill>
                  <a:srgbClr val="808285"/>
                </a:solidFill>
                <a:latin typeface="Arial"/>
                <a:cs typeface="Arial"/>
              </a:rPr>
              <a:t> </a:t>
            </a:r>
            <a:r>
              <a:rPr sz="1100" spc="-10" dirty="0">
                <a:solidFill>
                  <a:srgbClr val="808285"/>
                </a:solidFill>
                <a:latin typeface="Arial"/>
                <a:cs typeface="Arial"/>
              </a:rPr>
              <a:t>us:</a:t>
            </a:r>
            <a:endParaRPr sz="1100" dirty="0">
              <a:latin typeface="Arial"/>
              <a:cs typeface="Arial"/>
            </a:endParaRPr>
          </a:p>
          <a:p>
            <a:pPr marL="12700" marR="5080">
              <a:lnSpc>
                <a:spcPts val="1200"/>
              </a:lnSpc>
              <a:spcBef>
                <a:spcPts val="80"/>
              </a:spcBef>
            </a:pPr>
            <a:r>
              <a:rPr sz="1100" spc="-135" dirty="0">
                <a:solidFill>
                  <a:srgbClr val="808285"/>
                </a:solidFill>
                <a:latin typeface="Verdana"/>
                <a:cs typeface="Verdana"/>
              </a:rPr>
              <a:t>Dr. </a:t>
            </a:r>
            <a:r>
              <a:rPr sz="1100" spc="-80" dirty="0">
                <a:solidFill>
                  <a:srgbClr val="808285"/>
                </a:solidFill>
                <a:latin typeface="Verdana"/>
                <a:cs typeface="Verdana"/>
              </a:rPr>
              <a:t>Traian </a:t>
            </a:r>
            <a:r>
              <a:rPr sz="1100" spc="-75" dirty="0">
                <a:solidFill>
                  <a:srgbClr val="808285"/>
                </a:solidFill>
                <a:latin typeface="Verdana"/>
                <a:cs typeface="Verdana"/>
              </a:rPr>
              <a:t>Năstase, +40723.29.29.38, </a:t>
            </a:r>
            <a:r>
              <a:rPr sz="1100" spc="-70" dirty="0">
                <a:solidFill>
                  <a:srgbClr val="808285"/>
                </a:solidFill>
                <a:latin typeface="Verdana"/>
                <a:cs typeface="Verdana"/>
                <a:hlinkClick r:id="rId6"/>
              </a:rPr>
              <a:t>traian.nastase@isensesolutions.com </a:t>
            </a:r>
            <a:r>
              <a:rPr sz="1100" spc="-70" dirty="0">
                <a:solidFill>
                  <a:srgbClr val="808285"/>
                </a:solidFill>
                <a:latin typeface="Verdana"/>
                <a:cs typeface="Verdana"/>
              </a:rPr>
              <a:t> </a:t>
            </a:r>
            <a:r>
              <a:rPr sz="1100" spc="-135" dirty="0">
                <a:solidFill>
                  <a:srgbClr val="808285"/>
                </a:solidFill>
                <a:latin typeface="Verdana"/>
                <a:cs typeface="Verdana"/>
              </a:rPr>
              <a:t>Dr. </a:t>
            </a:r>
            <a:r>
              <a:rPr sz="1100" spc="-65" dirty="0">
                <a:solidFill>
                  <a:srgbClr val="808285"/>
                </a:solidFill>
                <a:latin typeface="Verdana"/>
                <a:cs typeface="Verdana"/>
              </a:rPr>
              <a:t>Andrei </a:t>
            </a:r>
            <a:r>
              <a:rPr sz="1100" spc="-85" dirty="0">
                <a:solidFill>
                  <a:srgbClr val="808285"/>
                </a:solidFill>
                <a:latin typeface="Verdana"/>
                <a:cs typeface="Verdana"/>
              </a:rPr>
              <a:t>Cânda, </a:t>
            </a:r>
            <a:r>
              <a:rPr sz="1100" spc="-75" dirty="0">
                <a:solidFill>
                  <a:srgbClr val="808285"/>
                </a:solidFill>
                <a:latin typeface="Verdana"/>
                <a:cs typeface="Verdana"/>
              </a:rPr>
              <a:t>+40720.05.42.31,</a:t>
            </a:r>
            <a:r>
              <a:rPr sz="1100" spc="-175" dirty="0">
                <a:solidFill>
                  <a:srgbClr val="808285"/>
                </a:solidFill>
                <a:latin typeface="Verdana"/>
                <a:cs typeface="Verdana"/>
              </a:rPr>
              <a:t> </a:t>
            </a:r>
            <a:r>
              <a:rPr sz="1100" spc="-70" dirty="0">
                <a:solidFill>
                  <a:srgbClr val="808285"/>
                </a:solidFill>
                <a:latin typeface="Verdana"/>
                <a:cs typeface="Verdana"/>
                <a:hlinkClick r:id="rId7"/>
              </a:rPr>
              <a:t>andrei.canda@isensesolutions.com</a:t>
            </a:r>
            <a:endParaRPr sz="1100" dirty="0">
              <a:latin typeface="Verdana"/>
              <a:cs typeface="Verdana"/>
            </a:endParaRPr>
          </a:p>
        </p:txBody>
      </p:sp>
      <p:sp>
        <p:nvSpPr>
          <p:cNvPr id="10" name="Rectangle 9">
            <a:extLst>
              <a:ext uri="{FF2B5EF4-FFF2-40B4-BE49-F238E27FC236}">
                <a16:creationId xmlns:a16="http://schemas.microsoft.com/office/drawing/2014/main" id="{A169876A-A3DB-47B1-A043-F6D95739DEFA}"/>
              </a:ext>
            </a:extLst>
          </p:cNvPr>
          <p:cNvSpPr/>
          <p:nvPr/>
        </p:nvSpPr>
        <p:spPr>
          <a:xfrm>
            <a:off x="181264" y="0"/>
            <a:ext cx="11829472" cy="738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bject 11">
            <a:extLst>
              <a:ext uri="{FF2B5EF4-FFF2-40B4-BE49-F238E27FC236}">
                <a16:creationId xmlns:a16="http://schemas.microsoft.com/office/drawing/2014/main" id="{D3E8EBBB-0A4A-4866-BF38-0B22561009A9}"/>
              </a:ext>
            </a:extLst>
          </p:cNvPr>
          <p:cNvSpPr/>
          <p:nvPr/>
        </p:nvSpPr>
        <p:spPr>
          <a:xfrm>
            <a:off x="3834803" y="234613"/>
            <a:ext cx="4196014" cy="3978433"/>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000277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erson sitting front of laptop">
            <a:extLst>
              <a:ext uri="{FF2B5EF4-FFF2-40B4-BE49-F238E27FC236}">
                <a16:creationId xmlns:a16="http://schemas.microsoft.com/office/drawing/2014/main" id="{6AE10D1D-51E3-4445-B372-7C84D6D80D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74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F730CB5-5D0A-4530-8F65-35BCA4DD64B4}"/>
              </a:ext>
            </a:extLst>
          </p:cNvPr>
          <p:cNvSpPr/>
          <p:nvPr/>
        </p:nvSpPr>
        <p:spPr>
          <a:xfrm>
            <a:off x="201766" y="5580108"/>
            <a:ext cx="4617823" cy="823533"/>
          </a:xfrm>
          <a:prstGeom prst="rect">
            <a:avLst/>
          </a:prstGeom>
          <a:solidFill>
            <a:schemeClr val="bg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o-RO" sz="3200" b="1" dirty="0">
                <a:solidFill>
                  <a:schemeClr val="tx1"/>
                </a:solidFill>
              </a:rPr>
              <a:t>Sinteza rezultatelor</a:t>
            </a:r>
          </a:p>
        </p:txBody>
      </p:sp>
    </p:spTree>
    <p:extLst>
      <p:ext uri="{BB962C8B-B14F-4D97-AF65-F5344CB8AC3E}">
        <p14:creationId xmlns:p14="http://schemas.microsoft.com/office/powerpoint/2010/main" val="4066151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875011-0DB8-4204-8322-8DB8E0FEC6DC}"/>
              </a:ext>
            </a:extLst>
          </p:cNvPr>
          <p:cNvSpPr>
            <a:spLocks noGrp="1"/>
          </p:cNvSpPr>
          <p:nvPr>
            <p:ph idx="1"/>
          </p:nvPr>
        </p:nvSpPr>
        <p:spPr>
          <a:xfrm>
            <a:off x="640080" y="1094050"/>
            <a:ext cx="10881360" cy="5439905"/>
          </a:xfrm>
        </p:spPr>
        <p:txBody>
          <a:bodyPr>
            <a:normAutofit/>
          </a:bodyPr>
          <a:lstStyle/>
          <a:p>
            <a:pPr marL="0" indent="0">
              <a:lnSpc>
                <a:spcPct val="110000"/>
              </a:lnSpc>
              <a:buNone/>
            </a:pPr>
            <a:endParaRPr lang="ro-RO" sz="1900" b="1" dirty="0"/>
          </a:p>
          <a:p>
            <a:pPr marL="0" indent="0">
              <a:lnSpc>
                <a:spcPct val="110000"/>
              </a:lnSpc>
              <a:buNone/>
            </a:pPr>
            <a:r>
              <a:rPr lang="ro-RO" sz="1900" b="1" dirty="0"/>
              <a:t>Forme, surse și ținte ale discriminării în școlile românești</a:t>
            </a:r>
            <a:r>
              <a:rPr lang="en-US" sz="1900" dirty="0"/>
              <a:t>	</a:t>
            </a:r>
            <a:endParaRPr lang="ro-RO" sz="1900" dirty="0"/>
          </a:p>
          <a:p>
            <a:pPr marL="0" indent="0">
              <a:lnSpc>
                <a:spcPct val="110000"/>
              </a:lnSpc>
              <a:buNone/>
            </a:pPr>
            <a:r>
              <a:rPr lang="ro-RO" sz="1800" dirty="0"/>
              <a:t>	În acest studiu s-au analizat incidența și modul în care se manifestă discriminarea în cadrul școlilor din România. Persoanele intervievate au fost reprezentanții Inspectoratelor Județene Școlare care, majoritar (81%), afirmă că, în școlile din România, profesorii sunt în foarte mică măsură – sau chiar deloc - discriminați. Atunci când vine vorba despre discriminare în rândul elevilor, mai bine de jumătate dintre reprezentanți (68%) afirmă că elevii sunt discriminați în foarte mică măsură sau deloc.  </a:t>
            </a:r>
            <a:endParaRPr lang="en-US" sz="1800" dirty="0"/>
          </a:p>
          <a:p>
            <a:pPr marL="0" indent="0">
              <a:lnSpc>
                <a:spcPct val="110000"/>
              </a:lnSpc>
              <a:buNone/>
            </a:pPr>
            <a:r>
              <a:rPr lang="ro-RO" sz="1800" dirty="0"/>
              <a:t>	În opinia a 5 din 10 reprezentanți ai ISJ-urilor, categoriile de elevi care se confruntă cel mai adesea cu discriminarea sunt cei de etnie romă, cei care suferă de probleme de greutate (de exemplu</a:t>
            </a:r>
            <a:r>
              <a:rPr lang="en-US" sz="1800" dirty="0"/>
              <a:t>: </a:t>
            </a:r>
            <a:r>
              <a:rPr lang="ro-RO" sz="1800" dirty="0"/>
              <a:t>anorexi</a:t>
            </a:r>
            <a:r>
              <a:rPr lang="en-US" sz="1800" dirty="0"/>
              <a:t>a</a:t>
            </a:r>
            <a:r>
              <a:rPr lang="ro-RO" sz="1800" dirty="0"/>
              <a:t>/obezitate</a:t>
            </a:r>
            <a:r>
              <a:rPr lang="en-US" sz="1800" dirty="0"/>
              <a:t>a</a:t>
            </a:r>
            <a:r>
              <a:rPr lang="ro-RO" sz="1800" dirty="0"/>
              <a:t>) și cei care suferă de dizabilități psihice, precum ADHD sau sindrom Down.  Cel mai adesea, aceștia sunt discriminați fie de alți elevi, fie de către părinți. Cel mai rar, elevii sunt discriminați de profesori. Discriminarea afectează cel mai rar elevii de culoare (11%), pe cei ce aparțin de o sectă religioasă (8%) și pe cei de etnie maghiară (6%). </a:t>
            </a:r>
          </a:p>
          <a:p>
            <a:pPr marL="0" indent="0">
              <a:lnSpc>
                <a:spcPct val="110000"/>
              </a:lnSpc>
              <a:buNone/>
            </a:pPr>
            <a:r>
              <a:rPr lang="ro-RO" sz="900" dirty="0"/>
              <a:t>	</a:t>
            </a:r>
          </a:p>
          <a:p>
            <a:pPr marL="0" indent="0">
              <a:lnSpc>
                <a:spcPct val="110000"/>
              </a:lnSpc>
              <a:buNone/>
            </a:pPr>
            <a:endParaRPr lang="ro-RO" sz="900" dirty="0"/>
          </a:p>
          <a:p>
            <a:pPr marL="0" indent="0">
              <a:lnSpc>
                <a:spcPct val="110000"/>
              </a:lnSpc>
              <a:buNone/>
            </a:pPr>
            <a:endParaRPr lang="en-US" sz="1000" dirty="0"/>
          </a:p>
        </p:txBody>
      </p:sp>
      <p:sp>
        <p:nvSpPr>
          <p:cNvPr id="6" name="Title 1">
            <a:extLst>
              <a:ext uri="{FF2B5EF4-FFF2-40B4-BE49-F238E27FC236}">
                <a16:creationId xmlns:a16="http://schemas.microsoft.com/office/drawing/2014/main" id="{B6F71749-C478-4370-8F35-9B93B8E524F6}"/>
              </a:ext>
            </a:extLst>
          </p:cNvPr>
          <p:cNvSpPr>
            <a:spLocks noGrp="1"/>
          </p:cNvSpPr>
          <p:nvPr>
            <p:ph type="title"/>
          </p:nvPr>
        </p:nvSpPr>
        <p:spPr>
          <a:xfrm>
            <a:off x="466725" y="698501"/>
            <a:ext cx="10515600" cy="688760"/>
          </a:xfrm>
        </p:spPr>
        <p:txBody>
          <a:bodyPr>
            <a:normAutofit/>
          </a:bodyPr>
          <a:lstStyle/>
          <a:p>
            <a:r>
              <a:rPr lang="en-US" sz="3200" dirty="0"/>
              <a:t>Sinteza rezultatelor</a:t>
            </a:r>
          </a:p>
        </p:txBody>
      </p:sp>
    </p:spTree>
    <p:extLst>
      <p:ext uri="{BB962C8B-B14F-4D97-AF65-F5344CB8AC3E}">
        <p14:creationId xmlns:p14="http://schemas.microsoft.com/office/powerpoint/2010/main" val="2138360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06381F-4FBA-477F-8189-BEB77BDC3941}"/>
              </a:ext>
            </a:extLst>
          </p:cNvPr>
          <p:cNvSpPr>
            <a:spLocks noGrp="1"/>
          </p:cNvSpPr>
          <p:nvPr>
            <p:ph type="title"/>
          </p:nvPr>
        </p:nvSpPr>
        <p:spPr>
          <a:xfrm>
            <a:off x="466725" y="698501"/>
            <a:ext cx="10515600" cy="688760"/>
          </a:xfrm>
        </p:spPr>
        <p:txBody>
          <a:bodyPr>
            <a:normAutofit/>
          </a:bodyPr>
          <a:lstStyle/>
          <a:p>
            <a:r>
              <a:rPr lang="en-US" sz="3200" dirty="0"/>
              <a:t>Sinteza rezultatelor</a:t>
            </a:r>
          </a:p>
        </p:txBody>
      </p:sp>
      <p:sp>
        <p:nvSpPr>
          <p:cNvPr id="6" name="TextBox 5">
            <a:extLst>
              <a:ext uri="{FF2B5EF4-FFF2-40B4-BE49-F238E27FC236}">
                <a16:creationId xmlns:a16="http://schemas.microsoft.com/office/drawing/2014/main" id="{D149AD29-931E-49AF-A714-7A87B869EB75}"/>
              </a:ext>
            </a:extLst>
          </p:cNvPr>
          <p:cNvSpPr txBox="1"/>
          <p:nvPr/>
        </p:nvSpPr>
        <p:spPr>
          <a:xfrm>
            <a:off x="638175" y="1809750"/>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7C2ACC4E-9246-4DF1-BA5A-49037A842569}"/>
              </a:ext>
            </a:extLst>
          </p:cNvPr>
          <p:cNvSpPr txBox="1"/>
          <p:nvPr/>
        </p:nvSpPr>
        <p:spPr>
          <a:xfrm>
            <a:off x="466726" y="1338332"/>
            <a:ext cx="11201400" cy="4690515"/>
          </a:xfrm>
          <a:prstGeom prst="rect">
            <a:avLst/>
          </a:prstGeom>
          <a:noFill/>
        </p:spPr>
        <p:txBody>
          <a:bodyPr wrap="square">
            <a:spAutoFit/>
          </a:bodyPr>
          <a:lstStyle/>
          <a:p>
            <a:pPr marL="0" indent="0">
              <a:lnSpc>
                <a:spcPct val="110000"/>
              </a:lnSpc>
              <a:buNone/>
            </a:pPr>
            <a:r>
              <a:rPr lang="ro-RO" sz="1800" b="1" dirty="0"/>
              <a:t>Cunoașterea legislației pentru combaterea discriminării</a:t>
            </a:r>
          </a:p>
          <a:p>
            <a:pPr marL="0" indent="0">
              <a:lnSpc>
                <a:spcPct val="110000"/>
              </a:lnSpc>
              <a:buNone/>
            </a:pPr>
            <a:r>
              <a:rPr lang="ro-RO" sz="1800" b="1" dirty="0"/>
              <a:t>	</a:t>
            </a:r>
          </a:p>
          <a:p>
            <a:pPr marL="0" indent="0">
              <a:lnSpc>
                <a:spcPct val="110000"/>
              </a:lnSpc>
              <a:buNone/>
            </a:pPr>
            <a:r>
              <a:rPr lang="en-US" sz="1800" dirty="0"/>
              <a:t>	</a:t>
            </a:r>
            <a:r>
              <a:rPr lang="ro-RO" sz="1800" dirty="0"/>
              <a:t>Pe o scală de la 1 la 10, media de cunoaștere a legislației în vigoare privind combaterea discriminării în rândul reprezentanților ISJ-urilor este de 7.9</a:t>
            </a:r>
            <a:r>
              <a:rPr lang="ro-RO" dirty="0"/>
              <a:t>. 92% dintre reprezentanți</a:t>
            </a:r>
            <a:r>
              <a:rPr lang="ro-RO" sz="1800" dirty="0"/>
              <a:t> sunt familiari cu măsurile pentru combaterea discriminării,</a:t>
            </a:r>
            <a:r>
              <a:rPr lang="en-US" sz="1800" dirty="0"/>
              <a:t> </a:t>
            </a:r>
            <a:r>
              <a:rPr lang="ro-RO" sz="1800" dirty="0"/>
              <a:t>propuse de Ministerul Educației</a:t>
            </a:r>
            <a:r>
              <a:rPr lang="ro-RO" dirty="0"/>
              <a:t>, iar </a:t>
            </a:r>
            <a:r>
              <a:rPr lang="ro-RO" sz="1800" dirty="0"/>
              <a:t>75% dintre inspectori consideră că aceste politici sunt clare. </a:t>
            </a:r>
            <a:endParaRPr lang="en-US" sz="1800" dirty="0"/>
          </a:p>
          <a:p>
            <a:pPr marL="0" indent="0">
              <a:lnSpc>
                <a:spcPct val="110000"/>
              </a:lnSpc>
              <a:buNone/>
            </a:pPr>
            <a:endParaRPr lang="en-US" dirty="0"/>
          </a:p>
          <a:p>
            <a:pPr marL="0" indent="0">
              <a:buNone/>
            </a:pPr>
            <a:r>
              <a:rPr lang="ro-RO" sz="1800" b="1" dirty="0"/>
              <a:t>Gradul de implementare al măsurilor pentru combaterea discriminării</a:t>
            </a:r>
          </a:p>
          <a:p>
            <a:pPr marL="0" indent="0">
              <a:buNone/>
            </a:pPr>
            <a:r>
              <a:rPr lang="ro-RO" sz="1800" dirty="0"/>
              <a:t>	</a:t>
            </a:r>
          </a:p>
          <a:p>
            <a:pPr marL="0" indent="0">
              <a:buNone/>
            </a:pPr>
            <a:r>
              <a:rPr lang="ro-RO" sz="1800" dirty="0"/>
              <a:t>	Când vine vorba despre implementarea propriu-zisă a acestor măsuri în instituțiile de învățământ din România, 85% dintre reprezentanții ISJ-urilor spun că acestea sunt implementate în mare sau foarte mare măsură. </a:t>
            </a:r>
          </a:p>
          <a:p>
            <a:pPr marL="0" indent="0">
              <a:buNone/>
            </a:pPr>
            <a:endParaRPr lang="ro-RO" sz="1800" dirty="0"/>
          </a:p>
          <a:p>
            <a:pPr marL="0" indent="0">
              <a:buNone/>
            </a:pPr>
            <a:r>
              <a:rPr lang="ro-RO" sz="1800" dirty="0"/>
              <a:t>92% dintre inspectori nu au sesizat niciodată situații în care accesul elevilor la școală a fost restricționat pe baza apartenenței acestora la o minoritate etnică. 4 din 10 inspectori nu au văzut niciodată acte de discriminare săvârșite de profesori asupra elevilor, iar 60% s-au întâlnit cu astfel de situații rar sau foarte rar. </a:t>
            </a:r>
          </a:p>
          <a:p>
            <a:pPr marL="0" indent="0">
              <a:buNone/>
            </a:pPr>
            <a:r>
              <a:rPr lang="ro-RO" sz="1800" dirty="0"/>
              <a:t>	88% dintre inspectori afirmă și faptul că profesorii nu evită zonele cu minorități etnice numeroase atunci când dau concursul pentru posturi vacante, în scopul angajării. </a:t>
            </a:r>
          </a:p>
        </p:txBody>
      </p:sp>
    </p:spTree>
    <p:extLst>
      <p:ext uri="{BB962C8B-B14F-4D97-AF65-F5344CB8AC3E}">
        <p14:creationId xmlns:p14="http://schemas.microsoft.com/office/powerpoint/2010/main" val="1709809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88AC7C-51A9-4B12-B280-50F46DC476DA}"/>
              </a:ext>
            </a:extLst>
          </p:cNvPr>
          <p:cNvSpPr>
            <a:spLocks noGrp="1"/>
          </p:cNvSpPr>
          <p:nvPr>
            <p:ph idx="1"/>
          </p:nvPr>
        </p:nvSpPr>
        <p:spPr>
          <a:xfrm>
            <a:off x="838200" y="1221188"/>
            <a:ext cx="10515600" cy="4848308"/>
          </a:xfrm>
        </p:spPr>
        <p:txBody>
          <a:bodyPr>
            <a:normAutofit/>
          </a:bodyPr>
          <a:lstStyle/>
          <a:p>
            <a:pPr marL="0" indent="0">
              <a:buNone/>
            </a:pPr>
            <a:r>
              <a:rPr lang="ro-RO" sz="1800" b="1" dirty="0"/>
              <a:t>Colaborarea inspectorilor școlari cu CNCD</a:t>
            </a:r>
          </a:p>
          <a:p>
            <a:pPr marL="0" indent="0">
              <a:buNone/>
            </a:pPr>
            <a:r>
              <a:rPr lang="ro-RO" sz="1800" dirty="0"/>
              <a:t>	Doar 2 din 10 reprezentanți ai ISJ-urilor au coordonat în ultimii 4 ani un program menit să combată discriminarea și doar 27% dintre inspectori au colaborat, sub orice formă, cu CNCD în ultimii 3 ani.  Cu toate acestea, 47% dintre reprezentanții ISJ-urilor afirmă că inspectoratele școlare au fost consultate pentru stabilirea unei strategii anti-discriminare într-o măsură mare sau foarte mare, iar 42% sunt de părere că au fost consultați într-o măsură moderată.</a:t>
            </a:r>
          </a:p>
          <a:p>
            <a:pPr marL="0" indent="0">
              <a:buNone/>
            </a:pPr>
            <a:r>
              <a:rPr lang="ro-RO" sz="1800" b="1" dirty="0"/>
              <a:t>Vizibilitatea discriminării</a:t>
            </a:r>
          </a:p>
          <a:p>
            <a:pPr marL="0" indent="0">
              <a:buNone/>
            </a:pPr>
            <a:r>
              <a:rPr lang="ro-RO" sz="1800" dirty="0"/>
              <a:t>	Persoanele cel mai vizibil discriminate sunt persoanele de etnie romă. 50% dintre inspectori au văzut, frecvent sau rar, persoane de etnie romă fiind discriminate. 31% dintre inspectori au fost martori la astfel de întâmplări și pentru persoane cu orientare homosexuală</a:t>
            </a:r>
            <a:r>
              <a:rPr lang="en-GB" sz="1800" dirty="0"/>
              <a:t>.</a:t>
            </a:r>
          </a:p>
          <a:p>
            <a:pPr marL="0" indent="0">
              <a:buNone/>
            </a:pPr>
            <a:r>
              <a:rPr lang="ro-RO" sz="1800" b="1" dirty="0"/>
              <a:t>Factorii care conduc la discriminare</a:t>
            </a:r>
          </a:p>
          <a:p>
            <a:pPr marL="0" indent="0">
              <a:buNone/>
            </a:pPr>
            <a:r>
              <a:rPr lang="ro-RO" sz="1800" dirty="0"/>
              <a:t>	Cauzele discriminării sunt multiple. Însă, cel mai adesea (92%), inspectorii sunt de părere că discriminarea are la bază lipsa educației. A doua cauză identificată de inspectori în proporție de 77% este modul în care sunt prezentate în mass media. Cea de-a treia cauză o reprezintă lipsa contactului direct cu persoanele respective, conform a 65% dintre inspectori. Ultimele două cauze sunt frica, pentru 47% dintre inspectori, și lipsa politicilor de integrare, pentru 46% dintre reprezentanții ISJ. </a:t>
            </a:r>
            <a:endParaRPr lang="en-GB" sz="1800" dirty="0"/>
          </a:p>
          <a:p>
            <a:pPr marL="0" indent="0">
              <a:buNone/>
            </a:pPr>
            <a:endParaRPr lang="ro-RO" sz="1800" b="1" dirty="0"/>
          </a:p>
          <a:p>
            <a:pPr marL="0" indent="0">
              <a:buNone/>
            </a:pPr>
            <a:endParaRPr lang="en-US" sz="1800" dirty="0"/>
          </a:p>
          <a:p>
            <a:endParaRPr lang="en-US" sz="1900" dirty="0"/>
          </a:p>
        </p:txBody>
      </p:sp>
      <p:sp>
        <p:nvSpPr>
          <p:cNvPr id="4" name="Title 1">
            <a:extLst>
              <a:ext uri="{FF2B5EF4-FFF2-40B4-BE49-F238E27FC236}">
                <a16:creationId xmlns:a16="http://schemas.microsoft.com/office/drawing/2014/main" id="{80CFA5DB-40F1-43C4-8B4E-6250D631A524}"/>
              </a:ext>
            </a:extLst>
          </p:cNvPr>
          <p:cNvSpPr>
            <a:spLocks noGrp="1"/>
          </p:cNvSpPr>
          <p:nvPr>
            <p:ph type="title"/>
          </p:nvPr>
        </p:nvSpPr>
        <p:spPr>
          <a:xfrm>
            <a:off x="838200" y="365126"/>
            <a:ext cx="10515600" cy="688760"/>
          </a:xfrm>
        </p:spPr>
        <p:txBody>
          <a:bodyPr>
            <a:normAutofit/>
          </a:bodyPr>
          <a:lstStyle/>
          <a:p>
            <a:r>
              <a:rPr lang="en-US" sz="3200" dirty="0"/>
              <a:t>Sinteza rezultatelor</a:t>
            </a:r>
          </a:p>
        </p:txBody>
      </p:sp>
    </p:spTree>
    <p:extLst>
      <p:ext uri="{BB962C8B-B14F-4D97-AF65-F5344CB8AC3E}">
        <p14:creationId xmlns:p14="http://schemas.microsoft.com/office/powerpoint/2010/main" val="1654815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668FE37-2764-414D-A8CA-4D8AA124D541}"/>
              </a:ext>
            </a:extLst>
          </p:cNvPr>
          <p:cNvSpPr>
            <a:spLocks noGrp="1"/>
          </p:cNvSpPr>
          <p:nvPr>
            <p:ph idx="1"/>
          </p:nvPr>
        </p:nvSpPr>
        <p:spPr>
          <a:xfrm>
            <a:off x="838200" y="709506"/>
            <a:ext cx="10515600" cy="5086622"/>
          </a:xfrm>
        </p:spPr>
        <p:txBody>
          <a:bodyPr>
            <a:noAutofit/>
          </a:bodyPr>
          <a:lstStyle/>
          <a:p>
            <a:pPr marL="0" indent="0">
              <a:buNone/>
            </a:pPr>
            <a:r>
              <a:rPr lang="ro-RO" sz="1800" b="1" dirty="0"/>
              <a:t>Atitudini generale despre…</a:t>
            </a:r>
          </a:p>
          <a:p>
            <a:pPr marL="0" indent="0">
              <a:buNone/>
            </a:pPr>
            <a:r>
              <a:rPr lang="ro-RO" sz="1800" b="1" dirty="0"/>
              <a:t>Căsătoria între persoane de același sex</a:t>
            </a:r>
          </a:p>
          <a:p>
            <a:pPr marL="0" indent="0">
              <a:buNone/>
            </a:pPr>
            <a:r>
              <a:rPr lang="ro-RO" sz="1800" dirty="0"/>
              <a:t>	Ideea căsătoriei între persoane de același sex este destul de bine primită de către inspectorii români. Doar 32% dintre aceștia se opun total sau parțial acestei idei, în timp ce 35% susțin – total sau parțial – această idee. De asemenea, 44% dintre inspectori sunt de părere că parteneriatul civil între persoane de același sex poate fi o soluție, pe când 18% sunt împotriva acestei soluții – complet sau parțial. </a:t>
            </a:r>
          </a:p>
          <a:p>
            <a:pPr marL="0" indent="0">
              <a:buNone/>
            </a:pPr>
            <a:r>
              <a:rPr lang="ro-RO" sz="1800" b="1" dirty="0"/>
              <a:t>Femei</a:t>
            </a:r>
          </a:p>
          <a:p>
            <a:pPr marL="0" indent="0">
              <a:buNone/>
            </a:pPr>
            <a:r>
              <a:rPr lang="ro-RO" sz="1800" dirty="0"/>
              <a:t>	Opiniile inspectorilor despre femei sunt, în general, unele pozitive. Astfel, 89% dintre reprezentanți nu sunt de acord cu afirmația conform căreia „rolul femeii este să aibă grijă de gospodărie”, iar 87% nu consideră că bărbații sunt mai inteligenți decât femeile.</a:t>
            </a:r>
          </a:p>
          <a:p>
            <a:pPr marL="0" indent="0">
              <a:buNone/>
            </a:pPr>
            <a:r>
              <a:rPr lang="ro-RO" sz="1800" dirty="0"/>
              <a:t>	Majoritatea inspectorilor (71%) se opun total sau parțial ideii conform căreia avortul ar trebui să fie interzis. Complet de acord cu această idee sunt doar 5% dintre reprezentanții ISJ-urilor. 	</a:t>
            </a:r>
          </a:p>
          <a:p>
            <a:pPr marL="0" indent="0">
              <a:buNone/>
            </a:pPr>
            <a:r>
              <a:rPr lang="ro-RO" sz="1800" b="1" dirty="0"/>
              <a:t>Incluziune</a:t>
            </a:r>
          </a:p>
          <a:p>
            <a:pPr marL="0" indent="0">
              <a:buNone/>
            </a:pPr>
            <a:r>
              <a:rPr lang="ro-RO" sz="1800" dirty="0"/>
              <a:t>	Inspectorii școlari români au, în general, opinii nediscriminatorii și incluzive. Astfel, 93% dintre inspectori sunt în dezacord complet sau parțial cu afirmația „persoanele supraponderale sunt leneșe”. 85% dintre aceștia nu consideră că majoritatea romilor sunt leneși, iar 93% se opun ideii conform căreia romii nu ar trebui lăsați să părăsească țara, pentru că strică reputația acesteia. Doar 8% dintre inspectori sunt de acord parțial cu afirmația conform căreia „majoritatea romilor încalcă legea”. </a:t>
            </a:r>
          </a:p>
        </p:txBody>
      </p:sp>
      <p:sp>
        <p:nvSpPr>
          <p:cNvPr id="5" name="Title 1">
            <a:extLst>
              <a:ext uri="{FF2B5EF4-FFF2-40B4-BE49-F238E27FC236}">
                <a16:creationId xmlns:a16="http://schemas.microsoft.com/office/drawing/2014/main" id="{A3972148-7C90-4971-BE77-11D42DDDCDE2}"/>
              </a:ext>
            </a:extLst>
          </p:cNvPr>
          <p:cNvSpPr>
            <a:spLocks noGrp="1"/>
          </p:cNvSpPr>
          <p:nvPr>
            <p:ph type="title"/>
          </p:nvPr>
        </p:nvSpPr>
        <p:spPr>
          <a:xfrm>
            <a:off x="1478280" y="136526"/>
            <a:ext cx="10515600" cy="688760"/>
          </a:xfrm>
        </p:spPr>
        <p:txBody>
          <a:bodyPr>
            <a:normAutofit/>
          </a:bodyPr>
          <a:lstStyle/>
          <a:p>
            <a:r>
              <a:rPr lang="en-US" sz="3200" dirty="0"/>
              <a:t>Sinteza rezultatelor</a:t>
            </a:r>
          </a:p>
        </p:txBody>
      </p:sp>
    </p:spTree>
    <p:extLst>
      <p:ext uri="{BB962C8B-B14F-4D97-AF65-F5344CB8AC3E}">
        <p14:creationId xmlns:p14="http://schemas.microsoft.com/office/powerpoint/2010/main" val="1996664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F6B13-2382-4E2B-B687-EA7F1E0C651E}"/>
              </a:ext>
            </a:extLst>
          </p:cNvPr>
          <p:cNvSpPr>
            <a:spLocks noGrp="1"/>
          </p:cNvSpPr>
          <p:nvPr>
            <p:ph type="title"/>
          </p:nvPr>
        </p:nvSpPr>
        <p:spPr/>
        <p:txBody>
          <a:bodyPr>
            <a:normAutofit/>
          </a:bodyPr>
          <a:lstStyle/>
          <a:p>
            <a:r>
              <a:rPr lang="ro-RO" sz="3200" dirty="0"/>
              <a:t>Sinteza rezultatelor</a:t>
            </a:r>
            <a:endParaRPr lang="en-GB" sz="3200" dirty="0"/>
          </a:p>
        </p:txBody>
      </p:sp>
      <p:sp>
        <p:nvSpPr>
          <p:cNvPr id="3" name="Content Placeholder 2">
            <a:extLst>
              <a:ext uri="{FF2B5EF4-FFF2-40B4-BE49-F238E27FC236}">
                <a16:creationId xmlns:a16="http://schemas.microsoft.com/office/drawing/2014/main" id="{546262A2-E2D7-45C2-9940-9D15CCBDB172}"/>
              </a:ext>
            </a:extLst>
          </p:cNvPr>
          <p:cNvSpPr>
            <a:spLocks noGrp="1"/>
          </p:cNvSpPr>
          <p:nvPr>
            <p:ph idx="1"/>
          </p:nvPr>
        </p:nvSpPr>
        <p:spPr>
          <a:xfrm>
            <a:off x="838200" y="1370648"/>
            <a:ext cx="10515600" cy="4725352"/>
          </a:xfrm>
        </p:spPr>
        <p:txBody>
          <a:bodyPr>
            <a:normAutofit lnSpcReduction="10000"/>
          </a:bodyPr>
          <a:lstStyle/>
          <a:p>
            <a:pPr marL="0" indent="0">
              <a:buNone/>
            </a:pPr>
            <a:r>
              <a:rPr lang="ro-RO" sz="1800" b="1" dirty="0"/>
              <a:t>Atitudini generale despre...</a:t>
            </a:r>
          </a:p>
          <a:p>
            <a:pPr marL="0" indent="0">
              <a:buNone/>
            </a:pPr>
            <a:r>
              <a:rPr lang="ro-RO" sz="1800" b="1" dirty="0"/>
              <a:t>Incluziune</a:t>
            </a:r>
          </a:p>
          <a:p>
            <a:pPr marL="0" indent="0">
              <a:buNone/>
            </a:pPr>
            <a:r>
              <a:rPr lang="ro-RO" sz="1800" dirty="0"/>
              <a:t>	54% dintre inspectorii ISJ-urilor românești consideră că maghiarii sunt loiali statului român. În același timp, 76% dintre reprezentanți sunt de părere că românii nu sunt rasiști. </a:t>
            </a:r>
          </a:p>
          <a:p>
            <a:pPr marL="0" indent="0">
              <a:buNone/>
            </a:pPr>
            <a:r>
              <a:rPr lang="ro-RO" sz="1800" b="1" dirty="0"/>
              <a:t>Ordine publică</a:t>
            </a:r>
          </a:p>
          <a:p>
            <a:pPr marL="0" indent="0">
              <a:buNone/>
            </a:pPr>
            <a:r>
              <a:rPr lang="ro-RO" sz="1800" dirty="0"/>
              <a:t>	Aproape jumătate (49%) dintre inspectori sunt de părere că România are nevoie de un conducător puternic, care să facă ordine în țară. Concomitent, doar 21% afirmă că păstrarea ordinii publice este mai importantă decât respectarea libertății individuale. </a:t>
            </a:r>
          </a:p>
          <a:p>
            <a:pPr marL="0" indent="0">
              <a:buNone/>
            </a:pPr>
            <a:r>
              <a:rPr lang="ro-RO" sz="1800" b="1" dirty="0"/>
              <a:t>Toleranța față de persoanele vulnerabile</a:t>
            </a:r>
          </a:p>
          <a:p>
            <a:pPr marL="0" indent="0">
              <a:buNone/>
            </a:pPr>
            <a:r>
              <a:rPr lang="ro-RO" sz="1800" dirty="0"/>
              <a:t>	Inspectorii sunt de părere că, în general, </a:t>
            </a:r>
            <a:r>
              <a:rPr lang="en-GB" sz="1800" dirty="0"/>
              <a:t>p</a:t>
            </a:r>
            <a:r>
              <a:rPr lang="ro-RO" sz="1800" dirty="0"/>
              <a:t>ărinții sunt mai puțini toleranți față de persoanele vulnerabile decât cadrele didactice. Fără excepție, pentru toate categoriile de persoane vulnerabile analizate, reprezentații ISJ-urilor au afirmat că aceștia vor găsi mai multă toleranță la cadrele didactice decât la părinți. În cazul persoanelor de etnie romă, maghiară și germană, 95% dintre inspectori consideră că profesorii vor fi mai toleranți față de aceștia, decât părinții. Tot 9 din 10 inspectori sunt de aceeași părere și atunci când vine vorba de persoanele infectate cu HIV/SIDA, evreii, persoanele care aparțin de o sectă religioasă, imigranții și persoanele de culoare. 5 din 10 inspectori au această părere referitor la persoanele sărace, persoanele cu orientări homosexuale, musulmanii și persoanele cu dizabilități. </a:t>
            </a:r>
          </a:p>
        </p:txBody>
      </p:sp>
    </p:spTree>
    <p:extLst>
      <p:ext uri="{BB962C8B-B14F-4D97-AF65-F5344CB8AC3E}">
        <p14:creationId xmlns:p14="http://schemas.microsoft.com/office/powerpoint/2010/main" val="3357324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xml><?xml version="1.0" encoding="utf-8"?>
<p:tagLst xmlns:a="http://schemas.openxmlformats.org/drawingml/2006/main" xmlns:r="http://schemas.openxmlformats.org/officeDocument/2006/relationships" xmlns:p="http://schemas.openxmlformats.org/presentationml/2006/main">
  <p:tag name="VCTCREATESHAPEHANDLED"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ON">
    <a:dk1>
      <a:srgbClr val="000000"/>
    </a:dk1>
    <a:lt1>
      <a:srgbClr val="FFFFFF"/>
    </a:lt1>
    <a:dk2>
      <a:srgbClr val="000000"/>
    </a:dk2>
    <a:lt2>
      <a:srgbClr val="FFFFFF"/>
    </a:lt2>
    <a:accent1>
      <a:srgbClr val="EA1C0A"/>
    </a:accent1>
    <a:accent2>
      <a:srgbClr val="B00402"/>
    </a:accent2>
    <a:accent3>
      <a:srgbClr val="5CC1CB"/>
    </a:accent3>
    <a:accent4>
      <a:srgbClr val="E3E000"/>
    </a:accent4>
    <a:accent5>
      <a:srgbClr val="C44341"/>
    </a:accent5>
    <a:accent6>
      <a:srgbClr val="85D1D8"/>
    </a:accent6>
    <a:hlink>
      <a:srgbClr val="0000FF"/>
    </a:hlink>
    <a:folHlink>
      <a:srgbClr val="800080"/>
    </a:folHlink>
  </a:clrScheme>
  <a:fontScheme name="EON Brix Sans">
    <a:majorFont>
      <a:latin typeface="EON Brix Sans Black"/>
      <a:ea typeface=""/>
      <a:cs typeface=""/>
    </a:majorFont>
    <a:minorFont>
      <a:latin typeface="EON Brix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ON">
    <a:dk1>
      <a:srgbClr val="000000"/>
    </a:dk1>
    <a:lt1>
      <a:srgbClr val="FFFFFF"/>
    </a:lt1>
    <a:dk2>
      <a:srgbClr val="000000"/>
    </a:dk2>
    <a:lt2>
      <a:srgbClr val="FFFFFF"/>
    </a:lt2>
    <a:accent1>
      <a:srgbClr val="EA1C0A"/>
    </a:accent1>
    <a:accent2>
      <a:srgbClr val="B00402"/>
    </a:accent2>
    <a:accent3>
      <a:srgbClr val="5CC1CB"/>
    </a:accent3>
    <a:accent4>
      <a:srgbClr val="E3E000"/>
    </a:accent4>
    <a:accent5>
      <a:srgbClr val="C44341"/>
    </a:accent5>
    <a:accent6>
      <a:srgbClr val="85D1D8"/>
    </a:accent6>
    <a:hlink>
      <a:srgbClr val="0000FF"/>
    </a:hlink>
    <a:folHlink>
      <a:srgbClr val="800080"/>
    </a:folHlink>
  </a:clrScheme>
  <a:fontScheme name="EON Brix Sans">
    <a:majorFont>
      <a:latin typeface="EON Brix Sans Black"/>
      <a:ea typeface=""/>
      <a:cs typeface=""/>
    </a:majorFont>
    <a:minorFont>
      <a:latin typeface="EON Brix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3248</TotalTime>
  <Words>2925</Words>
  <Application>Microsoft Office PowerPoint</Application>
  <PresentationFormat>Widescreen</PresentationFormat>
  <Paragraphs>352</Paragraphs>
  <Slides>33</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EON Brix Sans</vt:lpstr>
      <vt:lpstr>Verdana</vt:lpstr>
      <vt:lpstr>Office Theme</vt:lpstr>
      <vt:lpstr>PowerPoint Presentation</vt:lpstr>
      <vt:lpstr>PowerPoint Presentation</vt:lpstr>
      <vt:lpstr>Metodologie:</vt:lpstr>
      <vt:lpstr>PowerPoint Presentation</vt:lpstr>
      <vt:lpstr>Sinteza rezultatelor</vt:lpstr>
      <vt:lpstr>Sinteza rezultatelor</vt:lpstr>
      <vt:lpstr>Sinteza rezultatelor</vt:lpstr>
      <vt:lpstr>Sinteza rezultatelor</vt:lpstr>
      <vt:lpstr>Sinteza rezultatelor</vt:lpstr>
      <vt:lpstr>PowerPoint Presentation</vt:lpstr>
      <vt:lpstr>Există cazuri de discriminare în școlile din România?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Cine sunt mai toleranți față de următoarele categorii de persoane?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E</dc:creator>
  <cp:lastModifiedBy>M E</cp:lastModifiedBy>
  <cp:revision>265</cp:revision>
  <dcterms:created xsi:type="dcterms:W3CDTF">2021-06-10T12:18:33Z</dcterms:created>
  <dcterms:modified xsi:type="dcterms:W3CDTF">2021-06-25T13:57:31Z</dcterms:modified>
</cp:coreProperties>
</file>