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1.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4.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15.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16.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1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42" r:id="rId2"/>
    <p:sldId id="345" r:id="rId3"/>
    <p:sldId id="346" r:id="rId4"/>
    <p:sldId id="343" r:id="rId5"/>
    <p:sldId id="347" r:id="rId6"/>
    <p:sldId id="348" r:id="rId7"/>
    <p:sldId id="349" r:id="rId8"/>
    <p:sldId id="350" r:id="rId9"/>
    <p:sldId id="283" r:id="rId10"/>
    <p:sldId id="320" r:id="rId11"/>
    <p:sldId id="304" r:id="rId12"/>
    <p:sldId id="319" r:id="rId13"/>
    <p:sldId id="271" r:id="rId14"/>
    <p:sldId id="305" r:id="rId15"/>
    <p:sldId id="328" r:id="rId16"/>
    <p:sldId id="308" r:id="rId17"/>
    <p:sldId id="309" r:id="rId18"/>
    <p:sldId id="329" r:id="rId19"/>
    <p:sldId id="330" r:id="rId20"/>
    <p:sldId id="274" r:id="rId21"/>
    <p:sldId id="332" r:id="rId22"/>
    <p:sldId id="333" r:id="rId23"/>
    <p:sldId id="334" r:id="rId24"/>
    <p:sldId id="335" r:id="rId25"/>
    <p:sldId id="321" r:id="rId26"/>
    <p:sldId id="287" r:id="rId27"/>
    <p:sldId id="288" r:id="rId28"/>
    <p:sldId id="289" r:id="rId29"/>
    <p:sldId id="322" r:id="rId30"/>
    <p:sldId id="292" r:id="rId31"/>
    <p:sldId id="293" r:id="rId32"/>
    <p:sldId id="266" r:id="rId33"/>
    <p:sldId id="267" r:id="rId34"/>
    <p:sldId id="290" r:id="rId35"/>
    <p:sldId id="278" r:id="rId36"/>
    <p:sldId id="269" r:id="rId37"/>
    <p:sldId id="337" r:id="rId38"/>
    <p:sldId id="317" r:id="rId39"/>
    <p:sldId id="336" r:id="rId40"/>
    <p:sldId id="344" r:id="rId41"/>
    <p:sldId id="338" r:id="rId42"/>
    <p:sldId id="339" r:id="rId43"/>
    <p:sldId id="340" r:id="rId44"/>
    <p:sldId id="341" r:id="rId45"/>
    <p:sldId id="35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a:srgbClr val="D76363"/>
    <a:srgbClr val="CE3E3E"/>
    <a:srgbClr val="E9A9A9"/>
    <a:srgbClr val="D60000"/>
    <a:srgbClr val="C00000"/>
    <a:srgbClr val="960000"/>
    <a:srgbClr val="E49898"/>
    <a:srgbClr val="F0C6C6"/>
    <a:srgbClr val="E08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6" autoAdjust="0"/>
    <p:restoredTop sz="88156" autoAdjust="0"/>
  </p:normalViewPr>
  <p:slideViewPr>
    <p:cSldViewPr snapToGrid="0">
      <p:cViewPr varScale="1">
        <p:scale>
          <a:sx n="63" d="100"/>
          <a:sy n="63" d="100"/>
        </p:scale>
        <p:origin x="1002"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69069995282848"/>
          <c:y val="5.0336846586460593E-2"/>
          <c:w val="0.51758118944809328"/>
          <c:h val="0.87519922181554699"/>
        </c:manualLayout>
      </c:layout>
      <c:barChart>
        <c:barDir val="col"/>
        <c:grouping val="percentStacked"/>
        <c:varyColors val="0"/>
        <c:ser>
          <c:idx val="0"/>
          <c:order val="0"/>
          <c:tx>
            <c:strRef>
              <c:f>Sheet1!$B$1</c:f>
              <c:strCache>
                <c:ptCount val="1"/>
                <c:pt idx="0">
                  <c:v>Deloc</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În rândul elevilor</c:v>
                </c:pt>
              </c:strCache>
            </c:strRef>
          </c:cat>
          <c:val>
            <c:numRef>
              <c:f>Sheet1!$B$2</c:f>
              <c:numCache>
                <c:formatCode>###0%</c:formatCode>
                <c:ptCount val="1"/>
                <c:pt idx="0">
                  <c:v>0.11901306240928883</c:v>
                </c:pt>
              </c:numCache>
            </c:numRef>
          </c:val>
          <c:extLst>
            <c:ext xmlns:c16="http://schemas.microsoft.com/office/drawing/2014/chart" uri="{C3380CC4-5D6E-409C-BE32-E72D297353CC}">
              <c16:uniqueId val="{00000000-1A7C-4818-980C-E3736863DECB}"/>
            </c:ext>
          </c:extLst>
        </c:ser>
        <c:ser>
          <c:idx val="1"/>
          <c:order val="1"/>
          <c:tx>
            <c:strRef>
              <c:f>Sheet1!$C$1</c:f>
              <c:strCache>
                <c:ptCount val="1"/>
                <c:pt idx="0">
                  <c:v>In mica masură</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În rândul elevilor</c:v>
                </c:pt>
              </c:strCache>
            </c:strRef>
          </c:cat>
          <c:val>
            <c:numRef>
              <c:f>Sheet1!$C$2</c:f>
              <c:numCache>
                <c:formatCode>###0%</c:formatCode>
                <c:ptCount val="1"/>
                <c:pt idx="0">
                  <c:v>0.44847605224963716</c:v>
                </c:pt>
              </c:numCache>
            </c:numRef>
          </c:val>
          <c:extLst>
            <c:ext xmlns:c16="http://schemas.microsoft.com/office/drawing/2014/chart" uri="{C3380CC4-5D6E-409C-BE32-E72D297353CC}">
              <c16:uniqueId val="{00000001-1A7C-4818-980C-E3736863DECB}"/>
            </c:ext>
          </c:extLst>
        </c:ser>
        <c:ser>
          <c:idx val="2"/>
          <c:order val="2"/>
          <c:tx>
            <c:strRef>
              <c:f>Sheet1!$D$1</c:f>
              <c:strCache>
                <c:ptCount val="1"/>
                <c:pt idx="0">
                  <c:v>Nici in mică, nici in mare masură</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În rândul elevilor</c:v>
                </c:pt>
              </c:strCache>
            </c:strRef>
          </c:cat>
          <c:val>
            <c:numRef>
              <c:f>Sheet1!$D$2</c:f>
              <c:numCache>
                <c:formatCode>###0%</c:formatCode>
                <c:ptCount val="1"/>
                <c:pt idx="0">
                  <c:v>0.20029027576197386</c:v>
                </c:pt>
              </c:numCache>
            </c:numRef>
          </c:val>
          <c:extLst>
            <c:ext xmlns:c16="http://schemas.microsoft.com/office/drawing/2014/chart" uri="{C3380CC4-5D6E-409C-BE32-E72D297353CC}">
              <c16:uniqueId val="{00000002-1A7C-4818-980C-E3736863DECB}"/>
            </c:ext>
          </c:extLst>
        </c:ser>
        <c:ser>
          <c:idx val="3"/>
          <c:order val="3"/>
          <c:tx>
            <c:strRef>
              <c:f>Sheet1!$E$1</c:f>
              <c:strCache>
                <c:ptCount val="1"/>
                <c:pt idx="0">
                  <c:v>In mare masură</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În rândul elevilor</c:v>
                </c:pt>
              </c:strCache>
            </c:strRef>
          </c:cat>
          <c:val>
            <c:numRef>
              <c:f>Sheet1!$E$2</c:f>
              <c:numCache>
                <c:formatCode>###0%</c:formatCode>
                <c:ptCount val="1"/>
                <c:pt idx="0">
                  <c:v>0.19158200290275762</c:v>
                </c:pt>
              </c:numCache>
            </c:numRef>
          </c:val>
          <c:extLst>
            <c:ext xmlns:c16="http://schemas.microsoft.com/office/drawing/2014/chart" uri="{C3380CC4-5D6E-409C-BE32-E72D297353CC}">
              <c16:uniqueId val="{00000004-1A7C-4818-980C-E3736863DECB}"/>
            </c:ext>
          </c:extLst>
        </c:ser>
        <c:ser>
          <c:idx val="4"/>
          <c:order val="4"/>
          <c:tx>
            <c:strRef>
              <c:f>Sheet1!$F$1</c:f>
              <c:strCache>
                <c:ptCount val="1"/>
                <c:pt idx="0">
                  <c:v>In foarte mare masură</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În rândul elevilor</c:v>
                </c:pt>
              </c:strCache>
            </c:strRef>
          </c:cat>
          <c:val>
            <c:numRef>
              <c:f>Sheet1!$F$2</c:f>
              <c:numCache>
                <c:formatCode>###0%</c:formatCode>
                <c:ptCount val="1"/>
                <c:pt idx="0">
                  <c:v>3.1930333817126268E-2</c:v>
                </c:pt>
              </c:numCache>
            </c:numRef>
          </c:val>
          <c:extLst>
            <c:ext xmlns:c16="http://schemas.microsoft.com/office/drawing/2014/chart" uri="{C3380CC4-5D6E-409C-BE32-E72D297353CC}">
              <c16:uniqueId val="{00000005-1A7C-4818-980C-E3736863DECB}"/>
            </c:ext>
          </c:extLst>
        </c:ser>
        <c:ser>
          <c:idx val="5"/>
          <c:order val="5"/>
          <c:tx>
            <c:strRef>
              <c:f>Sheet1!$G$1</c:f>
              <c:strCache>
                <c:ptCount val="1"/>
                <c:pt idx="0">
                  <c:v>Nu știu</c:v>
                </c:pt>
              </c:strCache>
            </c:strRef>
          </c:tx>
          <c:spPr>
            <a:solidFill>
              <a:schemeClr val="bg1">
                <a:lumMod val="65000"/>
              </a:schemeClr>
            </a:solidFill>
            <a:ln>
              <a:noFill/>
            </a:ln>
            <a:effectLst/>
          </c:spPr>
          <c:invertIfNegative val="0"/>
          <c:dLbls>
            <c:dLbl>
              <c:idx val="0"/>
              <c:layout>
                <c:manualLayout>
                  <c:x val="2.3041474654377034E-3"/>
                  <c:y val="-2.63591995566673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7C-4818-980C-E3736863DEC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În rândul elevilor</c:v>
                </c:pt>
              </c:strCache>
            </c:strRef>
          </c:cat>
          <c:val>
            <c:numRef>
              <c:f>Sheet1!$G$2</c:f>
              <c:numCache>
                <c:formatCode>###0%</c:formatCode>
                <c:ptCount val="1"/>
                <c:pt idx="0">
                  <c:v>8.708272859216255E-3</c:v>
                </c:pt>
              </c:numCache>
            </c:numRef>
          </c:val>
          <c:extLst>
            <c:ext xmlns:c16="http://schemas.microsoft.com/office/drawing/2014/chart" uri="{C3380CC4-5D6E-409C-BE32-E72D297353CC}">
              <c16:uniqueId val="{00000006-1A7C-4818-980C-E3736863DECB}"/>
            </c:ext>
          </c:extLst>
        </c:ser>
        <c:dLbls>
          <c:dLblPos val="ctr"/>
          <c:showLegendKey val="0"/>
          <c:showVal val="1"/>
          <c:showCatName val="0"/>
          <c:showSerName val="0"/>
          <c:showPercent val="0"/>
          <c:showBubbleSize val="0"/>
        </c:dLbls>
        <c:gapWidth val="150"/>
        <c:overlap val="100"/>
        <c:axId val="1991957647"/>
        <c:axId val="1991953903"/>
      </c:barChart>
      <c:catAx>
        <c:axId val="1991957647"/>
        <c:scaling>
          <c:orientation val="minMax"/>
        </c:scaling>
        <c:delete val="1"/>
        <c:axPos val="b"/>
        <c:numFmt formatCode="General" sourceLinked="1"/>
        <c:majorTickMark val="none"/>
        <c:minorTickMark val="none"/>
        <c:tickLblPos val="nextTo"/>
        <c:crossAx val="1991953903"/>
        <c:crosses val="autoZero"/>
        <c:auto val="1"/>
        <c:lblAlgn val="ctr"/>
        <c:lblOffset val="100"/>
        <c:noMultiLvlLbl val="0"/>
      </c:catAx>
      <c:valAx>
        <c:axId val="1991953903"/>
        <c:scaling>
          <c:orientation val="minMax"/>
        </c:scaling>
        <c:delete val="1"/>
        <c:axPos val="l"/>
        <c:numFmt formatCode="0%" sourceLinked="1"/>
        <c:majorTickMark val="none"/>
        <c:minorTickMark val="none"/>
        <c:tickLblPos val="nextTo"/>
        <c:crossAx val="1991957647"/>
        <c:crosses val="autoZero"/>
        <c:crossBetween val="between"/>
      </c:valAx>
      <c:spPr>
        <a:noFill/>
        <a:ln>
          <a:noFill/>
        </a:ln>
        <a:effectLst/>
      </c:spPr>
    </c:plotArea>
    <c:legend>
      <c:legendPos val="l"/>
      <c:layout>
        <c:manualLayout>
          <c:xMode val="edge"/>
          <c:yMode val="edge"/>
          <c:x val="0"/>
          <c:y val="0.49766582164836964"/>
          <c:w val="0.31652019304038609"/>
          <c:h val="0.4782583101088158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69069995282848"/>
          <c:y val="5.0336846586460593E-2"/>
          <c:w val="0.51758118944809328"/>
          <c:h val="0.87519922181554699"/>
        </c:manualLayout>
      </c:layout>
      <c:barChart>
        <c:barDir val="col"/>
        <c:grouping val="percentStacked"/>
        <c:varyColors val="0"/>
        <c:ser>
          <c:idx val="0"/>
          <c:order val="0"/>
          <c:tx>
            <c:strRef>
              <c:f>Sheet1!$B$1</c:f>
              <c:strCache>
                <c:ptCount val="1"/>
                <c:pt idx="0">
                  <c:v>Niciodată</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Sheet1!$B$2</c:f>
              <c:numCache>
                <c:formatCode>###0%</c:formatCode>
                <c:ptCount val="1"/>
                <c:pt idx="0">
                  <c:v>0.2104499274310595</c:v>
                </c:pt>
              </c:numCache>
            </c:numRef>
          </c:val>
          <c:extLst>
            <c:ext xmlns:c16="http://schemas.microsoft.com/office/drawing/2014/chart" uri="{C3380CC4-5D6E-409C-BE32-E72D297353CC}">
              <c16:uniqueId val="{00000000-4F24-495F-AA4B-254C1795E33E}"/>
            </c:ext>
          </c:extLst>
        </c:ser>
        <c:ser>
          <c:idx val="1"/>
          <c:order val="1"/>
          <c:tx>
            <c:strRef>
              <c:f>Sheet1!$C$1</c:f>
              <c:strCache>
                <c:ptCount val="1"/>
                <c:pt idx="0">
                  <c:v>Foarte rar</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Sheet1!$C$2</c:f>
              <c:numCache>
                <c:formatCode>###0%</c:formatCode>
                <c:ptCount val="1"/>
                <c:pt idx="0">
                  <c:v>0.40203193033381707</c:v>
                </c:pt>
              </c:numCache>
            </c:numRef>
          </c:val>
          <c:extLst>
            <c:ext xmlns:c16="http://schemas.microsoft.com/office/drawing/2014/chart" uri="{C3380CC4-5D6E-409C-BE32-E72D297353CC}">
              <c16:uniqueId val="{00000001-4F24-495F-AA4B-254C1795E33E}"/>
            </c:ext>
          </c:extLst>
        </c:ser>
        <c:ser>
          <c:idx val="2"/>
          <c:order val="2"/>
          <c:tx>
            <c:strRef>
              <c:f>Sheet1!$D$1</c:f>
              <c:strCache>
                <c:ptCount val="1"/>
                <c:pt idx="0">
                  <c:v>Uneori</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Sheet1!$D$2</c:f>
              <c:numCache>
                <c:formatCode>###0%</c:formatCode>
                <c:ptCount val="1"/>
                <c:pt idx="0">
                  <c:v>0.26560232220609581</c:v>
                </c:pt>
              </c:numCache>
            </c:numRef>
          </c:val>
          <c:extLst>
            <c:ext xmlns:c16="http://schemas.microsoft.com/office/drawing/2014/chart" uri="{C3380CC4-5D6E-409C-BE32-E72D297353CC}">
              <c16:uniqueId val="{00000002-4F24-495F-AA4B-254C1795E33E}"/>
            </c:ext>
          </c:extLst>
        </c:ser>
        <c:ser>
          <c:idx val="3"/>
          <c:order val="3"/>
          <c:tx>
            <c:strRef>
              <c:f>Sheet1!$E$1</c:f>
              <c:strCache>
                <c:ptCount val="1"/>
                <c:pt idx="0">
                  <c:v>Des</c:v>
                </c:pt>
              </c:strCache>
            </c:strRef>
          </c:tx>
          <c:spPr>
            <a:solidFill>
              <a:srgbClr val="E088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Sheet1!$E$2</c:f>
              <c:numCache>
                <c:formatCode>###0%</c:formatCode>
                <c:ptCount val="1"/>
                <c:pt idx="0">
                  <c:v>8.7082728592162539E-2</c:v>
                </c:pt>
              </c:numCache>
            </c:numRef>
          </c:val>
          <c:extLst>
            <c:ext xmlns:c16="http://schemas.microsoft.com/office/drawing/2014/chart" uri="{C3380CC4-5D6E-409C-BE32-E72D297353CC}">
              <c16:uniqueId val="{00000003-4F24-495F-AA4B-254C1795E33E}"/>
            </c:ext>
          </c:extLst>
        </c:ser>
        <c:ser>
          <c:idx val="4"/>
          <c:order val="4"/>
          <c:tx>
            <c:strRef>
              <c:f>Sheet1!$F$1</c:f>
              <c:strCache>
                <c:ptCount val="1"/>
                <c:pt idx="0">
                  <c:v>Foarte des</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Sheet1!$F$2</c:f>
              <c:numCache>
                <c:formatCode>###0%</c:formatCode>
                <c:ptCount val="1"/>
                <c:pt idx="0">
                  <c:v>2.9027576197387515E-2</c:v>
                </c:pt>
              </c:numCache>
            </c:numRef>
          </c:val>
          <c:extLst>
            <c:ext xmlns:c16="http://schemas.microsoft.com/office/drawing/2014/chart" uri="{C3380CC4-5D6E-409C-BE32-E72D297353CC}">
              <c16:uniqueId val="{00000004-4F24-495F-AA4B-254C1795E33E}"/>
            </c:ext>
          </c:extLst>
        </c:ser>
        <c:ser>
          <c:idx val="5"/>
          <c:order val="5"/>
          <c:tx>
            <c:strRef>
              <c:f>Sheet1!$G$1</c:f>
              <c:strCache>
                <c:ptCount val="1"/>
                <c:pt idx="0">
                  <c:v>Nu știu</c:v>
                </c:pt>
              </c:strCache>
            </c:strRef>
          </c:tx>
          <c:spPr>
            <a:solidFill>
              <a:schemeClr val="bg1">
                <a:lumMod val="65000"/>
              </a:schemeClr>
            </a:solidFill>
            <a:ln>
              <a:noFill/>
            </a:ln>
            <a:effectLst/>
          </c:spPr>
          <c:invertIfNegative val="0"/>
          <c:dLbls>
            <c:dLbl>
              <c:idx val="0"/>
              <c:layout>
                <c:manualLayout>
                  <c:x val="2.3041474654377034E-3"/>
                  <c:y val="-2.63591995566673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24-495F-AA4B-254C1795E3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Sheet1!$G$2</c:f>
              <c:numCache>
                <c:formatCode>###0%</c:formatCode>
                <c:ptCount val="1"/>
                <c:pt idx="0">
                  <c:v>5.8055152394775036E-3</c:v>
                </c:pt>
              </c:numCache>
            </c:numRef>
          </c:val>
          <c:extLst>
            <c:ext xmlns:c16="http://schemas.microsoft.com/office/drawing/2014/chart" uri="{C3380CC4-5D6E-409C-BE32-E72D297353CC}">
              <c16:uniqueId val="{00000006-4F24-495F-AA4B-254C1795E33E}"/>
            </c:ext>
          </c:extLst>
        </c:ser>
        <c:dLbls>
          <c:dLblPos val="ctr"/>
          <c:showLegendKey val="0"/>
          <c:showVal val="1"/>
          <c:showCatName val="0"/>
          <c:showSerName val="0"/>
          <c:showPercent val="0"/>
          <c:showBubbleSize val="0"/>
        </c:dLbls>
        <c:gapWidth val="150"/>
        <c:overlap val="100"/>
        <c:axId val="1991957647"/>
        <c:axId val="1991953903"/>
      </c:barChart>
      <c:catAx>
        <c:axId val="1991957647"/>
        <c:scaling>
          <c:orientation val="minMax"/>
        </c:scaling>
        <c:delete val="1"/>
        <c:axPos val="b"/>
        <c:numFmt formatCode="General" sourceLinked="1"/>
        <c:majorTickMark val="none"/>
        <c:minorTickMark val="none"/>
        <c:tickLblPos val="nextTo"/>
        <c:crossAx val="1991953903"/>
        <c:crosses val="autoZero"/>
        <c:auto val="1"/>
        <c:lblAlgn val="ctr"/>
        <c:lblOffset val="100"/>
        <c:noMultiLvlLbl val="0"/>
      </c:catAx>
      <c:valAx>
        <c:axId val="1991953903"/>
        <c:scaling>
          <c:orientation val="minMax"/>
        </c:scaling>
        <c:delete val="1"/>
        <c:axPos val="l"/>
        <c:numFmt formatCode="0%" sourceLinked="1"/>
        <c:majorTickMark val="none"/>
        <c:minorTickMark val="none"/>
        <c:tickLblPos val="nextTo"/>
        <c:crossAx val="1991957647"/>
        <c:crosses val="autoZero"/>
        <c:crossBetween val="between"/>
      </c:valAx>
      <c:spPr>
        <a:noFill/>
        <a:ln>
          <a:noFill/>
        </a:ln>
        <a:effectLst/>
      </c:spPr>
    </c:plotArea>
    <c:legend>
      <c:legendPos val="r"/>
      <c:layout>
        <c:manualLayout>
          <c:xMode val="edge"/>
          <c:yMode val="edge"/>
          <c:x val="0.82151094016473747"/>
          <c:y val="0.54287942323108596"/>
          <c:w val="0.162360027577198"/>
          <c:h val="0.38689249074483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65709412898672E-2"/>
          <c:y val="0.19045665167233533"/>
          <c:w val="0.86664728483116027"/>
          <c:h val="0.71615506605915735"/>
        </c:manualLayout>
      </c:layout>
      <c:barChart>
        <c:barDir val="bar"/>
        <c:grouping val="percentStacked"/>
        <c:varyColors val="0"/>
        <c:ser>
          <c:idx val="0"/>
          <c:order val="0"/>
          <c:tx>
            <c:strRef>
              <c:f>Sheet1!$B$1</c:f>
              <c:strCache>
                <c:ptCount val="1"/>
                <c:pt idx="0">
                  <c:v>Deloc</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3.1930333817126268E-2</c:v>
                </c:pt>
              </c:numCache>
            </c:numRef>
          </c:val>
          <c:extLst>
            <c:ext xmlns:c16="http://schemas.microsoft.com/office/drawing/2014/chart" uri="{C3380CC4-5D6E-409C-BE32-E72D297353CC}">
              <c16:uniqueId val="{00000000-D40C-4F97-AE86-BDA6A8E11EA8}"/>
            </c:ext>
          </c:extLst>
        </c:ser>
        <c:ser>
          <c:idx val="1"/>
          <c:order val="1"/>
          <c:tx>
            <c:strRef>
              <c:f>Sheet1!$C$1</c:f>
              <c:strCache>
                <c:ptCount val="1"/>
                <c:pt idx="0">
                  <c:v>In mica masura</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0.37445573294629897</c:v>
                </c:pt>
              </c:numCache>
            </c:numRef>
          </c:val>
          <c:extLst>
            <c:ext xmlns:c16="http://schemas.microsoft.com/office/drawing/2014/chart" uri="{C3380CC4-5D6E-409C-BE32-E72D297353CC}">
              <c16:uniqueId val="{00000001-D40C-4F97-AE86-BDA6A8E11EA8}"/>
            </c:ext>
          </c:extLst>
        </c:ser>
        <c:ser>
          <c:idx val="2"/>
          <c:order val="2"/>
          <c:tx>
            <c:strRef>
              <c:f>Sheet1!$D$1</c:f>
              <c:strCache>
                <c:ptCount val="1"/>
                <c:pt idx="0">
                  <c:v>In mare masura</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0.52104499274310601</c:v>
                </c:pt>
              </c:numCache>
            </c:numRef>
          </c:val>
          <c:extLst>
            <c:ext xmlns:c16="http://schemas.microsoft.com/office/drawing/2014/chart" uri="{C3380CC4-5D6E-409C-BE32-E72D297353CC}">
              <c16:uniqueId val="{00000002-D40C-4F97-AE86-BDA6A8E11EA8}"/>
            </c:ext>
          </c:extLst>
        </c:ser>
        <c:ser>
          <c:idx val="3"/>
          <c:order val="3"/>
          <c:tx>
            <c:strRef>
              <c:f>Sheet1!$E$1</c:f>
              <c:strCache>
                <c:ptCount val="1"/>
                <c:pt idx="0">
                  <c:v>In foarte mare masura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###0%</c:formatCode>
                <c:ptCount val="1"/>
                <c:pt idx="0">
                  <c:v>7.2568940493468792E-2</c:v>
                </c:pt>
              </c:numCache>
            </c:numRef>
          </c:val>
          <c:extLst>
            <c:ext xmlns:c16="http://schemas.microsoft.com/office/drawing/2014/chart" uri="{C3380CC4-5D6E-409C-BE32-E72D297353CC}">
              <c16:uniqueId val="{00000003-D40C-4F97-AE86-BDA6A8E11EA8}"/>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1"/>
        <c:axPos val="l"/>
        <c:numFmt formatCode="General" sourceLinked="1"/>
        <c:majorTickMark val="none"/>
        <c:minorTickMark val="none"/>
        <c:tickLblPos val="nextTo"/>
        <c:crossAx val="529672816"/>
        <c:crosses val="autoZero"/>
        <c:auto val="1"/>
        <c:lblAlgn val="ctr"/>
        <c:lblOffset val="100"/>
        <c:noMultiLvlLbl val="0"/>
      </c:catAx>
      <c:valAx>
        <c:axId val="529672816"/>
        <c:scaling>
          <c:orientation val="minMax"/>
        </c:scaling>
        <c:delete val="1"/>
        <c:axPos val="b"/>
        <c:numFmt formatCode="0%" sourceLinked="1"/>
        <c:majorTickMark val="none"/>
        <c:minorTickMark val="none"/>
        <c:tickLblPos val="nextTo"/>
        <c:crossAx val="529679056"/>
        <c:crosses val="autoZero"/>
        <c:crossBetween val="between"/>
      </c:valAx>
      <c:spPr>
        <a:noFill/>
        <a:ln>
          <a:noFill/>
        </a:ln>
        <a:effectLst/>
      </c:spPr>
    </c:plotArea>
    <c:legend>
      <c:legendPos val="b"/>
      <c:layout>
        <c:manualLayout>
          <c:xMode val="edge"/>
          <c:yMode val="edge"/>
          <c:x val="0.253101006636828"/>
          <c:y val="0.75899083735858897"/>
          <c:w val="0.53801630975654902"/>
          <c:h val="0.102585666074716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dPt>
            <c:idx val="0"/>
            <c:bubble3D val="0"/>
            <c:spPr>
              <a:solidFill>
                <a:srgbClr val="AC0000"/>
              </a:solidFill>
              <a:ln w="19050">
                <a:solidFill>
                  <a:schemeClr val="lt1"/>
                </a:solidFill>
              </a:ln>
              <a:effectLst/>
            </c:spPr>
            <c:extLst>
              <c:ext xmlns:c16="http://schemas.microsoft.com/office/drawing/2014/chart" uri="{C3380CC4-5D6E-409C-BE32-E72D297353CC}">
                <c16:uniqueId val="{00000001-E650-4F38-AEE9-D15740E62E66}"/>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650-4F38-AEE9-D15740E62E66}"/>
              </c:ext>
            </c:extLst>
          </c:dPt>
          <c:cat>
            <c:strRef>
              <c:f>Sheet1!$A$2:$A$3</c:f>
              <c:strCache>
                <c:ptCount val="2"/>
                <c:pt idx="0">
                  <c:v>Da</c:v>
                </c:pt>
                <c:pt idx="1">
                  <c:v>Nu</c:v>
                </c:pt>
              </c:strCache>
            </c:strRef>
          </c:cat>
          <c:val>
            <c:numRef>
              <c:f>Sheet1!$B$2:$B$3</c:f>
              <c:numCache>
                <c:formatCode>###0%</c:formatCode>
                <c:ptCount val="2"/>
                <c:pt idx="0">
                  <c:v>0.83599419448476053</c:v>
                </c:pt>
                <c:pt idx="1">
                  <c:v>0.16400580551523947</c:v>
                </c:pt>
              </c:numCache>
            </c:numRef>
          </c:val>
          <c:extLst>
            <c:ext xmlns:c16="http://schemas.microsoft.com/office/drawing/2014/chart" uri="{C3380CC4-5D6E-409C-BE32-E72D297353CC}">
              <c16:uniqueId val="{00000006-E650-4F38-AEE9-D15740E62E66}"/>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88424833992523"/>
          <c:y val="8.2553646044609547E-2"/>
          <c:w val="0.51758118944809328"/>
          <c:h val="0.82314891968924597"/>
        </c:manualLayout>
      </c:layout>
      <c:barChart>
        <c:barDir val="col"/>
        <c:grouping val="percentStacked"/>
        <c:varyColors val="0"/>
        <c:ser>
          <c:idx val="0"/>
          <c:order val="0"/>
          <c:tx>
            <c:strRef>
              <c:f>Sheet1!$B$1</c:f>
              <c:strCache>
                <c:ptCount val="1"/>
                <c:pt idx="0">
                  <c:v>Deloc</c:v>
                </c:pt>
              </c:strCache>
            </c:strRef>
          </c:tx>
          <c:spPr>
            <a:solidFill>
              <a:srgbClr val="C00000"/>
            </a:solidFill>
            <a:ln>
              <a:noFill/>
            </a:ln>
            <a:effectLst/>
          </c:spPr>
          <c:invertIfNegative val="0"/>
          <c:dLbls>
            <c:dLbl>
              <c:idx val="0"/>
              <c:layout>
                <c:manualLayout>
                  <c:x val="-4.608294930875576E-3"/>
                  <c:y val="4.2290793132958818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31-4172-BD3D-37D00F3E91A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În rândul elevilor</c:v>
                </c:pt>
              </c:strCache>
            </c:strRef>
          </c:cat>
          <c:val>
            <c:numRef>
              <c:f>Sheet1!$B$2</c:f>
              <c:numCache>
                <c:formatCode>###0%</c:formatCode>
                <c:ptCount val="1"/>
                <c:pt idx="0">
                  <c:v>8.6805555555555559E-3</c:v>
                </c:pt>
              </c:numCache>
            </c:numRef>
          </c:val>
          <c:extLst>
            <c:ext xmlns:c16="http://schemas.microsoft.com/office/drawing/2014/chart" uri="{C3380CC4-5D6E-409C-BE32-E72D297353CC}">
              <c16:uniqueId val="{00000000-C531-4172-BD3D-37D00F3E91AD}"/>
            </c:ext>
          </c:extLst>
        </c:ser>
        <c:ser>
          <c:idx val="1"/>
          <c:order val="1"/>
          <c:tx>
            <c:strRef>
              <c:f>Sheet1!$C$1</c:f>
              <c:strCache>
                <c:ptCount val="1"/>
                <c:pt idx="0">
                  <c:v>În mică masură</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În rândul elevilor</c:v>
                </c:pt>
              </c:strCache>
            </c:strRef>
          </c:cat>
          <c:val>
            <c:numRef>
              <c:f>Sheet1!$C$2</c:f>
              <c:numCache>
                <c:formatCode>###0%</c:formatCode>
                <c:ptCount val="1"/>
                <c:pt idx="0">
                  <c:v>0.11284722222222224</c:v>
                </c:pt>
              </c:numCache>
            </c:numRef>
          </c:val>
          <c:extLst>
            <c:ext xmlns:c16="http://schemas.microsoft.com/office/drawing/2014/chart" uri="{C3380CC4-5D6E-409C-BE32-E72D297353CC}">
              <c16:uniqueId val="{00000001-C531-4172-BD3D-37D00F3E91AD}"/>
            </c:ext>
          </c:extLst>
        </c:ser>
        <c:ser>
          <c:idx val="2"/>
          <c:order val="2"/>
          <c:tx>
            <c:strRef>
              <c:f>Sheet1!$D$1</c:f>
              <c:strCache>
                <c:ptCount val="1"/>
                <c:pt idx="0">
                  <c:v>În mare măsură</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În rândul elevilor</c:v>
                </c:pt>
              </c:strCache>
            </c:strRef>
          </c:cat>
          <c:val>
            <c:numRef>
              <c:f>Sheet1!$D$2</c:f>
              <c:numCache>
                <c:formatCode>###0%</c:formatCode>
                <c:ptCount val="1"/>
                <c:pt idx="0">
                  <c:v>0.69444444444444442</c:v>
                </c:pt>
              </c:numCache>
            </c:numRef>
          </c:val>
          <c:extLst>
            <c:ext xmlns:c16="http://schemas.microsoft.com/office/drawing/2014/chart" uri="{C3380CC4-5D6E-409C-BE32-E72D297353CC}">
              <c16:uniqueId val="{00000002-C531-4172-BD3D-37D00F3E91AD}"/>
            </c:ext>
          </c:extLst>
        </c:ser>
        <c:ser>
          <c:idx val="3"/>
          <c:order val="3"/>
          <c:tx>
            <c:strRef>
              <c:f>Sheet1!$E$1</c:f>
              <c:strCache>
                <c:ptCount val="1"/>
                <c:pt idx="0">
                  <c:v>În foarte mare masură</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În rândul elevilor</c:v>
                </c:pt>
              </c:strCache>
            </c:strRef>
          </c:cat>
          <c:val>
            <c:numRef>
              <c:f>Sheet1!$E$2</c:f>
              <c:numCache>
                <c:formatCode>###0%</c:formatCode>
                <c:ptCount val="1"/>
                <c:pt idx="0">
                  <c:v>0.18402777777777801</c:v>
                </c:pt>
              </c:numCache>
            </c:numRef>
          </c:val>
          <c:extLst>
            <c:ext xmlns:c16="http://schemas.microsoft.com/office/drawing/2014/chart" uri="{C3380CC4-5D6E-409C-BE32-E72D297353CC}">
              <c16:uniqueId val="{00000003-C531-4172-BD3D-37D00F3E91AD}"/>
            </c:ext>
          </c:extLst>
        </c:ser>
        <c:dLbls>
          <c:dLblPos val="ctr"/>
          <c:showLegendKey val="0"/>
          <c:showVal val="1"/>
          <c:showCatName val="0"/>
          <c:showSerName val="0"/>
          <c:showPercent val="0"/>
          <c:showBubbleSize val="0"/>
        </c:dLbls>
        <c:gapWidth val="150"/>
        <c:overlap val="100"/>
        <c:axId val="1991957647"/>
        <c:axId val="1991953903"/>
      </c:barChart>
      <c:catAx>
        <c:axId val="1991957647"/>
        <c:scaling>
          <c:orientation val="minMax"/>
        </c:scaling>
        <c:delete val="1"/>
        <c:axPos val="b"/>
        <c:numFmt formatCode="General" sourceLinked="1"/>
        <c:majorTickMark val="none"/>
        <c:minorTickMark val="none"/>
        <c:tickLblPos val="nextTo"/>
        <c:crossAx val="1991953903"/>
        <c:crosses val="autoZero"/>
        <c:auto val="1"/>
        <c:lblAlgn val="ctr"/>
        <c:lblOffset val="100"/>
        <c:noMultiLvlLbl val="0"/>
      </c:catAx>
      <c:valAx>
        <c:axId val="1991953903"/>
        <c:scaling>
          <c:orientation val="minMax"/>
        </c:scaling>
        <c:delete val="1"/>
        <c:axPos val="l"/>
        <c:numFmt formatCode="0%" sourceLinked="1"/>
        <c:majorTickMark val="none"/>
        <c:minorTickMark val="none"/>
        <c:tickLblPos val="nextTo"/>
        <c:crossAx val="1991957647"/>
        <c:crosses val="autoZero"/>
        <c:crossBetween val="between"/>
      </c:valAx>
      <c:spPr>
        <a:noFill/>
        <a:ln>
          <a:noFill/>
        </a:ln>
        <a:effectLst/>
      </c:spPr>
    </c:plotArea>
    <c:legend>
      <c:legendPos val="r"/>
      <c:layout>
        <c:manualLayout>
          <c:xMode val="edge"/>
          <c:yMode val="edge"/>
          <c:x val="0.64891759497804713"/>
          <c:y val="0.31904801548435779"/>
          <c:w val="0.2949530099060198"/>
          <c:h val="0.266288038980277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42311140040963"/>
          <c:y val="3.4633635879752614E-2"/>
          <c:w val="0.41018380458749365"/>
          <c:h val="0.9307327282404948"/>
        </c:manualLayout>
      </c:layout>
      <c:barChart>
        <c:barDir val="bar"/>
        <c:grouping val="clustered"/>
        <c:varyColors val="0"/>
        <c:ser>
          <c:idx val="0"/>
          <c:order val="0"/>
          <c:tx>
            <c:strRef>
              <c:f>Sheet1!$B$1</c:f>
              <c:strCache>
                <c:ptCount val="1"/>
                <c:pt idx="0">
                  <c:v>Total</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Abordarea subiectului la orele de dirigenție</c:v>
                </c:pt>
                <c:pt idx="1">
                  <c:v>La ședințele cu părinții</c:v>
                </c:pt>
                <c:pt idx="2">
                  <c:v>În ședințele de consiliu profesoral</c:v>
                </c:pt>
                <c:pt idx="3">
                  <c:v>Cursuri pentru profesori</c:v>
                </c:pt>
                <c:pt idx="4">
                  <c:v>Grupuri de sprijin care să includă personal psihologic</c:v>
                </c:pt>
                <c:pt idx="5">
                  <c:v>Promovarea culturii grupurilor minoritare</c:v>
                </c:pt>
                <c:pt idx="6">
                  <c:v>Stimularea cadrelor didactice în functie de performantele elevilor din grupurile minoritare</c:v>
                </c:pt>
              </c:strCache>
            </c:strRef>
          </c:cat>
          <c:val>
            <c:numRef>
              <c:f>Sheet1!$B$2:$B$8</c:f>
              <c:numCache>
                <c:formatCode>###0%</c:formatCode>
                <c:ptCount val="7"/>
                <c:pt idx="0">
                  <c:v>0.83744557329462987</c:v>
                </c:pt>
                <c:pt idx="1">
                  <c:v>0.74165457184325101</c:v>
                </c:pt>
                <c:pt idx="2">
                  <c:v>0.70972423802612483</c:v>
                </c:pt>
                <c:pt idx="3">
                  <c:v>0.46008708272859217</c:v>
                </c:pt>
                <c:pt idx="4">
                  <c:v>0.45573294629898409</c:v>
                </c:pt>
                <c:pt idx="5">
                  <c:v>0.36865021770682149</c:v>
                </c:pt>
                <c:pt idx="6">
                  <c:v>0.17416545718432508</c:v>
                </c:pt>
              </c:numCache>
            </c:numRef>
          </c:val>
          <c:extLst>
            <c:ext xmlns:c16="http://schemas.microsoft.com/office/drawing/2014/chart" uri="{C3380CC4-5D6E-409C-BE32-E72D297353CC}">
              <c16:uniqueId val="{00000000-C2D3-4863-8D63-AF7E018A9549}"/>
            </c:ext>
          </c:extLst>
        </c:ser>
        <c:dLbls>
          <c:dLblPos val="outEnd"/>
          <c:showLegendKey val="0"/>
          <c:showVal val="1"/>
          <c:showCatName val="0"/>
          <c:showSerName val="0"/>
          <c:showPercent val="0"/>
          <c:showBubbleSize val="0"/>
        </c:dLbls>
        <c:gapWidth val="128"/>
        <c:axId val="1577685103"/>
        <c:axId val="1577685935"/>
      </c:barChart>
      <c:catAx>
        <c:axId val="15776851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77685935"/>
        <c:crosses val="autoZero"/>
        <c:auto val="1"/>
        <c:lblAlgn val="ctr"/>
        <c:lblOffset val="100"/>
        <c:noMultiLvlLbl val="0"/>
      </c:catAx>
      <c:valAx>
        <c:axId val="1577685935"/>
        <c:scaling>
          <c:orientation val="minMax"/>
        </c:scaling>
        <c:delete val="1"/>
        <c:axPos val="t"/>
        <c:numFmt formatCode="###0%" sourceLinked="1"/>
        <c:majorTickMark val="none"/>
        <c:minorTickMark val="none"/>
        <c:tickLblPos val="nextTo"/>
        <c:crossAx val="157768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46564842435237"/>
          <c:y val="0.10083203282152851"/>
          <c:w val="0.51753741516699325"/>
          <c:h val="0.70981602731590565"/>
        </c:manualLayout>
      </c:layout>
      <c:doughnutChart>
        <c:varyColors val="1"/>
        <c:ser>
          <c:idx val="0"/>
          <c:order val="0"/>
          <c:tx>
            <c:strRef>
              <c:f>Sheet1!$B$1</c:f>
              <c:strCache>
                <c:ptCount val="1"/>
                <c:pt idx="0">
                  <c:v>Total</c:v>
                </c:pt>
              </c:strCache>
            </c:strRef>
          </c:tx>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445E-4327-82A3-AE031D3B1CCC}"/>
              </c:ext>
            </c:extLst>
          </c:dPt>
          <c:dPt>
            <c:idx val="1"/>
            <c:bubble3D val="0"/>
            <c:spPr>
              <a:solidFill>
                <a:srgbClr val="AC0000"/>
              </a:solidFill>
              <a:ln w="19050">
                <a:solidFill>
                  <a:schemeClr val="lt1"/>
                </a:solidFill>
              </a:ln>
              <a:effectLst/>
            </c:spPr>
            <c:extLst>
              <c:ext xmlns:c16="http://schemas.microsoft.com/office/drawing/2014/chart" uri="{C3380CC4-5D6E-409C-BE32-E72D297353CC}">
                <c16:uniqueId val="{00000003-445E-4327-82A3-AE031D3B1CCC}"/>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5-445E-4327-82A3-AE031D3B1CCC}"/>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45E-4327-82A3-AE031D3B1CCC}"/>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45E-4327-82A3-AE031D3B1CCC}"/>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45E-4327-82A3-AE031D3B1C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Da</c:v>
                </c:pt>
                <c:pt idx="1">
                  <c:v>Nu</c:v>
                </c:pt>
                <c:pt idx="2">
                  <c:v>Nu știu</c:v>
                </c:pt>
              </c:strCache>
            </c:strRef>
          </c:cat>
          <c:val>
            <c:numRef>
              <c:f>Sheet1!$B$2:$B$4</c:f>
              <c:numCache>
                <c:formatCode>###0%</c:formatCode>
                <c:ptCount val="3"/>
                <c:pt idx="0">
                  <c:v>0.60812772133526849</c:v>
                </c:pt>
                <c:pt idx="1">
                  <c:v>0.25834542815674894</c:v>
                </c:pt>
                <c:pt idx="2">
                  <c:v>0.13352685050798258</c:v>
                </c:pt>
              </c:numCache>
            </c:numRef>
          </c:val>
          <c:extLst>
            <c:ext xmlns:c16="http://schemas.microsoft.com/office/drawing/2014/chart" uri="{C3380CC4-5D6E-409C-BE32-E72D297353CC}">
              <c16:uniqueId val="{00000006-445E-4327-82A3-AE031D3B1CCC}"/>
            </c:ext>
          </c:extLst>
        </c:ser>
        <c:dLbls>
          <c:showLegendKey val="0"/>
          <c:showVal val="1"/>
          <c:showCatName val="0"/>
          <c:showSerName val="0"/>
          <c:showPercent val="0"/>
          <c:showBubbleSize val="0"/>
          <c:showLeaderLines val="1"/>
        </c:dLbls>
        <c:firstSliceAng val="0"/>
        <c:holeSize val="56"/>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dPt>
            <c:idx val="0"/>
            <c:bubble3D val="0"/>
            <c:spPr>
              <a:solidFill>
                <a:srgbClr val="AC0000"/>
              </a:solidFill>
              <a:ln w="19050">
                <a:solidFill>
                  <a:schemeClr val="lt1"/>
                </a:solidFill>
              </a:ln>
              <a:effectLst/>
            </c:spPr>
            <c:extLst>
              <c:ext xmlns:c16="http://schemas.microsoft.com/office/drawing/2014/chart" uri="{C3380CC4-5D6E-409C-BE32-E72D297353CC}">
                <c16:uniqueId val="{00000001-A3FF-462A-BF8A-19AA80FEBBDB}"/>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3FF-462A-BF8A-19AA80FEBBDB}"/>
              </c:ext>
            </c:extLst>
          </c:dPt>
          <c:cat>
            <c:strRef>
              <c:f>Sheet1!$A$2:$A$3</c:f>
              <c:strCache>
                <c:ptCount val="2"/>
                <c:pt idx="0">
                  <c:v>Da</c:v>
                </c:pt>
                <c:pt idx="1">
                  <c:v>Nu</c:v>
                </c:pt>
              </c:strCache>
            </c:strRef>
          </c:cat>
          <c:val>
            <c:numRef>
              <c:f>Sheet1!$B$2:$B$3</c:f>
              <c:numCache>
                <c:formatCode>###0%</c:formatCode>
                <c:ptCount val="2"/>
                <c:pt idx="0">
                  <c:v>0.90711175616835993</c:v>
                </c:pt>
                <c:pt idx="1">
                  <c:v>9.2888243831640058E-2</c:v>
                </c:pt>
              </c:numCache>
            </c:numRef>
          </c:val>
          <c:extLst>
            <c:ext xmlns:c16="http://schemas.microsoft.com/office/drawing/2014/chart" uri="{C3380CC4-5D6E-409C-BE32-E72D297353CC}">
              <c16:uniqueId val="{00000004-A3FF-462A-BF8A-19AA80FEBBDB}"/>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B41A-4871-90DD-9AF8459E8545}"/>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B41A-4871-90DD-9AF8459E8545}"/>
              </c:ext>
            </c:extLst>
          </c:dPt>
          <c:cat>
            <c:strRef>
              <c:f>Sheet1!$A$2:$A$3</c:f>
              <c:strCache>
                <c:ptCount val="2"/>
                <c:pt idx="0">
                  <c:v>Da</c:v>
                </c:pt>
                <c:pt idx="1">
                  <c:v>Nu</c:v>
                </c:pt>
              </c:strCache>
            </c:strRef>
          </c:cat>
          <c:val>
            <c:numRef>
              <c:f>Sheet1!$B$2:$B$3</c:f>
              <c:numCache>
                <c:formatCode>###0%</c:formatCode>
                <c:ptCount val="2"/>
                <c:pt idx="0">
                  <c:v>0.2016</c:v>
                </c:pt>
                <c:pt idx="1">
                  <c:v>0.7984</c:v>
                </c:pt>
              </c:numCache>
            </c:numRef>
          </c:val>
          <c:extLst>
            <c:ext xmlns:c16="http://schemas.microsoft.com/office/drawing/2014/chart" uri="{C3380CC4-5D6E-409C-BE32-E72D297353CC}">
              <c16:uniqueId val="{00000004-B41A-4871-90DD-9AF8459E8545}"/>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Școala</c:v>
                </c:pt>
                <c:pt idx="1">
                  <c:v>Poliția</c:v>
                </c:pt>
                <c:pt idx="2">
                  <c:v>CNCD</c:v>
                </c:pt>
                <c:pt idx="3">
                  <c:v>Mass-media</c:v>
                </c:pt>
                <c:pt idx="4">
                  <c:v>ONG/ societatea civilă</c:v>
                </c:pt>
                <c:pt idx="5">
                  <c:v>Biserica</c:v>
                </c:pt>
                <c:pt idx="6">
                  <c:v>Justiția</c:v>
                </c:pt>
              </c:strCache>
            </c:strRef>
          </c:cat>
          <c:val>
            <c:numRef>
              <c:f>Sheet1!$B$3:$B$9</c:f>
              <c:numCache>
                <c:formatCode>###0%</c:formatCode>
                <c:ptCount val="7"/>
                <c:pt idx="0">
                  <c:v>0.81422351233671986</c:v>
                </c:pt>
                <c:pt idx="1">
                  <c:v>0.65747460087082732</c:v>
                </c:pt>
                <c:pt idx="2">
                  <c:v>0.65312046444121918</c:v>
                </c:pt>
                <c:pt idx="3">
                  <c:v>0.61538461538461542</c:v>
                </c:pt>
                <c:pt idx="4">
                  <c:v>0.60522496371552981</c:v>
                </c:pt>
                <c:pt idx="5">
                  <c:v>0.49201741654571846</c:v>
                </c:pt>
                <c:pt idx="6">
                  <c:v>0.48621190130624092</c:v>
                </c:pt>
              </c:numCache>
            </c:numRef>
          </c:val>
          <c:extLst>
            <c:ext xmlns:c16="http://schemas.microsoft.com/office/drawing/2014/chart" uri="{C3380CC4-5D6E-409C-BE32-E72D297353CC}">
              <c16:uniqueId val="{00000000-06E2-4467-8AB3-E15600BCFE5D}"/>
            </c:ext>
          </c:extLst>
        </c:ser>
        <c:dLbls>
          <c:dLblPos val="outEnd"/>
          <c:showLegendKey val="0"/>
          <c:showVal val="1"/>
          <c:showCatName val="0"/>
          <c:showSerName val="0"/>
          <c:showPercent val="0"/>
          <c:showBubbleSize val="0"/>
        </c:dLbls>
        <c:gapWidth val="182"/>
        <c:axId val="1577685103"/>
        <c:axId val="1577685935"/>
      </c:barChart>
      <c:catAx>
        <c:axId val="157768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77685935"/>
        <c:crosses val="autoZero"/>
        <c:auto val="1"/>
        <c:lblAlgn val="ctr"/>
        <c:lblOffset val="100"/>
        <c:noMultiLvlLbl val="0"/>
      </c:catAx>
      <c:valAx>
        <c:axId val="1577685935"/>
        <c:scaling>
          <c:orientation val="minMax"/>
        </c:scaling>
        <c:delete val="1"/>
        <c:axPos val="l"/>
        <c:numFmt formatCode="###0%" sourceLinked="1"/>
        <c:majorTickMark val="none"/>
        <c:minorTickMark val="none"/>
        <c:tickLblPos val="nextTo"/>
        <c:crossAx val="157768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42311140040963"/>
          <c:y val="3.4633635879752614E-2"/>
          <c:w val="0.41018380458749365"/>
          <c:h val="0.9307327282404948"/>
        </c:manualLayout>
      </c:layout>
      <c:barChart>
        <c:barDir val="bar"/>
        <c:grouping val="clustered"/>
        <c:varyColors val="0"/>
        <c:ser>
          <c:idx val="0"/>
          <c:order val="0"/>
          <c:tx>
            <c:strRef>
              <c:f>Sheet1!$B$1</c:f>
              <c:strCache>
                <c:ptCount val="1"/>
                <c:pt idx="0">
                  <c:v>Profesori</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Vorbesc cu directorul școlii</c:v>
                </c:pt>
                <c:pt idx="1">
                  <c:v>Încerc să aplanez conflictul vorbind direct cu copiii</c:v>
                </c:pt>
                <c:pt idx="2">
                  <c:v>Vorbesc cu părinții (dacă este la nivel de elevi)</c:v>
                </c:pt>
                <c:pt idx="3">
                  <c:v>Apelez la CNCD</c:v>
                </c:pt>
                <c:pt idx="4">
                  <c:v>Nu fac nimic, sper să se rezolve de la sine</c:v>
                </c:pt>
              </c:strCache>
            </c:strRef>
          </c:cat>
          <c:val>
            <c:numRef>
              <c:f>Sheet1!$B$2:$B$6</c:f>
              <c:numCache>
                <c:formatCode>###0%</c:formatCode>
                <c:ptCount val="5"/>
                <c:pt idx="0">
                  <c:v>0.73004354136429617</c:v>
                </c:pt>
                <c:pt idx="1">
                  <c:v>0.59796806966618288</c:v>
                </c:pt>
                <c:pt idx="2">
                  <c:v>0.47314949201741657</c:v>
                </c:pt>
                <c:pt idx="3">
                  <c:v>0.11465892597968069</c:v>
                </c:pt>
                <c:pt idx="4">
                  <c:v>1.3062409288824383E-2</c:v>
                </c:pt>
              </c:numCache>
            </c:numRef>
          </c:val>
          <c:extLst>
            <c:ext xmlns:c16="http://schemas.microsoft.com/office/drawing/2014/chart" uri="{C3380CC4-5D6E-409C-BE32-E72D297353CC}">
              <c16:uniqueId val="{00000000-4703-4477-B0F5-32C04A6B9EF3}"/>
            </c:ext>
          </c:extLst>
        </c:ser>
        <c:dLbls>
          <c:dLblPos val="outEnd"/>
          <c:showLegendKey val="0"/>
          <c:showVal val="1"/>
          <c:showCatName val="0"/>
          <c:showSerName val="0"/>
          <c:showPercent val="0"/>
          <c:showBubbleSize val="0"/>
        </c:dLbls>
        <c:gapWidth val="128"/>
        <c:axId val="1577685103"/>
        <c:axId val="1577685935"/>
      </c:barChart>
      <c:catAx>
        <c:axId val="15776851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77685935"/>
        <c:crosses val="autoZero"/>
        <c:auto val="1"/>
        <c:lblAlgn val="ctr"/>
        <c:lblOffset val="100"/>
        <c:noMultiLvlLbl val="0"/>
      </c:catAx>
      <c:valAx>
        <c:axId val="1577685935"/>
        <c:scaling>
          <c:orientation val="minMax"/>
        </c:scaling>
        <c:delete val="1"/>
        <c:axPos val="t"/>
        <c:numFmt formatCode="###0%" sourceLinked="1"/>
        <c:majorTickMark val="none"/>
        <c:minorTickMark val="none"/>
        <c:tickLblPos val="nextTo"/>
        <c:crossAx val="157768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69069995282848"/>
          <c:y val="5.0336846586460593E-2"/>
          <c:w val="0.51758118944809328"/>
          <c:h val="0.87519922181554699"/>
        </c:manualLayout>
      </c:layout>
      <c:barChart>
        <c:barDir val="col"/>
        <c:grouping val="percentStacked"/>
        <c:varyColors val="0"/>
        <c:ser>
          <c:idx val="0"/>
          <c:order val="0"/>
          <c:tx>
            <c:strRef>
              <c:f>Sheet1!$B$1</c:f>
              <c:strCache>
                <c:ptCount val="1"/>
                <c:pt idx="0">
                  <c:v>Deloc</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Sheet1!$B$2</c:f>
              <c:numCache>
                <c:formatCode>###0%</c:formatCode>
                <c:ptCount val="1"/>
                <c:pt idx="0">
                  <c:v>0.339622641509434</c:v>
                </c:pt>
              </c:numCache>
            </c:numRef>
          </c:val>
          <c:extLst>
            <c:ext xmlns:c16="http://schemas.microsoft.com/office/drawing/2014/chart" uri="{C3380CC4-5D6E-409C-BE32-E72D297353CC}">
              <c16:uniqueId val="{00000000-23CF-4127-AB2F-2FC03626D157}"/>
            </c:ext>
          </c:extLst>
        </c:ser>
        <c:ser>
          <c:idx val="1"/>
          <c:order val="1"/>
          <c:tx>
            <c:strRef>
              <c:f>Sheet1!$C$1</c:f>
              <c:strCache>
                <c:ptCount val="1"/>
                <c:pt idx="0">
                  <c:v>In mica masura</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Sheet1!$C$2</c:f>
              <c:numCache>
                <c:formatCode>###0%</c:formatCode>
                <c:ptCount val="1"/>
                <c:pt idx="0">
                  <c:v>0.37155297532656023</c:v>
                </c:pt>
              </c:numCache>
            </c:numRef>
          </c:val>
          <c:extLst>
            <c:ext xmlns:c16="http://schemas.microsoft.com/office/drawing/2014/chart" uri="{C3380CC4-5D6E-409C-BE32-E72D297353CC}">
              <c16:uniqueId val="{00000001-23CF-4127-AB2F-2FC03626D157}"/>
            </c:ext>
          </c:extLst>
        </c:ser>
        <c:ser>
          <c:idx val="2"/>
          <c:order val="2"/>
          <c:tx>
            <c:strRef>
              <c:f>Sheet1!$D$1</c:f>
              <c:strCache>
                <c:ptCount val="1"/>
                <c:pt idx="0">
                  <c:v>Nici in mica, nici in mare masura</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Sheet1!$D$2</c:f>
              <c:numCache>
                <c:formatCode>###0%</c:formatCode>
                <c:ptCount val="1"/>
                <c:pt idx="0">
                  <c:v>0.14949201741654572</c:v>
                </c:pt>
              </c:numCache>
            </c:numRef>
          </c:val>
          <c:extLst>
            <c:ext xmlns:c16="http://schemas.microsoft.com/office/drawing/2014/chart" uri="{C3380CC4-5D6E-409C-BE32-E72D297353CC}">
              <c16:uniqueId val="{00000002-23CF-4127-AB2F-2FC03626D157}"/>
            </c:ext>
          </c:extLst>
        </c:ser>
        <c:ser>
          <c:idx val="3"/>
          <c:order val="3"/>
          <c:tx>
            <c:strRef>
              <c:f>Sheet1!$E$1</c:f>
              <c:strCache>
                <c:ptCount val="1"/>
                <c:pt idx="0">
                  <c:v>In mare masura</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Sheet1!$E$2</c:f>
              <c:numCache>
                <c:formatCode>###0%</c:formatCode>
                <c:ptCount val="1"/>
                <c:pt idx="0">
                  <c:v>0.11030478955007257</c:v>
                </c:pt>
              </c:numCache>
            </c:numRef>
          </c:val>
          <c:extLst>
            <c:ext xmlns:c16="http://schemas.microsoft.com/office/drawing/2014/chart" uri="{C3380CC4-5D6E-409C-BE32-E72D297353CC}">
              <c16:uniqueId val="{00000003-23CF-4127-AB2F-2FC03626D157}"/>
            </c:ext>
          </c:extLst>
        </c:ser>
        <c:ser>
          <c:idx val="4"/>
          <c:order val="4"/>
          <c:tx>
            <c:strRef>
              <c:f>Sheet1!$F$1</c:f>
              <c:strCache>
                <c:ptCount val="1"/>
                <c:pt idx="0">
                  <c:v>In foarte mare masura</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Sheet1!$F$2</c:f>
              <c:numCache>
                <c:formatCode>###0%</c:formatCode>
                <c:ptCount val="1"/>
                <c:pt idx="0">
                  <c:v>7.2568940493468789E-3</c:v>
                </c:pt>
              </c:numCache>
            </c:numRef>
          </c:val>
          <c:extLst>
            <c:ext xmlns:c16="http://schemas.microsoft.com/office/drawing/2014/chart" uri="{C3380CC4-5D6E-409C-BE32-E72D297353CC}">
              <c16:uniqueId val="{00000004-23CF-4127-AB2F-2FC03626D157}"/>
            </c:ext>
          </c:extLst>
        </c:ser>
        <c:ser>
          <c:idx val="5"/>
          <c:order val="5"/>
          <c:tx>
            <c:strRef>
              <c:f>Sheet1!$G$1</c:f>
              <c:strCache>
                <c:ptCount val="1"/>
                <c:pt idx="0">
                  <c:v>Nu stiu</c:v>
                </c:pt>
              </c:strCache>
            </c:strRef>
          </c:tx>
          <c:spPr>
            <a:solidFill>
              <a:schemeClr val="bg1">
                <a:lumMod val="65000"/>
              </a:schemeClr>
            </a:solidFill>
            <a:ln>
              <a:noFill/>
            </a:ln>
            <a:effectLst/>
          </c:spPr>
          <c:invertIfNegative val="0"/>
          <c:dLbls>
            <c:dLbl>
              <c:idx val="0"/>
              <c:layout>
                <c:manualLayout>
                  <c:x val="2.3041474654377034E-3"/>
                  <c:y val="-2.63591995566673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CF-4127-AB2F-2FC03626D15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Sheet1!$G$2</c:f>
              <c:numCache>
                <c:formatCode>###0%</c:formatCode>
                <c:ptCount val="1"/>
                <c:pt idx="0">
                  <c:v>2.1770682148040635E-2</c:v>
                </c:pt>
              </c:numCache>
            </c:numRef>
          </c:val>
          <c:extLst>
            <c:ext xmlns:c16="http://schemas.microsoft.com/office/drawing/2014/chart" uri="{C3380CC4-5D6E-409C-BE32-E72D297353CC}">
              <c16:uniqueId val="{00000006-23CF-4127-AB2F-2FC03626D157}"/>
            </c:ext>
          </c:extLst>
        </c:ser>
        <c:dLbls>
          <c:dLblPos val="ctr"/>
          <c:showLegendKey val="0"/>
          <c:showVal val="1"/>
          <c:showCatName val="0"/>
          <c:showSerName val="0"/>
          <c:showPercent val="0"/>
          <c:showBubbleSize val="0"/>
        </c:dLbls>
        <c:gapWidth val="150"/>
        <c:overlap val="100"/>
        <c:axId val="1991957647"/>
        <c:axId val="1991953903"/>
      </c:barChart>
      <c:catAx>
        <c:axId val="1991957647"/>
        <c:scaling>
          <c:orientation val="minMax"/>
        </c:scaling>
        <c:delete val="1"/>
        <c:axPos val="b"/>
        <c:numFmt formatCode="General" sourceLinked="1"/>
        <c:majorTickMark val="none"/>
        <c:minorTickMark val="none"/>
        <c:tickLblPos val="nextTo"/>
        <c:crossAx val="1991953903"/>
        <c:crosses val="autoZero"/>
        <c:auto val="1"/>
        <c:lblAlgn val="ctr"/>
        <c:lblOffset val="100"/>
        <c:noMultiLvlLbl val="0"/>
      </c:catAx>
      <c:valAx>
        <c:axId val="1991953903"/>
        <c:scaling>
          <c:orientation val="minMax"/>
        </c:scaling>
        <c:delete val="1"/>
        <c:axPos val="l"/>
        <c:numFmt formatCode="0%" sourceLinked="1"/>
        <c:majorTickMark val="none"/>
        <c:minorTickMark val="none"/>
        <c:tickLblPos val="nextTo"/>
        <c:crossAx val="1991957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42311140040963"/>
          <c:y val="3.4633635879752614E-2"/>
          <c:w val="0.41018380458749365"/>
          <c:h val="0.9307327282404948"/>
        </c:manualLayout>
      </c:layout>
      <c:barChart>
        <c:barDir val="bar"/>
        <c:grouping val="clustered"/>
        <c:varyColors val="0"/>
        <c:ser>
          <c:idx val="0"/>
          <c:order val="0"/>
          <c:tx>
            <c:strRef>
              <c:f>Sheet1!$B$1</c:f>
              <c:strCache>
                <c:ptCount val="1"/>
                <c:pt idx="0">
                  <c:v>Elevi</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Vorbesc cu directorul scolii</c:v>
                </c:pt>
                <c:pt idx="1">
                  <c:v>Incerc sa aplanez conflictul vorbind direct cu copiii</c:v>
                </c:pt>
                <c:pt idx="2">
                  <c:v>Vorbesc cu parintii (daca este la nivel de elevi)</c:v>
                </c:pt>
                <c:pt idx="3">
                  <c:v>Apelez la CNCD</c:v>
                </c:pt>
                <c:pt idx="4">
                  <c:v>Nu fac nimic, sper sa se rezolve de la sine</c:v>
                </c:pt>
              </c:strCache>
            </c:strRef>
          </c:cat>
          <c:val>
            <c:numRef>
              <c:f>Sheet1!$B$2:$B$6</c:f>
              <c:numCache>
                <c:formatCode>###0%</c:formatCode>
                <c:ptCount val="5"/>
                <c:pt idx="0">
                  <c:v>0.60957910014513783</c:v>
                </c:pt>
                <c:pt idx="1">
                  <c:v>0.82728592162554415</c:v>
                </c:pt>
                <c:pt idx="2">
                  <c:v>0.76923076923076938</c:v>
                </c:pt>
                <c:pt idx="3">
                  <c:v>0.12191582002902758</c:v>
                </c:pt>
                <c:pt idx="4">
                  <c:v>2.9027576197387518E-3</c:v>
                </c:pt>
              </c:numCache>
            </c:numRef>
          </c:val>
          <c:extLst>
            <c:ext xmlns:c16="http://schemas.microsoft.com/office/drawing/2014/chart" uri="{C3380CC4-5D6E-409C-BE32-E72D297353CC}">
              <c16:uniqueId val="{00000000-C283-4DA9-91F7-95D8F2050C32}"/>
            </c:ext>
          </c:extLst>
        </c:ser>
        <c:dLbls>
          <c:dLblPos val="outEnd"/>
          <c:showLegendKey val="0"/>
          <c:showVal val="1"/>
          <c:showCatName val="0"/>
          <c:showSerName val="0"/>
          <c:showPercent val="0"/>
          <c:showBubbleSize val="0"/>
        </c:dLbls>
        <c:gapWidth val="128"/>
        <c:axId val="1577685103"/>
        <c:axId val="1577685935"/>
      </c:barChart>
      <c:catAx>
        <c:axId val="1577685103"/>
        <c:scaling>
          <c:orientation val="maxMin"/>
        </c:scaling>
        <c:delete val="1"/>
        <c:axPos val="l"/>
        <c:numFmt formatCode="General" sourceLinked="1"/>
        <c:majorTickMark val="none"/>
        <c:minorTickMark val="none"/>
        <c:tickLblPos val="nextTo"/>
        <c:crossAx val="1577685935"/>
        <c:crosses val="autoZero"/>
        <c:auto val="1"/>
        <c:lblAlgn val="ctr"/>
        <c:lblOffset val="100"/>
        <c:noMultiLvlLbl val="0"/>
      </c:catAx>
      <c:valAx>
        <c:axId val="1577685935"/>
        <c:scaling>
          <c:orientation val="minMax"/>
        </c:scaling>
        <c:delete val="1"/>
        <c:axPos val="t"/>
        <c:numFmt formatCode="###0%" sourceLinked="1"/>
        <c:majorTickMark val="none"/>
        <c:minorTickMark val="none"/>
        <c:tickLblPos val="nextTo"/>
        <c:crossAx val="157768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42311140040963"/>
          <c:y val="3.4633635879752614E-2"/>
          <c:w val="0.41018380458749365"/>
          <c:h val="0.9307327282404948"/>
        </c:manualLayout>
      </c:layout>
      <c:barChart>
        <c:barDir val="bar"/>
        <c:grouping val="clustered"/>
        <c:varyColors val="0"/>
        <c:ser>
          <c:idx val="0"/>
          <c:order val="0"/>
          <c:tx>
            <c:strRef>
              <c:f>Sheet1!$B$1</c:f>
              <c:strCache>
                <c:ptCount val="1"/>
                <c:pt idx="0">
                  <c:v>total</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Am inclus în programul de lucru activități speciale pe aceasta temă</c:v>
                </c:pt>
                <c:pt idx="1">
                  <c:v>Intervin doar când apare situația critică</c:v>
                </c:pt>
                <c:pt idx="2">
                  <c:v>Nicio activitate, nu am avut în vedere acest lucru pană acum</c:v>
                </c:pt>
              </c:strCache>
            </c:strRef>
          </c:cat>
          <c:val>
            <c:numRef>
              <c:f>Sheet1!$B$2:$B$4</c:f>
              <c:numCache>
                <c:formatCode>###0%</c:formatCode>
                <c:ptCount val="3"/>
                <c:pt idx="0">
                  <c:v>0.70972423802612483</c:v>
                </c:pt>
                <c:pt idx="1">
                  <c:v>0.25544267053701014</c:v>
                </c:pt>
                <c:pt idx="2">
                  <c:v>3.483309143686502E-2</c:v>
                </c:pt>
              </c:numCache>
            </c:numRef>
          </c:val>
          <c:extLst>
            <c:ext xmlns:c16="http://schemas.microsoft.com/office/drawing/2014/chart" uri="{C3380CC4-5D6E-409C-BE32-E72D297353CC}">
              <c16:uniqueId val="{00000000-646C-4FE3-932A-50B32481989B}"/>
            </c:ext>
          </c:extLst>
        </c:ser>
        <c:dLbls>
          <c:dLblPos val="outEnd"/>
          <c:showLegendKey val="0"/>
          <c:showVal val="1"/>
          <c:showCatName val="0"/>
          <c:showSerName val="0"/>
          <c:showPercent val="0"/>
          <c:showBubbleSize val="0"/>
        </c:dLbls>
        <c:gapWidth val="128"/>
        <c:axId val="1577685103"/>
        <c:axId val="1577685935"/>
      </c:barChart>
      <c:catAx>
        <c:axId val="15776851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77685935"/>
        <c:crosses val="autoZero"/>
        <c:auto val="1"/>
        <c:lblAlgn val="ctr"/>
        <c:lblOffset val="100"/>
        <c:noMultiLvlLbl val="0"/>
      </c:catAx>
      <c:valAx>
        <c:axId val="1577685935"/>
        <c:scaling>
          <c:orientation val="minMax"/>
        </c:scaling>
        <c:delete val="1"/>
        <c:axPos val="t"/>
        <c:numFmt formatCode="###0%" sourceLinked="1"/>
        <c:majorTickMark val="none"/>
        <c:minorTickMark val="none"/>
        <c:tickLblPos val="nextTo"/>
        <c:crossAx val="157768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65709412898672E-2"/>
          <c:y val="0.17206329727158026"/>
          <c:w val="0.91413429058710138"/>
          <c:h val="0.71615506605915735"/>
        </c:manualLayout>
      </c:layout>
      <c:barChart>
        <c:barDir val="bar"/>
        <c:grouping val="stacked"/>
        <c:varyColors val="0"/>
        <c:ser>
          <c:idx val="0"/>
          <c:order val="0"/>
          <c:tx>
            <c:strRef>
              <c:f>Sheet1!$B$1</c:f>
              <c:strCache>
                <c:ptCount val="1"/>
                <c:pt idx="0">
                  <c:v>Nu este rolul meu</c:v>
                </c:pt>
              </c:strCache>
            </c:strRef>
          </c:tx>
          <c:spPr>
            <a:solidFill>
              <a:schemeClr val="bg1">
                <a:lumMod val="85000"/>
              </a:schemeClr>
            </a:solidFill>
            <a:ln>
              <a:noFill/>
            </a:ln>
            <a:effectLst/>
          </c:spPr>
          <c:invertIfNegative val="0"/>
          <c:dLbls>
            <c:dLbl>
              <c:idx val="0"/>
              <c:layout>
                <c:manualLayout>
                  <c:x val="-3.2426855332006781E-2"/>
                  <c:y val="0"/>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CE-4214-AC50-25D8910E518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2.3222060957910014E-2</c:v>
                </c:pt>
              </c:numCache>
            </c:numRef>
          </c:val>
          <c:extLst>
            <c:ext xmlns:c16="http://schemas.microsoft.com/office/drawing/2014/chart" uri="{C3380CC4-5D6E-409C-BE32-E72D297353CC}">
              <c16:uniqueId val="{00000000-8CCE-4214-AC50-25D8910E5184}"/>
            </c:ext>
          </c:extLst>
        </c:ser>
        <c:ser>
          <c:idx val="1"/>
          <c:order val="1"/>
          <c:tx>
            <c:strRef>
              <c:f>Sheet1!$C$1</c:f>
              <c:strCache>
                <c:ptCount val="1"/>
                <c:pt idx="0">
                  <c:v>În mică măsură</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7.5471698113207544E-2</c:v>
                </c:pt>
              </c:numCache>
            </c:numRef>
          </c:val>
          <c:extLst>
            <c:ext xmlns:c16="http://schemas.microsoft.com/office/drawing/2014/chart" uri="{C3380CC4-5D6E-409C-BE32-E72D297353CC}">
              <c16:uniqueId val="{00000001-8CCE-4214-AC50-25D8910E5184}"/>
            </c:ext>
          </c:extLst>
        </c:ser>
        <c:ser>
          <c:idx val="2"/>
          <c:order val="2"/>
          <c:tx>
            <c:strRef>
              <c:f>Sheet1!$D$1</c:f>
              <c:strCache>
                <c:ptCount val="1"/>
                <c:pt idx="0">
                  <c:v>În mare masură</c:v>
                </c:pt>
              </c:strCache>
            </c:strRef>
          </c:tx>
          <c:spPr>
            <a:solidFill>
              <a:srgbClr val="D763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0.460087082728592</c:v>
                </c:pt>
              </c:numCache>
            </c:numRef>
          </c:val>
          <c:extLst>
            <c:ext xmlns:c16="http://schemas.microsoft.com/office/drawing/2014/chart" uri="{C3380CC4-5D6E-409C-BE32-E72D297353CC}">
              <c16:uniqueId val="{00000002-8CCE-4214-AC50-25D8910E5184}"/>
            </c:ext>
          </c:extLst>
        </c:ser>
        <c:ser>
          <c:idx val="3"/>
          <c:order val="3"/>
          <c:tx>
            <c:strRef>
              <c:f>Sheet1!$E$1</c:f>
              <c:strCache>
                <c:ptCount val="1"/>
                <c:pt idx="0">
                  <c:v>În foarte mare masură</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###0%</c:formatCode>
                <c:ptCount val="1"/>
                <c:pt idx="0">
                  <c:v>0.429608127721335</c:v>
                </c:pt>
              </c:numCache>
            </c:numRef>
          </c:val>
          <c:extLst>
            <c:ext xmlns:c16="http://schemas.microsoft.com/office/drawing/2014/chart" uri="{C3380CC4-5D6E-409C-BE32-E72D297353CC}">
              <c16:uniqueId val="{00000003-8CCE-4214-AC50-25D8910E5184}"/>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1"/>
        <c:axPos val="l"/>
        <c:numFmt formatCode="General" sourceLinked="1"/>
        <c:majorTickMark val="none"/>
        <c:minorTickMark val="none"/>
        <c:tickLblPos val="nextTo"/>
        <c:crossAx val="529672816"/>
        <c:crosses val="autoZero"/>
        <c:auto val="1"/>
        <c:lblAlgn val="ctr"/>
        <c:lblOffset val="100"/>
        <c:noMultiLvlLbl val="0"/>
      </c:catAx>
      <c:valAx>
        <c:axId val="529672816"/>
        <c:scaling>
          <c:orientation val="minMax"/>
        </c:scaling>
        <c:delete val="1"/>
        <c:axPos val="b"/>
        <c:numFmt formatCode="###0%" sourceLinked="1"/>
        <c:majorTickMark val="none"/>
        <c:minorTickMark val="none"/>
        <c:tickLblPos val="nextTo"/>
        <c:crossAx val="529679056"/>
        <c:crosses val="autoZero"/>
        <c:crossBetween val="between"/>
      </c:valAx>
      <c:spPr>
        <a:noFill/>
        <a:ln>
          <a:noFill/>
        </a:ln>
        <a:effectLst/>
      </c:spPr>
    </c:plotArea>
    <c:legend>
      <c:legendPos val="b"/>
      <c:layout>
        <c:manualLayout>
          <c:xMode val="edge"/>
          <c:yMode val="edge"/>
          <c:x val="9.3914625916067362E-2"/>
          <c:y val="0.78044974885349305"/>
          <c:w val="0.70687051251027844"/>
          <c:h val="6.285481730838628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52564703290885"/>
          <c:y val="2.8675132912422612E-2"/>
          <c:w val="0.49346868475689115"/>
          <c:h val="0.87366274225817597"/>
        </c:manualLayout>
      </c:layout>
      <c:barChart>
        <c:barDir val="bar"/>
        <c:grouping val="percentStacked"/>
        <c:varyColors val="0"/>
        <c:ser>
          <c:idx val="0"/>
          <c:order val="0"/>
          <c:tx>
            <c:strRef>
              <c:f>Sheet1!$B$1</c:f>
              <c:strCache>
                <c:ptCount val="1"/>
                <c:pt idx="0">
                  <c:v>Aparțin poporului român</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Persoanele care trăiesc în România și au altă religie decât cea ortodoxă</c:v>
                </c:pt>
                <c:pt idx="1">
                  <c:v>Românii care trăiesc în alte țări (decât cele vecine României)  </c:v>
                </c:pt>
                <c:pt idx="2">
                  <c:v>Romii care trăiesc în România  </c:v>
                </c:pt>
                <c:pt idx="3">
                  <c:v>Românii care trăiesc în țările vecine României  </c:v>
                </c:pt>
                <c:pt idx="4">
                  <c:v>Evreii care trăiesc în România  </c:v>
                </c:pt>
                <c:pt idx="5">
                  <c:v>Maghiarii care trăiesc in România  </c:v>
                </c:pt>
                <c:pt idx="6">
                  <c:v>Persoanele de altă naționalitate care trăiesc în România  </c:v>
                </c:pt>
              </c:strCache>
            </c:strRef>
          </c:cat>
          <c:val>
            <c:numRef>
              <c:f>Sheet1!$B$2:$B$8</c:f>
              <c:numCache>
                <c:formatCode>###0%</c:formatCode>
                <c:ptCount val="7"/>
                <c:pt idx="0">
                  <c:v>0.96806966618287371</c:v>
                </c:pt>
                <c:pt idx="1">
                  <c:v>0.95791001451378799</c:v>
                </c:pt>
                <c:pt idx="2">
                  <c:v>0.95645863570391887</c:v>
                </c:pt>
                <c:pt idx="3">
                  <c:v>0.93904208998548622</c:v>
                </c:pt>
                <c:pt idx="4">
                  <c:v>0.93613933236574742</c:v>
                </c:pt>
                <c:pt idx="5">
                  <c:v>0.93033381712626995</c:v>
                </c:pt>
                <c:pt idx="6">
                  <c:v>0.88098693759071123</c:v>
                </c:pt>
              </c:numCache>
            </c:numRef>
          </c:val>
          <c:extLst>
            <c:ext xmlns:c16="http://schemas.microsoft.com/office/drawing/2014/chart" uri="{C3380CC4-5D6E-409C-BE32-E72D297353CC}">
              <c16:uniqueId val="{00000000-E347-4C0F-92DD-842498599B68}"/>
            </c:ext>
          </c:extLst>
        </c:ser>
        <c:ser>
          <c:idx val="1"/>
          <c:order val="1"/>
          <c:tx>
            <c:strRef>
              <c:f>Sheet1!$C$1</c:f>
              <c:strCache>
                <c:ptCount val="1"/>
                <c:pt idx="0">
                  <c:v>Nu aparțin poporului român</c:v>
                </c:pt>
              </c:strCache>
            </c:strRef>
          </c:tx>
          <c:spPr>
            <a:solidFill>
              <a:schemeClr val="bg1">
                <a:lumMod val="85000"/>
              </a:schemeClr>
            </a:solidFill>
            <a:ln>
              <a:noFill/>
            </a:ln>
            <a:effectLst/>
          </c:spPr>
          <c:invertIfNegative val="0"/>
          <c:dLbls>
            <c:dLbl>
              <c:idx val="0"/>
              <c:layout>
                <c:manualLayout>
                  <c:x val="1.226968971210670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DC-42A0-B196-57FC657A402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Persoanele care trăiesc în România și au altă religie decât cea ortodoxă</c:v>
                </c:pt>
                <c:pt idx="1">
                  <c:v>Românii care trăiesc în alte țări (decât cele vecine României)  </c:v>
                </c:pt>
                <c:pt idx="2">
                  <c:v>Romii care trăiesc în România  </c:v>
                </c:pt>
                <c:pt idx="3">
                  <c:v>Românii care trăiesc în țările vecine României  </c:v>
                </c:pt>
                <c:pt idx="4">
                  <c:v>Evreii care trăiesc în România  </c:v>
                </c:pt>
                <c:pt idx="5">
                  <c:v>Maghiarii care trăiesc in România  </c:v>
                </c:pt>
                <c:pt idx="6">
                  <c:v>Persoanele de altă naționalitate care trăiesc în România  </c:v>
                </c:pt>
              </c:strCache>
            </c:strRef>
          </c:cat>
          <c:val>
            <c:numRef>
              <c:f>Sheet1!$C$2:$C$8</c:f>
              <c:numCache>
                <c:formatCode>###0%</c:formatCode>
                <c:ptCount val="7"/>
                <c:pt idx="0">
                  <c:v>3.1930333817126268E-2</c:v>
                </c:pt>
                <c:pt idx="1">
                  <c:v>4.2089985486211907E-2</c:v>
                </c:pt>
                <c:pt idx="2">
                  <c:v>4.354136429608127E-2</c:v>
                </c:pt>
                <c:pt idx="3">
                  <c:v>6.095791001451379E-2</c:v>
                </c:pt>
                <c:pt idx="4">
                  <c:v>6.3860667634252535E-2</c:v>
                </c:pt>
                <c:pt idx="5">
                  <c:v>6.966618287373004E-2</c:v>
                </c:pt>
                <c:pt idx="6">
                  <c:v>0.11901306240928883</c:v>
                </c:pt>
              </c:numCache>
            </c:numRef>
          </c:val>
          <c:extLst>
            <c:ext xmlns:c16="http://schemas.microsoft.com/office/drawing/2014/chart" uri="{C3380CC4-5D6E-409C-BE32-E72D297353CC}">
              <c16:uniqueId val="{00000001-E347-4C0F-92DD-842498599B68}"/>
            </c:ext>
          </c:extLst>
        </c:ser>
        <c:dLbls>
          <c:dLblPos val="ctr"/>
          <c:showLegendKey val="0"/>
          <c:showVal val="1"/>
          <c:showCatName val="0"/>
          <c:showSerName val="0"/>
          <c:showPercent val="0"/>
          <c:showBubbleSize val="0"/>
        </c:dLbls>
        <c:gapWidth val="106"/>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483312"/>
        <c:crosses val="autoZero"/>
        <c:auto val="1"/>
        <c:lblAlgn val="ctr"/>
        <c:lblOffset val="100"/>
        <c:noMultiLvlLbl val="0"/>
      </c:catAx>
      <c:valAx>
        <c:axId val="690483312"/>
        <c:scaling>
          <c:orientation val="minMax"/>
          <c:min val="0"/>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b"/>
      <c:layout>
        <c:manualLayout>
          <c:xMode val="edge"/>
          <c:yMode val="edge"/>
          <c:x val="0.47176220278608905"/>
          <c:y val="0.89619479596397777"/>
          <c:w val="0.52272380348787673"/>
          <c:h val="6.347917628409455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56175045599565"/>
          <c:y val="3.4122023482400413E-2"/>
          <c:w val="0.50743824954400429"/>
          <c:h val="0.84966476394252255"/>
        </c:manualLayout>
      </c:layout>
      <c:barChart>
        <c:barDir val="bar"/>
        <c:grouping val="percentStacked"/>
        <c:varyColors val="0"/>
        <c:ser>
          <c:idx val="0"/>
          <c:order val="0"/>
          <c:tx>
            <c:strRef>
              <c:f>Sheet1!$B$1</c:f>
              <c:strCache>
                <c:ptCount val="1"/>
                <c:pt idx="0">
                  <c:v>Mai degraba in acord</c:v>
                </c:pt>
              </c:strCache>
            </c:strRef>
          </c:tx>
          <c:spPr>
            <a:solidFill>
              <a:srgbClr val="96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În zilele noastre cei mai mulți care încalcă legea scapă nepedepsiți</c:v>
                </c:pt>
                <c:pt idx="1">
                  <c:v>Nu contează legile oricum cei de la putere fac ce vor ei</c:v>
                </c:pt>
                <c:pt idx="2">
                  <c:v>În prezent nici tribunalele nu mai fac dreptate oamenilor</c:v>
                </c:pt>
              </c:strCache>
            </c:strRef>
          </c:cat>
          <c:val>
            <c:numRef>
              <c:f>Sheet1!$B$2:$B$4</c:f>
              <c:numCache>
                <c:formatCode>###0%</c:formatCode>
                <c:ptCount val="3"/>
                <c:pt idx="0">
                  <c:v>0.49201741654571846</c:v>
                </c:pt>
                <c:pt idx="1">
                  <c:v>0.45573294629898409</c:v>
                </c:pt>
                <c:pt idx="2">
                  <c:v>0.39477503628447025</c:v>
                </c:pt>
              </c:numCache>
            </c:numRef>
          </c:val>
          <c:extLst>
            <c:ext xmlns:c16="http://schemas.microsoft.com/office/drawing/2014/chart" uri="{C3380CC4-5D6E-409C-BE32-E72D297353CC}">
              <c16:uniqueId val="{00000000-BBB8-4086-806E-80289E4E6115}"/>
            </c:ext>
          </c:extLst>
        </c:ser>
        <c:ser>
          <c:idx val="1"/>
          <c:order val="1"/>
          <c:tx>
            <c:strRef>
              <c:f>Sheet1!$C$1</c:f>
              <c:strCache>
                <c:ptCount val="1"/>
                <c:pt idx="0">
                  <c:v>Mai degraba in dezacord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În zilele noastre cei mai mulți care încalcă legea scapă nepedepsiți</c:v>
                </c:pt>
                <c:pt idx="1">
                  <c:v>Nu contează legile oricum cei de la putere fac ce vor ei</c:v>
                </c:pt>
                <c:pt idx="2">
                  <c:v>În prezent nici tribunalele nu mai fac dreptate oamenilor</c:v>
                </c:pt>
              </c:strCache>
            </c:strRef>
          </c:cat>
          <c:val>
            <c:numRef>
              <c:f>Sheet1!$C$2:$C$4</c:f>
              <c:numCache>
                <c:formatCode>###0%</c:formatCode>
                <c:ptCount val="3"/>
                <c:pt idx="0">
                  <c:v>0.5079825834542816</c:v>
                </c:pt>
                <c:pt idx="1">
                  <c:v>0.54426705370101591</c:v>
                </c:pt>
                <c:pt idx="2">
                  <c:v>0.60522496371552981</c:v>
                </c:pt>
              </c:numCache>
            </c:numRef>
          </c:val>
          <c:extLst>
            <c:ext xmlns:c16="http://schemas.microsoft.com/office/drawing/2014/chart" uri="{C3380CC4-5D6E-409C-BE32-E72D297353CC}">
              <c16:uniqueId val="{00000001-BBB8-4086-806E-80289E4E6115}"/>
            </c:ext>
          </c:extLst>
        </c:ser>
        <c:dLbls>
          <c:dLblPos val="ctr"/>
          <c:showLegendKey val="0"/>
          <c:showVal val="1"/>
          <c:showCatName val="0"/>
          <c:showSerName val="0"/>
          <c:showPercent val="0"/>
          <c:showBubbleSize val="0"/>
        </c:dLbls>
        <c:gapWidth val="79"/>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483312"/>
        <c:crosses val="autoZero"/>
        <c:auto val="1"/>
        <c:lblAlgn val="ctr"/>
        <c:lblOffset val="100"/>
        <c:noMultiLvlLbl val="0"/>
      </c:catAx>
      <c:valAx>
        <c:axId val="690483312"/>
        <c:scaling>
          <c:orientation val="minMax"/>
        </c:scaling>
        <c:delete val="1"/>
        <c:axPos val="t"/>
        <c:numFmt formatCode="0%" sourceLinked="1"/>
        <c:majorTickMark val="out"/>
        <c:minorTickMark val="none"/>
        <c:tickLblPos val="nextTo"/>
        <c:crossAx val="690492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56175045599565"/>
          <c:y val="3.4122023482400413E-2"/>
          <c:w val="0.50743824954400429"/>
          <c:h val="0.84966476394252255"/>
        </c:manualLayout>
      </c:layout>
      <c:barChart>
        <c:barDir val="bar"/>
        <c:grouping val="percentStacked"/>
        <c:varyColors val="0"/>
        <c:ser>
          <c:idx val="0"/>
          <c:order val="0"/>
          <c:tx>
            <c:strRef>
              <c:f>Sheet1!$B$1</c:f>
              <c:strCache>
                <c:ptCount val="1"/>
                <c:pt idx="0">
                  <c:v>Mai degraba in acord</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Partidele există doar pentru ca politicienii să-și facă o carieră</c:v>
                </c:pt>
                <c:pt idx="1">
                  <c:v>Învățământul de dinainte de 1989 era mai bun decât cel de astazi</c:v>
                </c:pt>
                <c:pt idx="2">
                  <c:v>În comunism oamenii aveau mai multă încredere in viitor</c:v>
                </c:pt>
                <c:pt idx="3">
                  <c:v>Este bine să existe un singur partid politic</c:v>
                </c:pt>
              </c:strCache>
            </c:strRef>
          </c:cat>
          <c:val>
            <c:numRef>
              <c:f>Sheet1!$B$2:$B$5</c:f>
              <c:numCache>
                <c:formatCode>###0%</c:formatCode>
                <c:ptCount val="4"/>
                <c:pt idx="0">
                  <c:v>0.58055152394775034</c:v>
                </c:pt>
                <c:pt idx="1">
                  <c:v>0.44412191582002902</c:v>
                </c:pt>
                <c:pt idx="2">
                  <c:v>0.43831640058055155</c:v>
                </c:pt>
                <c:pt idx="3">
                  <c:v>0.14804063860667635</c:v>
                </c:pt>
              </c:numCache>
            </c:numRef>
          </c:val>
          <c:extLst>
            <c:ext xmlns:c16="http://schemas.microsoft.com/office/drawing/2014/chart" uri="{C3380CC4-5D6E-409C-BE32-E72D297353CC}">
              <c16:uniqueId val="{00000000-7374-48F2-92BA-76A29920B945}"/>
            </c:ext>
          </c:extLst>
        </c:ser>
        <c:ser>
          <c:idx val="1"/>
          <c:order val="1"/>
          <c:tx>
            <c:strRef>
              <c:f>Sheet1!$C$1</c:f>
              <c:strCache>
                <c:ptCount val="1"/>
                <c:pt idx="0">
                  <c:v>Mai degraba in dezacord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Partidele există doar pentru ca politicienii să-și facă o carieră</c:v>
                </c:pt>
                <c:pt idx="1">
                  <c:v>Învățământul de dinainte de 1989 era mai bun decât cel de astazi</c:v>
                </c:pt>
                <c:pt idx="2">
                  <c:v>În comunism oamenii aveau mai multă încredere in viitor</c:v>
                </c:pt>
                <c:pt idx="3">
                  <c:v>Este bine să existe un singur partid politic</c:v>
                </c:pt>
              </c:strCache>
            </c:strRef>
          </c:cat>
          <c:val>
            <c:numRef>
              <c:f>Sheet1!$C$2:$C$5</c:f>
              <c:numCache>
                <c:formatCode>###0%</c:formatCode>
                <c:ptCount val="4"/>
                <c:pt idx="0">
                  <c:v>0.41944847605224966</c:v>
                </c:pt>
                <c:pt idx="1">
                  <c:v>0.55587808417997098</c:v>
                </c:pt>
                <c:pt idx="2">
                  <c:v>0.56168359941944845</c:v>
                </c:pt>
                <c:pt idx="3">
                  <c:v>0.85195936139332362</c:v>
                </c:pt>
              </c:numCache>
            </c:numRef>
          </c:val>
          <c:extLst>
            <c:ext xmlns:c16="http://schemas.microsoft.com/office/drawing/2014/chart" uri="{C3380CC4-5D6E-409C-BE32-E72D297353CC}">
              <c16:uniqueId val="{00000001-7374-48F2-92BA-76A29920B945}"/>
            </c:ext>
          </c:extLst>
        </c:ser>
        <c:dLbls>
          <c:dLblPos val="ctr"/>
          <c:showLegendKey val="0"/>
          <c:showVal val="1"/>
          <c:showCatName val="0"/>
          <c:showSerName val="0"/>
          <c:showPercent val="0"/>
          <c:showBubbleSize val="0"/>
        </c:dLbls>
        <c:gapWidth val="79"/>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483312"/>
        <c:crosses val="autoZero"/>
        <c:auto val="1"/>
        <c:lblAlgn val="ctr"/>
        <c:lblOffset val="100"/>
        <c:noMultiLvlLbl val="0"/>
      </c:catAx>
      <c:valAx>
        <c:axId val="690483312"/>
        <c:scaling>
          <c:orientation val="minMax"/>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b"/>
      <c:layout>
        <c:manualLayout>
          <c:xMode val="edge"/>
          <c:yMode val="edge"/>
          <c:x val="0.56012676148759122"/>
          <c:y val="0.85728440179862109"/>
          <c:w val="0.42770979421708016"/>
          <c:h val="0.119380744427770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56175045599565"/>
          <c:y val="3.4122023482400413E-2"/>
          <c:w val="0.50743824954400429"/>
          <c:h val="0.84966476394252255"/>
        </c:manualLayout>
      </c:layout>
      <c:barChart>
        <c:barDir val="bar"/>
        <c:grouping val="percentStacked"/>
        <c:varyColors val="0"/>
        <c:ser>
          <c:idx val="0"/>
          <c:order val="0"/>
          <c:tx>
            <c:strRef>
              <c:f>Sheet1!$B$1</c:f>
              <c:strCache>
                <c:ptCount val="1"/>
                <c:pt idx="0">
                  <c:v>Mai degrabă in acord</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În general oamenii care ajung să aibă un pic de putere încep să se uite de sus la ceilalti</c:v>
                </c:pt>
                <c:pt idx="1">
                  <c:v>În general bogații îi privesc de sus pe ceilalti</c:v>
                </c:pt>
                <c:pt idx="2">
                  <c:v>În România te poți îmbogăți doar pe căi necinstite</c:v>
                </c:pt>
                <c:pt idx="3">
                  <c:v>În general oamenii cu studii superioare îi privesc de sus pe ceilalti</c:v>
                </c:pt>
              </c:strCache>
            </c:strRef>
          </c:cat>
          <c:val>
            <c:numRef>
              <c:f>Sheet1!$B$2:$B$5</c:f>
              <c:numCache>
                <c:formatCode>###0%</c:formatCode>
                <c:ptCount val="4"/>
                <c:pt idx="0">
                  <c:v>0.65166908563134962</c:v>
                </c:pt>
                <c:pt idx="1">
                  <c:v>0.61248185776487662</c:v>
                </c:pt>
                <c:pt idx="2">
                  <c:v>0.26850507982583455</c:v>
                </c:pt>
                <c:pt idx="3">
                  <c:v>0.21770682148040638</c:v>
                </c:pt>
              </c:numCache>
            </c:numRef>
          </c:val>
          <c:extLst>
            <c:ext xmlns:c16="http://schemas.microsoft.com/office/drawing/2014/chart" uri="{C3380CC4-5D6E-409C-BE32-E72D297353CC}">
              <c16:uniqueId val="{00000000-0135-4650-824B-9C80C1304C84}"/>
            </c:ext>
          </c:extLst>
        </c:ser>
        <c:ser>
          <c:idx val="1"/>
          <c:order val="1"/>
          <c:tx>
            <c:strRef>
              <c:f>Sheet1!$C$1</c:f>
              <c:strCache>
                <c:ptCount val="1"/>
                <c:pt idx="0">
                  <c:v>Mai degrabă in dezacord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În general oamenii care ajung să aibă un pic de putere încep să se uite de sus la ceilalti</c:v>
                </c:pt>
                <c:pt idx="1">
                  <c:v>În general bogații îi privesc de sus pe ceilalti</c:v>
                </c:pt>
                <c:pt idx="2">
                  <c:v>În România te poți îmbogăți doar pe căi necinstite</c:v>
                </c:pt>
                <c:pt idx="3">
                  <c:v>În general oamenii cu studii superioare îi privesc de sus pe ceilalti</c:v>
                </c:pt>
              </c:strCache>
            </c:strRef>
          </c:cat>
          <c:val>
            <c:numRef>
              <c:f>Sheet1!$C$2:$C$5</c:f>
              <c:numCache>
                <c:formatCode>###0%</c:formatCode>
                <c:ptCount val="4"/>
                <c:pt idx="0">
                  <c:v>0.34833091436865016</c:v>
                </c:pt>
                <c:pt idx="1">
                  <c:v>0.38751814223512343</c:v>
                </c:pt>
                <c:pt idx="2">
                  <c:v>0.73149492017416551</c:v>
                </c:pt>
                <c:pt idx="3">
                  <c:v>0.78229317851959346</c:v>
                </c:pt>
              </c:numCache>
            </c:numRef>
          </c:val>
          <c:extLst>
            <c:ext xmlns:c16="http://schemas.microsoft.com/office/drawing/2014/chart" uri="{C3380CC4-5D6E-409C-BE32-E72D297353CC}">
              <c16:uniqueId val="{00000001-0135-4650-824B-9C80C1304C84}"/>
            </c:ext>
          </c:extLst>
        </c:ser>
        <c:dLbls>
          <c:dLblPos val="ctr"/>
          <c:showLegendKey val="0"/>
          <c:showVal val="1"/>
          <c:showCatName val="0"/>
          <c:showSerName val="0"/>
          <c:showPercent val="0"/>
          <c:showBubbleSize val="0"/>
        </c:dLbls>
        <c:gapWidth val="79"/>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483312"/>
        <c:crosses val="autoZero"/>
        <c:auto val="1"/>
        <c:lblAlgn val="ctr"/>
        <c:lblOffset val="100"/>
        <c:noMultiLvlLbl val="0"/>
      </c:catAx>
      <c:valAx>
        <c:axId val="690483312"/>
        <c:scaling>
          <c:orientation val="minMax"/>
        </c:scaling>
        <c:delete val="1"/>
        <c:axPos val="t"/>
        <c:numFmt formatCode="0%" sourceLinked="1"/>
        <c:majorTickMark val="out"/>
        <c:minorTickMark val="none"/>
        <c:tickLblPos val="nextTo"/>
        <c:crossAx val="690492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56175045599565"/>
          <c:y val="3.4122023482400413E-2"/>
          <c:w val="0.50743824954400429"/>
          <c:h val="0.39381046180783541"/>
        </c:manualLayout>
      </c:layout>
      <c:barChart>
        <c:barDir val="bar"/>
        <c:grouping val="percentStacked"/>
        <c:varyColors val="0"/>
        <c:ser>
          <c:idx val="0"/>
          <c:order val="0"/>
          <c:tx>
            <c:strRef>
              <c:f>Sheet1!$B$1</c:f>
              <c:strCache>
                <c:ptCount val="1"/>
                <c:pt idx="0">
                  <c:v>Mai degrabă în acord</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De fiecare dată când știința contrazice scrierile sfinte, știința greșește</c:v>
                </c:pt>
              </c:strCache>
            </c:strRef>
          </c:cat>
          <c:val>
            <c:numRef>
              <c:f>Sheet1!$B$2</c:f>
              <c:numCache>
                <c:formatCode>###0%</c:formatCode>
                <c:ptCount val="1"/>
                <c:pt idx="0">
                  <c:v>0.15965166908563136</c:v>
                </c:pt>
              </c:numCache>
            </c:numRef>
          </c:val>
          <c:extLst>
            <c:ext xmlns:c16="http://schemas.microsoft.com/office/drawing/2014/chart" uri="{C3380CC4-5D6E-409C-BE32-E72D297353CC}">
              <c16:uniqueId val="{00000000-910D-4729-8C54-FDDFDBF28536}"/>
            </c:ext>
          </c:extLst>
        </c:ser>
        <c:ser>
          <c:idx val="1"/>
          <c:order val="1"/>
          <c:tx>
            <c:strRef>
              <c:f>Sheet1!$C$1</c:f>
              <c:strCache>
                <c:ptCount val="1"/>
                <c:pt idx="0">
                  <c:v>Mai degrabă în dezacord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De fiecare dată când știința contrazice scrierile sfinte, știința greșește</c:v>
                </c:pt>
              </c:strCache>
            </c:strRef>
          </c:cat>
          <c:val>
            <c:numRef>
              <c:f>Sheet1!$C$2</c:f>
              <c:numCache>
                <c:formatCode>###0%</c:formatCode>
                <c:ptCount val="1"/>
                <c:pt idx="0">
                  <c:v>0.84034833091436867</c:v>
                </c:pt>
              </c:numCache>
            </c:numRef>
          </c:val>
          <c:extLst>
            <c:ext xmlns:c16="http://schemas.microsoft.com/office/drawing/2014/chart" uri="{C3380CC4-5D6E-409C-BE32-E72D297353CC}">
              <c16:uniqueId val="{00000001-910D-4729-8C54-FDDFDBF28536}"/>
            </c:ext>
          </c:extLst>
        </c:ser>
        <c:dLbls>
          <c:dLblPos val="ctr"/>
          <c:showLegendKey val="0"/>
          <c:showVal val="1"/>
          <c:showCatName val="0"/>
          <c:showSerName val="0"/>
          <c:showPercent val="0"/>
          <c:showBubbleSize val="0"/>
        </c:dLbls>
        <c:gapWidth val="79"/>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483312"/>
        <c:crosses val="autoZero"/>
        <c:auto val="1"/>
        <c:lblAlgn val="ctr"/>
        <c:lblOffset val="100"/>
        <c:noMultiLvlLbl val="0"/>
      </c:catAx>
      <c:valAx>
        <c:axId val="690483312"/>
        <c:scaling>
          <c:orientation val="minMax"/>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b"/>
      <c:layout>
        <c:manualLayout>
          <c:xMode val="edge"/>
          <c:yMode val="edge"/>
          <c:x val="0.46182033892070534"/>
          <c:y val="0.46115824031516744"/>
          <c:w val="0.47952069585039941"/>
          <c:h val="0.227526373385861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Acord total</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Căsătoria dintre persoane de același sex este acceptabilă</c:v>
                </c:pt>
                <c:pt idx="1">
                  <c:v>Parteneriatul civil poate fi o soluție pentru persoanele de același sex</c:v>
                </c:pt>
              </c:strCache>
            </c:strRef>
          </c:cat>
          <c:val>
            <c:numRef>
              <c:f>Sheet1!$B$2:$B$3</c:f>
              <c:numCache>
                <c:formatCode>###0%</c:formatCode>
                <c:ptCount val="2"/>
                <c:pt idx="0">
                  <c:v>0.18287373004354138</c:v>
                </c:pt>
                <c:pt idx="1">
                  <c:v>0.17416545718432508</c:v>
                </c:pt>
              </c:numCache>
            </c:numRef>
          </c:val>
          <c:extLst>
            <c:ext xmlns:c16="http://schemas.microsoft.com/office/drawing/2014/chart" uri="{C3380CC4-5D6E-409C-BE32-E72D297353CC}">
              <c16:uniqueId val="{00000000-13D4-4C2D-9F83-69028609CB72}"/>
            </c:ext>
          </c:extLst>
        </c:ser>
        <c:ser>
          <c:idx val="1"/>
          <c:order val="1"/>
          <c:tx>
            <c:strRef>
              <c:f>Sheet1!$C$1</c:f>
              <c:strCache>
                <c:ptCount val="1"/>
                <c:pt idx="0">
                  <c:v>Acord parțial2</c:v>
                </c:pt>
              </c:strCache>
            </c:strRef>
          </c:tx>
          <c:spPr>
            <a:solidFill>
              <a:srgbClr val="D763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Căsătoria dintre persoane de același sex este acceptabilă</c:v>
                </c:pt>
                <c:pt idx="1">
                  <c:v>Parteneriatul civil poate fi o soluție pentru persoanele de același sex</c:v>
                </c:pt>
              </c:strCache>
            </c:strRef>
          </c:cat>
          <c:val>
            <c:numRef>
              <c:f>Sheet1!$C$2:$C$3</c:f>
              <c:numCache>
                <c:formatCode>###0%</c:formatCode>
                <c:ptCount val="2"/>
                <c:pt idx="0">
                  <c:v>0.11901306240928883</c:v>
                </c:pt>
                <c:pt idx="1">
                  <c:v>0.15529753265602322</c:v>
                </c:pt>
              </c:numCache>
            </c:numRef>
          </c:val>
          <c:extLst>
            <c:ext xmlns:c16="http://schemas.microsoft.com/office/drawing/2014/chart" uri="{C3380CC4-5D6E-409C-BE32-E72D297353CC}">
              <c16:uniqueId val="{00000001-13D4-4C2D-9F83-69028609CB72}"/>
            </c:ext>
          </c:extLst>
        </c:ser>
        <c:ser>
          <c:idx val="2"/>
          <c:order val="2"/>
          <c:tx>
            <c:strRef>
              <c:f>Sheet1!$D$1</c:f>
              <c:strCache>
                <c:ptCount val="1"/>
                <c:pt idx="0">
                  <c:v>Nici acord, nici dezacord2</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Căsătoria dintre persoane de același sex este acceptabilă</c:v>
                </c:pt>
                <c:pt idx="1">
                  <c:v>Parteneriatul civil poate fi o soluție pentru persoanele de același sex</c:v>
                </c:pt>
              </c:strCache>
            </c:strRef>
          </c:cat>
          <c:val>
            <c:numRef>
              <c:f>Sheet1!$D$2:$D$3</c:f>
              <c:numCache>
                <c:formatCode>###0%</c:formatCode>
                <c:ptCount val="2"/>
                <c:pt idx="0">
                  <c:v>0.2467343976777939</c:v>
                </c:pt>
                <c:pt idx="1">
                  <c:v>0.37590711175616837</c:v>
                </c:pt>
              </c:numCache>
            </c:numRef>
          </c:val>
          <c:extLst>
            <c:ext xmlns:c16="http://schemas.microsoft.com/office/drawing/2014/chart" uri="{C3380CC4-5D6E-409C-BE32-E72D297353CC}">
              <c16:uniqueId val="{00000000-E099-48DF-8837-807B8DF72473}"/>
            </c:ext>
          </c:extLst>
        </c:ser>
        <c:ser>
          <c:idx val="3"/>
          <c:order val="3"/>
          <c:tx>
            <c:strRef>
              <c:f>Sheet1!$E$1</c:f>
              <c:strCache>
                <c:ptCount val="1"/>
                <c:pt idx="0">
                  <c:v>Dezacord parțial2</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Căsătoria dintre persoane de același sex este acceptabilă</c:v>
                </c:pt>
                <c:pt idx="1">
                  <c:v>Parteneriatul civil poate fi o soluție pentru persoanele de același sex</c:v>
                </c:pt>
              </c:strCache>
            </c:strRef>
          </c:cat>
          <c:val>
            <c:numRef>
              <c:f>Sheet1!$E$2:$E$3</c:f>
              <c:numCache>
                <c:formatCode>###0%</c:formatCode>
                <c:ptCount val="2"/>
                <c:pt idx="0">
                  <c:v>0.11175616835994194</c:v>
                </c:pt>
                <c:pt idx="1">
                  <c:v>7.5471698113207544E-2</c:v>
                </c:pt>
              </c:numCache>
            </c:numRef>
          </c:val>
          <c:extLst>
            <c:ext xmlns:c16="http://schemas.microsoft.com/office/drawing/2014/chart" uri="{C3380CC4-5D6E-409C-BE32-E72D297353CC}">
              <c16:uniqueId val="{00000001-E099-48DF-8837-807B8DF72473}"/>
            </c:ext>
          </c:extLst>
        </c:ser>
        <c:ser>
          <c:idx val="4"/>
          <c:order val="4"/>
          <c:tx>
            <c:strRef>
              <c:f>Sheet1!$F$1</c:f>
              <c:strCache>
                <c:ptCount val="1"/>
                <c:pt idx="0">
                  <c:v>Dezacord total2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Căsătoria dintre persoane de același sex este acceptabilă</c:v>
                </c:pt>
                <c:pt idx="1">
                  <c:v>Parteneriatul civil poate fi o soluție pentru persoanele de același sex</c:v>
                </c:pt>
              </c:strCache>
            </c:strRef>
          </c:cat>
          <c:val>
            <c:numRef>
              <c:f>Sheet1!$F$2:$F$3</c:f>
              <c:numCache>
                <c:formatCode>###0%</c:formatCode>
                <c:ptCount val="2"/>
                <c:pt idx="0">
                  <c:v>0.339622641509434</c:v>
                </c:pt>
                <c:pt idx="1">
                  <c:v>0.21915820029027577</c:v>
                </c:pt>
              </c:numCache>
            </c:numRef>
          </c:val>
          <c:extLst>
            <c:ext xmlns:c16="http://schemas.microsoft.com/office/drawing/2014/chart" uri="{C3380CC4-5D6E-409C-BE32-E72D297353CC}">
              <c16:uniqueId val="{00000002-E099-48DF-8837-807B8DF72473}"/>
            </c:ext>
          </c:extLst>
        </c:ser>
        <c:dLbls>
          <c:dLblPos val="ctr"/>
          <c:showLegendKey val="0"/>
          <c:showVal val="1"/>
          <c:showCatName val="0"/>
          <c:showSerName val="0"/>
          <c:showPercent val="0"/>
          <c:showBubbleSize val="0"/>
        </c:dLbls>
        <c:gapWidth val="150"/>
        <c:overlap val="100"/>
        <c:axId val="633140904"/>
        <c:axId val="633141232"/>
      </c:barChart>
      <c:catAx>
        <c:axId val="6331409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33141232"/>
        <c:crosses val="autoZero"/>
        <c:auto val="1"/>
        <c:lblAlgn val="ctr"/>
        <c:lblOffset val="100"/>
        <c:noMultiLvlLbl val="0"/>
      </c:catAx>
      <c:valAx>
        <c:axId val="633141232"/>
        <c:scaling>
          <c:orientation val="minMax"/>
        </c:scaling>
        <c:delete val="1"/>
        <c:axPos val="t"/>
        <c:numFmt formatCode="0%" sourceLinked="1"/>
        <c:majorTickMark val="out"/>
        <c:minorTickMark val="none"/>
        <c:tickLblPos val="nextTo"/>
        <c:crossAx val="63314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04964233169294"/>
          <c:y val="7.0710869480490227E-2"/>
          <c:w val="0.42472610266741512"/>
          <c:h val="0.68846117052050182"/>
        </c:manualLayout>
      </c:layout>
      <c:barChart>
        <c:barDir val="bar"/>
        <c:grouping val="percentStacked"/>
        <c:varyColors val="0"/>
        <c:ser>
          <c:idx val="0"/>
          <c:order val="0"/>
          <c:tx>
            <c:strRef>
              <c:f>Sheet1!$B$1</c:f>
              <c:strCache>
                <c:ptCount val="1"/>
                <c:pt idx="0">
                  <c:v>Acord total</c:v>
                </c:pt>
              </c:strCache>
            </c:strRef>
          </c:tx>
          <c:spPr>
            <a:solidFill>
              <a:srgbClr val="AC0000"/>
            </a:solidFill>
            <a:ln>
              <a:noFill/>
            </a:ln>
            <a:effectLst/>
          </c:spPr>
          <c:invertIfNegative val="0"/>
          <c:dLbls>
            <c:dLbl>
              <c:idx val="1"/>
              <c:layout>
                <c:manualLayout>
                  <c:x val="-1.428913935398775E-2"/>
                  <c:y val="8.960064192290904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E6-4455-8ADC-F18460B0FA6B}"/>
                </c:ext>
              </c:extLst>
            </c:dLbl>
            <c:dLbl>
              <c:idx val="2"/>
              <c:layout>
                <c:manualLayout>
                  <c:x val="1.2990126685442889E-3"/>
                  <c:y val="0.1134940210111226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07-4CAA-8F79-89B209CF11E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Avortul ar trebui interzis</c:v>
                </c:pt>
                <c:pt idx="1">
                  <c:v>Rolul femeii este sa aibă grijă de gospodarie</c:v>
                </c:pt>
                <c:pt idx="2">
                  <c:v>Bărbații sunt mai inteligenți decât femeile</c:v>
                </c:pt>
              </c:strCache>
            </c:strRef>
          </c:cat>
          <c:val>
            <c:numRef>
              <c:f>Sheet1!$B$2:$B$4</c:f>
              <c:numCache>
                <c:formatCode>###0%</c:formatCode>
                <c:ptCount val="3"/>
                <c:pt idx="0">
                  <c:v>9.7242380261248179E-2</c:v>
                </c:pt>
                <c:pt idx="1">
                  <c:v>1.8867924528301886E-2</c:v>
                </c:pt>
                <c:pt idx="2">
                  <c:v>1.0159651669085633E-2</c:v>
                </c:pt>
              </c:numCache>
            </c:numRef>
          </c:val>
          <c:extLst>
            <c:ext xmlns:c16="http://schemas.microsoft.com/office/drawing/2014/chart" uri="{C3380CC4-5D6E-409C-BE32-E72D297353CC}">
              <c16:uniqueId val="{00000000-D691-4578-83F8-48C5DB2175FC}"/>
            </c:ext>
          </c:extLst>
        </c:ser>
        <c:ser>
          <c:idx val="1"/>
          <c:order val="1"/>
          <c:tx>
            <c:strRef>
              <c:f>Sheet1!$C$1</c:f>
              <c:strCache>
                <c:ptCount val="1"/>
                <c:pt idx="0">
                  <c:v>Acord parțial</c:v>
                </c:pt>
              </c:strCache>
            </c:strRef>
          </c:tx>
          <c:spPr>
            <a:solidFill>
              <a:srgbClr val="D76363"/>
            </a:solidFill>
            <a:ln>
              <a:noFill/>
            </a:ln>
            <a:effectLst/>
          </c:spPr>
          <c:invertIfNegative val="0"/>
          <c:dLbls>
            <c:dLbl>
              <c:idx val="2"/>
              <c:layout>
                <c:manualLayout>
                  <c:x val="7.794076011266019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07-4CAA-8F79-89B209CF11E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Avortul ar trebui interzis</c:v>
                </c:pt>
                <c:pt idx="1">
                  <c:v>Rolul femeii este sa aibă grijă de gospodarie</c:v>
                </c:pt>
                <c:pt idx="2">
                  <c:v>Bărbații sunt mai inteligenți decât femeile</c:v>
                </c:pt>
              </c:strCache>
            </c:strRef>
          </c:cat>
          <c:val>
            <c:numRef>
              <c:f>Sheet1!$C$2:$C$4</c:f>
              <c:numCache>
                <c:formatCode>###0%</c:formatCode>
                <c:ptCount val="3"/>
                <c:pt idx="0">
                  <c:v>8.5631349782293184E-2</c:v>
                </c:pt>
                <c:pt idx="1">
                  <c:v>4.354136429608127E-2</c:v>
                </c:pt>
                <c:pt idx="2">
                  <c:v>2.9027576197387515E-2</c:v>
                </c:pt>
              </c:numCache>
            </c:numRef>
          </c:val>
          <c:extLst>
            <c:ext xmlns:c16="http://schemas.microsoft.com/office/drawing/2014/chart" uri="{C3380CC4-5D6E-409C-BE32-E72D297353CC}">
              <c16:uniqueId val="{00000001-D691-4578-83F8-48C5DB2175FC}"/>
            </c:ext>
          </c:extLst>
        </c:ser>
        <c:ser>
          <c:idx val="2"/>
          <c:order val="2"/>
          <c:tx>
            <c:strRef>
              <c:f>Sheet1!$D$1</c:f>
              <c:strCache>
                <c:ptCount val="1"/>
                <c:pt idx="0">
                  <c:v>Nici acord, nici dezacord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Avortul ar trebui interzis</c:v>
                </c:pt>
                <c:pt idx="1">
                  <c:v>Rolul femeii este sa aibă grijă de gospodarie</c:v>
                </c:pt>
                <c:pt idx="2">
                  <c:v>Bărbații sunt mai inteligenți decât femeile</c:v>
                </c:pt>
              </c:strCache>
            </c:strRef>
          </c:cat>
          <c:val>
            <c:numRef>
              <c:f>Sheet1!$D$2:$D$4</c:f>
              <c:numCache>
                <c:formatCode>###0%</c:formatCode>
                <c:ptCount val="3"/>
                <c:pt idx="0">
                  <c:v>0.20029027576197386</c:v>
                </c:pt>
                <c:pt idx="1">
                  <c:v>8.2728592162554418E-2</c:v>
                </c:pt>
                <c:pt idx="2">
                  <c:v>0.15529753265602322</c:v>
                </c:pt>
              </c:numCache>
            </c:numRef>
          </c:val>
          <c:extLst>
            <c:ext xmlns:c16="http://schemas.microsoft.com/office/drawing/2014/chart" uri="{C3380CC4-5D6E-409C-BE32-E72D297353CC}">
              <c16:uniqueId val="{00000000-F9E4-4A4D-B724-628E0BC54A7C}"/>
            </c:ext>
          </c:extLst>
        </c:ser>
        <c:ser>
          <c:idx val="3"/>
          <c:order val="3"/>
          <c:tx>
            <c:strRef>
              <c:f>Sheet1!$E$1</c:f>
              <c:strCache>
                <c:ptCount val="1"/>
                <c:pt idx="0">
                  <c:v>Dezacord parțial</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Avortul ar trebui interzis</c:v>
                </c:pt>
                <c:pt idx="1">
                  <c:v>Rolul femeii este sa aibă grijă de gospodarie</c:v>
                </c:pt>
                <c:pt idx="2">
                  <c:v>Bărbații sunt mai inteligenți decât femeile</c:v>
                </c:pt>
              </c:strCache>
            </c:strRef>
          </c:cat>
          <c:val>
            <c:numRef>
              <c:f>Sheet1!$E$2:$E$4</c:f>
              <c:numCache>
                <c:formatCode>###0%</c:formatCode>
                <c:ptCount val="3"/>
                <c:pt idx="0">
                  <c:v>0.11756168359941946</c:v>
                </c:pt>
                <c:pt idx="1">
                  <c:v>0.14223512336719885</c:v>
                </c:pt>
                <c:pt idx="2">
                  <c:v>8.1277213352685063E-2</c:v>
                </c:pt>
              </c:numCache>
            </c:numRef>
          </c:val>
          <c:extLst>
            <c:ext xmlns:c16="http://schemas.microsoft.com/office/drawing/2014/chart" uri="{C3380CC4-5D6E-409C-BE32-E72D297353CC}">
              <c16:uniqueId val="{00000001-F9E4-4A4D-B724-628E0BC54A7C}"/>
            </c:ext>
          </c:extLst>
        </c:ser>
        <c:ser>
          <c:idx val="4"/>
          <c:order val="4"/>
          <c:tx>
            <c:strRef>
              <c:f>Sheet1!$F$1</c:f>
              <c:strCache>
                <c:ptCount val="1"/>
                <c:pt idx="0">
                  <c:v>Dezacord total</c:v>
                </c:pt>
              </c:strCache>
            </c:strRef>
          </c:tx>
          <c:spPr>
            <a:solidFill>
              <a:schemeClr val="accent1">
                <a:lumMod val="50000"/>
              </a:schemeClr>
            </a:solidFill>
            <a:ln>
              <a:noFill/>
            </a:ln>
            <a:effectLst/>
          </c:spPr>
          <c:invertIfNegative val="0"/>
          <c:dLbls>
            <c:dLbl>
              <c:idx val="1"/>
              <c:layout>
                <c:manualLayout>
                  <c:x val="1.8186177359620713E-2"/>
                  <c:y val="-5.97334477205340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E4-4A4D-B724-628E0BC54A7C}"/>
                </c:ext>
              </c:extLst>
            </c:dLbl>
            <c:dLbl>
              <c:idx val="2"/>
              <c:layout>
                <c:manualLayout>
                  <c:x val="1.6887164691076283E-2"/>
                  <c:y val="1.19466895441068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07-4CAA-8F79-89B209CF11E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Avortul ar trebui interzis</c:v>
                </c:pt>
                <c:pt idx="1">
                  <c:v>Rolul femeii este sa aibă grijă de gospodarie</c:v>
                </c:pt>
                <c:pt idx="2">
                  <c:v>Bărbații sunt mai inteligenți decât femeile</c:v>
                </c:pt>
              </c:strCache>
            </c:strRef>
          </c:cat>
          <c:val>
            <c:numRef>
              <c:f>Sheet1!$F$2:$F$4</c:f>
              <c:numCache>
                <c:formatCode>###0%</c:formatCode>
                <c:ptCount val="3"/>
                <c:pt idx="0">
                  <c:v>0.49927431059506533</c:v>
                </c:pt>
                <c:pt idx="1">
                  <c:v>0.71262699564586351</c:v>
                </c:pt>
                <c:pt idx="2">
                  <c:v>0.72423802612481869</c:v>
                </c:pt>
              </c:numCache>
            </c:numRef>
          </c:val>
          <c:extLst>
            <c:ext xmlns:c16="http://schemas.microsoft.com/office/drawing/2014/chart" uri="{C3380CC4-5D6E-409C-BE32-E72D297353CC}">
              <c16:uniqueId val="{00000002-F9E4-4A4D-B724-628E0BC54A7C}"/>
            </c:ext>
          </c:extLst>
        </c:ser>
        <c:dLbls>
          <c:dLblPos val="ctr"/>
          <c:showLegendKey val="0"/>
          <c:showVal val="1"/>
          <c:showCatName val="0"/>
          <c:showSerName val="0"/>
          <c:showPercent val="0"/>
          <c:showBubbleSize val="0"/>
        </c:dLbls>
        <c:gapWidth val="54"/>
        <c:overlap val="100"/>
        <c:axId val="633140904"/>
        <c:axId val="633141232"/>
      </c:barChart>
      <c:catAx>
        <c:axId val="6331409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33141232"/>
        <c:crosses val="autoZero"/>
        <c:auto val="1"/>
        <c:lblAlgn val="ctr"/>
        <c:lblOffset val="100"/>
        <c:noMultiLvlLbl val="0"/>
      </c:catAx>
      <c:valAx>
        <c:axId val="633141232"/>
        <c:scaling>
          <c:orientation val="minMax"/>
        </c:scaling>
        <c:delete val="1"/>
        <c:axPos val="t"/>
        <c:numFmt formatCode="0%" sourceLinked="1"/>
        <c:majorTickMark val="out"/>
        <c:minorTickMark val="none"/>
        <c:tickLblPos val="nextTo"/>
        <c:crossAx val="633140904"/>
        <c:crosses val="autoZero"/>
        <c:crossBetween val="between"/>
      </c:valAx>
      <c:spPr>
        <a:noFill/>
        <a:ln>
          <a:noFill/>
        </a:ln>
        <a:effectLst/>
      </c:spPr>
    </c:plotArea>
    <c:legend>
      <c:legendPos val="b"/>
      <c:layout>
        <c:manualLayout>
          <c:xMode val="edge"/>
          <c:yMode val="edge"/>
          <c:x val="1.1196875496079638E-2"/>
          <c:y val="0.83594843545401187"/>
          <c:w val="0.7067700858043896"/>
          <c:h val="0.122474733221956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13335089239867E-2"/>
          <c:y val="3.1742980472727278E-2"/>
          <c:w val="0.85962323554363174"/>
          <c:h val="0.93651403905454544"/>
        </c:manualLayout>
      </c:layout>
      <c:barChart>
        <c:barDir val="col"/>
        <c:grouping val="clustered"/>
        <c:varyColors val="0"/>
        <c:ser>
          <c:idx val="0"/>
          <c:order val="0"/>
          <c:tx>
            <c:strRef>
              <c:f>Sheet1!$B$1</c:f>
              <c:strCache>
                <c:ptCount val="1"/>
                <c:pt idx="0">
                  <c:v>Column1</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Deloc</c:v>
                </c:pt>
                <c:pt idx="1">
                  <c:v>În mică masură</c:v>
                </c:pt>
                <c:pt idx="2">
                  <c:v>În mare măsura</c:v>
                </c:pt>
                <c:pt idx="3">
                  <c:v>În foarte mare măsură</c:v>
                </c:pt>
                <c:pt idx="4">
                  <c:v>Nu știu </c:v>
                </c:pt>
              </c:strCache>
            </c:strRef>
          </c:cat>
          <c:val>
            <c:numRef>
              <c:f>Sheet1!$B$2:$B$6</c:f>
              <c:numCache>
                <c:formatCode>###0%</c:formatCode>
                <c:ptCount val="5"/>
                <c:pt idx="0">
                  <c:v>0.50362844702467346</c:v>
                </c:pt>
                <c:pt idx="1">
                  <c:v>0.41799709724238027</c:v>
                </c:pt>
                <c:pt idx="2">
                  <c:v>6.2409288824383166E-2</c:v>
                </c:pt>
                <c:pt idx="3">
                  <c:v>8.708272859216255E-3</c:v>
                </c:pt>
                <c:pt idx="4">
                  <c:v>7.2568940493468789E-3</c:v>
                </c:pt>
              </c:numCache>
            </c:numRef>
          </c:val>
          <c:extLst>
            <c:ext xmlns:c16="http://schemas.microsoft.com/office/drawing/2014/chart" uri="{C3380CC4-5D6E-409C-BE32-E72D297353CC}">
              <c16:uniqueId val="{00000000-38D9-4A0F-B820-5637ECB27BCB}"/>
            </c:ext>
          </c:extLst>
        </c:ser>
        <c:dLbls>
          <c:dLblPos val="outEnd"/>
          <c:showLegendKey val="0"/>
          <c:showVal val="1"/>
          <c:showCatName val="0"/>
          <c:showSerName val="0"/>
          <c:showPercent val="0"/>
          <c:showBubbleSize val="0"/>
        </c:dLbls>
        <c:gapWidth val="182"/>
        <c:axId val="93090463"/>
        <c:axId val="93077151"/>
      </c:barChart>
      <c:catAx>
        <c:axId val="9309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3077151"/>
        <c:crosses val="autoZero"/>
        <c:auto val="1"/>
        <c:lblAlgn val="ctr"/>
        <c:lblOffset val="100"/>
        <c:noMultiLvlLbl val="0"/>
      </c:catAx>
      <c:valAx>
        <c:axId val="93077151"/>
        <c:scaling>
          <c:orientation val="minMax"/>
          <c:max val="1"/>
        </c:scaling>
        <c:delete val="1"/>
        <c:axPos val="l"/>
        <c:numFmt formatCode="###0%" sourceLinked="1"/>
        <c:majorTickMark val="none"/>
        <c:minorTickMark val="none"/>
        <c:tickLblPos val="nextTo"/>
        <c:crossAx val="93090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24569300587033"/>
          <c:y val="7.0710869480490227E-2"/>
          <c:w val="0.53644119216222808"/>
          <c:h val="0.76828315489819909"/>
        </c:manualLayout>
      </c:layout>
      <c:barChart>
        <c:barDir val="bar"/>
        <c:grouping val="percentStacked"/>
        <c:varyColors val="0"/>
        <c:ser>
          <c:idx val="0"/>
          <c:order val="0"/>
          <c:tx>
            <c:strRef>
              <c:f>Sheet1!$B$1</c:f>
              <c:strCache>
                <c:ptCount val="1"/>
                <c:pt idx="0">
                  <c:v>Acord total</c:v>
                </c:pt>
              </c:strCache>
            </c:strRef>
          </c:tx>
          <c:spPr>
            <a:solidFill>
              <a:srgbClr val="AC0000"/>
            </a:solidFill>
            <a:ln>
              <a:noFill/>
            </a:ln>
            <a:effectLst/>
          </c:spPr>
          <c:invertIfNegative val="0"/>
          <c:dLbls>
            <c:dLbl>
              <c:idx val="2"/>
              <c:layout>
                <c:manualLayout>
                  <c:x val="3.7362193813879792E-3"/>
                  <c:y val="6.1403958320440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AF-40A3-B669-B19231E65095}"/>
                </c:ext>
              </c:extLst>
            </c:dLbl>
            <c:dLbl>
              <c:idx val="3"/>
              <c:layout>
                <c:manualLayout>
                  <c:x val="0"/>
                  <c:y val="6.14112104709461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E5-405F-9749-E94DDDAC211E}"/>
                </c:ext>
              </c:extLst>
            </c:dLbl>
            <c:dLbl>
              <c:idx val="4"/>
              <c:layout>
                <c:manualLayout>
                  <c:x val="8.7178452232386169E-3"/>
                  <c:y val="-3.069110093446376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C4-4EAA-90C4-9D9816D2461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Maghiarii sunt loiali statului roman</c:v>
                </c:pt>
                <c:pt idx="1">
                  <c:v>Majoritatea romilor sunt leneși</c:v>
                </c:pt>
                <c:pt idx="2">
                  <c:v>Majoritatea romilor încalca legea</c:v>
                </c:pt>
                <c:pt idx="3">
                  <c:v>Romii nu ar trebui să fie lăsați să călatorească în străinatate, pentru că ne creeaza probleme</c:v>
                </c:pt>
                <c:pt idx="4">
                  <c:v>Românii sunt rasiști</c:v>
                </c:pt>
              </c:strCache>
            </c:strRef>
          </c:cat>
          <c:val>
            <c:numRef>
              <c:f>Sheet1!$B$2:$B$6</c:f>
              <c:numCache>
                <c:formatCode>###0%</c:formatCode>
                <c:ptCount val="5"/>
                <c:pt idx="0">
                  <c:v>0.12046444121915818</c:v>
                </c:pt>
                <c:pt idx="1">
                  <c:v>6.966618287373004E-2</c:v>
                </c:pt>
                <c:pt idx="2">
                  <c:v>6.6763425253991288E-2</c:v>
                </c:pt>
                <c:pt idx="3">
                  <c:v>4.354136429608127E-2</c:v>
                </c:pt>
                <c:pt idx="4">
                  <c:v>2.7576197387518143E-2</c:v>
                </c:pt>
              </c:numCache>
            </c:numRef>
          </c:val>
          <c:extLst>
            <c:ext xmlns:c16="http://schemas.microsoft.com/office/drawing/2014/chart" uri="{C3380CC4-5D6E-409C-BE32-E72D297353CC}">
              <c16:uniqueId val="{00000000-B4A1-446A-A293-D224D864AF61}"/>
            </c:ext>
          </c:extLst>
        </c:ser>
        <c:ser>
          <c:idx val="1"/>
          <c:order val="1"/>
          <c:tx>
            <c:strRef>
              <c:f>Sheet1!$C$1</c:f>
              <c:strCache>
                <c:ptCount val="1"/>
                <c:pt idx="0">
                  <c:v>Acord parțial</c:v>
                </c:pt>
              </c:strCache>
            </c:strRef>
          </c:tx>
          <c:spPr>
            <a:solidFill>
              <a:srgbClr val="D763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Maghiarii sunt loiali statului roman</c:v>
                </c:pt>
                <c:pt idx="1">
                  <c:v>Majoritatea romilor sunt leneși</c:v>
                </c:pt>
                <c:pt idx="2">
                  <c:v>Majoritatea romilor încalca legea</c:v>
                </c:pt>
                <c:pt idx="3">
                  <c:v>Romii nu ar trebui să fie lăsați să călatorească în străinatate, pentru că ne creeaza probleme</c:v>
                </c:pt>
                <c:pt idx="4">
                  <c:v>Românii sunt rasiști</c:v>
                </c:pt>
              </c:strCache>
            </c:strRef>
          </c:cat>
          <c:val>
            <c:numRef>
              <c:f>Sheet1!$C$2:$C$6</c:f>
              <c:numCache>
                <c:formatCode>###0%</c:formatCode>
                <c:ptCount val="5"/>
                <c:pt idx="0">
                  <c:v>0.20754716981132076</c:v>
                </c:pt>
                <c:pt idx="1">
                  <c:v>0.14949201741654572</c:v>
                </c:pt>
                <c:pt idx="2">
                  <c:v>0.16110304789550076</c:v>
                </c:pt>
                <c:pt idx="3">
                  <c:v>5.6603773584905669E-2</c:v>
                </c:pt>
                <c:pt idx="4">
                  <c:v>0.14658925979680695</c:v>
                </c:pt>
              </c:numCache>
            </c:numRef>
          </c:val>
          <c:extLst>
            <c:ext xmlns:c16="http://schemas.microsoft.com/office/drawing/2014/chart" uri="{C3380CC4-5D6E-409C-BE32-E72D297353CC}">
              <c16:uniqueId val="{00000001-B4A1-446A-A293-D224D864AF61}"/>
            </c:ext>
          </c:extLst>
        </c:ser>
        <c:ser>
          <c:idx val="2"/>
          <c:order val="2"/>
          <c:tx>
            <c:strRef>
              <c:f>Sheet1!$D$1</c:f>
              <c:strCache>
                <c:ptCount val="1"/>
                <c:pt idx="0">
                  <c:v>Nici acord, nici dezacord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Maghiarii sunt loiali statului roman</c:v>
                </c:pt>
                <c:pt idx="1">
                  <c:v>Majoritatea romilor sunt leneși</c:v>
                </c:pt>
                <c:pt idx="2">
                  <c:v>Majoritatea romilor încalca legea</c:v>
                </c:pt>
                <c:pt idx="3">
                  <c:v>Romii nu ar trebui să fie lăsați să călatorească în străinatate, pentru că ne creeaza probleme</c:v>
                </c:pt>
                <c:pt idx="4">
                  <c:v>Românii sunt rasiști</c:v>
                </c:pt>
              </c:strCache>
            </c:strRef>
          </c:cat>
          <c:val>
            <c:numRef>
              <c:f>Sheet1!$D$2:$D$6</c:f>
              <c:numCache>
                <c:formatCode>###0%</c:formatCode>
                <c:ptCount val="5"/>
                <c:pt idx="0">
                  <c:v>0.39187227866473151</c:v>
                </c:pt>
                <c:pt idx="1">
                  <c:v>0.2104499274310595</c:v>
                </c:pt>
                <c:pt idx="2">
                  <c:v>0.23512336719883892</c:v>
                </c:pt>
                <c:pt idx="3">
                  <c:v>0.18867924528301888</c:v>
                </c:pt>
                <c:pt idx="4">
                  <c:v>0.20609579100145137</c:v>
                </c:pt>
              </c:numCache>
            </c:numRef>
          </c:val>
          <c:extLst>
            <c:ext xmlns:c16="http://schemas.microsoft.com/office/drawing/2014/chart" uri="{C3380CC4-5D6E-409C-BE32-E72D297353CC}">
              <c16:uniqueId val="{00000002-B4A1-446A-A293-D224D864AF61}"/>
            </c:ext>
          </c:extLst>
        </c:ser>
        <c:ser>
          <c:idx val="3"/>
          <c:order val="3"/>
          <c:tx>
            <c:strRef>
              <c:f>Sheet1!$E$1</c:f>
              <c:strCache>
                <c:ptCount val="1"/>
                <c:pt idx="0">
                  <c:v>Dezacord parțial</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Maghiarii sunt loiali statului roman</c:v>
                </c:pt>
                <c:pt idx="1">
                  <c:v>Majoritatea romilor sunt leneși</c:v>
                </c:pt>
                <c:pt idx="2">
                  <c:v>Majoritatea romilor încalca legea</c:v>
                </c:pt>
                <c:pt idx="3">
                  <c:v>Romii nu ar trebui să fie lăsați să călatorească în străinatate, pentru că ne creeaza probleme</c:v>
                </c:pt>
                <c:pt idx="4">
                  <c:v>Românii sunt rasiști</c:v>
                </c:pt>
              </c:strCache>
            </c:strRef>
          </c:cat>
          <c:val>
            <c:numRef>
              <c:f>Sheet1!$E$2:$E$6</c:f>
              <c:numCache>
                <c:formatCode>###0%</c:formatCode>
                <c:ptCount val="5"/>
                <c:pt idx="0">
                  <c:v>0.16835994194484763</c:v>
                </c:pt>
                <c:pt idx="1">
                  <c:v>0.22931785195936139</c:v>
                </c:pt>
                <c:pt idx="2">
                  <c:v>0.23512336719883892</c:v>
                </c:pt>
                <c:pt idx="3">
                  <c:v>0.19013062409288825</c:v>
                </c:pt>
                <c:pt idx="4">
                  <c:v>0.22206095791001451</c:v>
                </c:pt>
              </c:numCache>
            </c:numRef>
          </c:val>
          <c:extLst>
            <c:ext xmlns:c16="http://schemas.microsoft.com/office/drawing/2014/chart" uri="{C3380CC4-5D6E-409C-BE32-E72D297353CC}">
              <c16:uniqueId val="{00000003-B4A1-446A-A293-D224D864AF61}"/>
            </c:ext>
          </c:extLst>
        </c:ser>
        <c:ser>
          <c:idx val="4"/>
          <c:order val="4"/>
          <c:tx>
            <c:strRef>
              <c:f>Sheet1!$F$1</c:f>
              <c:strCache>
                <c:ptCount val="1"/>
                <c:pt idx="0">
                  <c:v>Dezacord total</c:v>
                </c:pt>
              </c:strCache>
            </c:strRef>
          </c:tx>
          <c:spPr>
            <a:solidFill>
              <a:schemeClr val="accent1">
                <a:lumMod val="50000"/>
              </a:schemeClr>
            </a:solidFill>
            <a:ln>
              <a:noFill/>
            </a:ln>
            <a:effectLst/>
          </c:spPr>
          <c:invertIfNegative val="0"/>
          <c:dLbls>
            <c:dLbl>
              <c:idx val="0"/>
              <c:layout>
                <c:manualLayout>
                  <c:x val="2.5980253370886542E-2"/>
                  <c:y val="-2.90279410854629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A1-446A-A293-D224D864AF61}"/>
                </c:ext>
              </c:extLst>
            </c:dLbl>
            <c:dLbl>
              <c:idx val="1"/>
              <c:layout>
                <c:manualLayout>
                  <c:x val="3.8970380056329145E-3"/>
                  <c:y val="8.87711569404047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A1-446A-A293-D224D864AF61}"/>
                </c:ext>
              </c:extLst>
            </c:dLbl>
            <c:dLbl>
              <c:idx val="2"/>
              <c:layout>
                <c:manualLayout>
                  <c:x val="2.2083215365253723E-2"/>
                  <c:y val="3.0700770468470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AF-40A3-B669-B19231E65095}"/>
                </c:ext>
              </c:extLst>
            </c:dLbl>
            <c:dLbl>
              <c:idx val="3"/>
              <c:layout>
                <c:manualLayout>
                  <c:x val="1.8186177359620522E-2"/>
                  <c:y val="-6.1399123553437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A1-446A-A293-D224D864AF6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Maghiarii sunt loiali statului roman</c:v>
                </c:pt>
                <c:pt idx="1">
                  <c:v>Majoritatea romilor sunt leneși</c:v>
                </c:pt>
                <c:pt idx="2">
                  <c:v>Majoritatea romilor încalca legea</c:v>
                </c:pt>
                <c:pt idx="3">
                  <c:v>Romii nu ar trebui să fie lăsați să călatorească în străinatate, pentru că ne creeaza probleme</c:v>
                </c:pt>
                <c:pt idx="4">
                  <c:v>Românii sunt rasiști</c:v>
                </c:pt>
              </c:strCache>
            </c:strRef>
          </c:cat>
          <c:val>
            <c:numRef>
              <c:f>Sheet1!$F$2:$F$6</c:f>
              <c:numCache>
                <c:formatCode>###0%</c:formatCode>
                <c:ptCount val="5"/>
                <c:pt idx="0">
                  <c:v>0.11175616835994194</c:v>
                </c:pt>
                <c:pt idx="1">
                  <c:v>0.34107402031930334</c:v>
                </c:pt>
                <c:pt idx="2">
                  <c:v>0.30188679245283018</c:v>
                </c:pt>
                <c:pt idx="3">
                  <c:v>0.52104499274310601</c:v>
                </c:pt>
                <c:pt idx="4">
                  <c:v>0.39767779390420899</c:v>
                </c:pt>
              </c:numCache>
            </c:numRef>
          </c:val>
          <c:extLst>
            <c:ext xmlns:c16="http://schemas.microsoft.com/office/drawing/2014/chart" uri="{C3380CC4-5D6E-409C-BE32-E72D297353CC}">
              <c16:uniqueId val="{00000007-B4A1-446A-A293-D224D864AF61}"/>
            </c:ext>
          </c:extLst>
        </c:ser>
        <c:dLbls>
          <c:dLblPos val="ctr"/>
          <c:showLegendKey val="0"/>
          <c:showVal val="1"/>
          <c:showCatName val="0"/>
          <c:showSerName val="0"/>
          <c:showPercent val="0"/>
          <c:showBubbleSize val="0"/>
        </c:dLbls>
        <c:gapWidth val="54"/>
        <c:overlap val="100"/>
        <c:axId val="633140904"/>
        <c:axId val="633141232"/>
      </c:barChart>
      <c:catAx>
        <c:axId val="6331409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33141232"/>
        <c:crosses val="autoZero"/>
        <c:auto val="1"/>
        <c:lblAlgn val="ctr"/>
        <c:lblOffset val="100"/>
        <c:noMultiLvlLbl val="0"/>
      </c:catAx>
      <c:valAx>
        <c:axId val="633141232"/>
        <c:scaling>
          <c:orientation val="minMax"/>
        </c:scaling>
        <c:delete val="1"/>
        <c:axPos val="t"/>
        <c:numFmt formatCode="0%" sourceLinked="1"/>
        <c:majorTickMark val="out"/>
        <c:minorTickMark val="none"/>
        <c:tickLblPos val="nextTo"/>
        <c:crossAx val="633140904"/>
        <c:crosses val="autoZero"/>
        <c:crossBetween val="between"/>
      </c:valAx>
      <c:spPr>
        <a:noFill/>
        <a:ln>
          <a:noFill/>
        </a:ln>
        <a:effectLst/>
      </c:spPr>
    </c:plotArea>
    <c:legend>
      <c:legendPos val="b"/>
      <c:layout>
        <c:manualLayout>
          <c:xMode val="edge"/>
          <c:yMode val="edge"/>
          <c:x val="0.29827867524437807"/>
          <c:y val="0.86050899460053232"/>
          <c:w val="0.61064314833210875"/>
          <c:h val="0.122474733221956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46571915796158"/>
          <c:y val="7.6684106952032635E-2"/>
          <c:w val="0.41953005199323778"/>
          <c:h val="0.68846117052050182"/>
        </c:manualLayout>
      </c:layout>
      <c:barChart>
        <c:barDir val="bar"/>
        <c:grouping val="percentStacked"/>
        <c:varyColors val="0"/>
        <c:ser>
          <c:idx val="0"/>
          <c:order val="0"/>
          <c:tx>
            <c:strRef>
              <c:f>Sheet1!$B$1</c:f>
              <c:strCache>
                <c:ptCount val="1"/>
                <c:pt idx="0">
                  <c:v>Acord total</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România are nevoie de un conducator puternic, care să facă ordine în țară</c:v>
                </c:pt>
                <c:pt idx="1">
                  <c:v>Păstrarea ordinii publice este mai importantă decât respectarea libertății individuale</c:v>
                </c:pt>
              </c:strCache>
            </c:strRef>
          </c:cat>
          <c:val>
            <c:numRef>
              <c:f>Sheet1!$B$2:$B$3</c:f>
              <c:numCache>
                <c:formatCode>###0%</c:formatCode>
                <c:ptCount val="2"/>
                <c:pt idx="0">
                  <c:v>0.35849056603773582</c:v>
                </c:pt>
                <c:pt idx="1">
                  <c:v>6.966618287373004E-2</c:v>
                </c:pt>
              </c:numCache>
            </c:numRef>
          </c:val>
          <c:extLst>
            <c:ext xmlns:c16="http://schemas.microsoft.com/office/drawing/2014/chart" uri="{C3380CC4-5D6E-409C-BE32-E72D297353CC}">
              <c16:uniqueId val="{00000000-339B-4579-869F-1C274CD12462}"/>
            </c:ext>
          </c:extLst>
        </c:ser>
        <c:ser>
          <c:idx val="1"/>
          <c:order val="1"/>
          <c:tx>
            <c:strRef>
              <c:f>Sheet1!$C$1</c:f>
              <c:strCache>
                <c:ptCount val="1"/>
                <c:pt idx="0">
                  <c:v>Acord parțial2</c:v>
                </c:pt>
              </c:strCache>
            </c:strRef>
          </c:tx>
          <c:spPr>
            <a:solidFill>
              <a:srgbClr val="D763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România are nevoie de un conducator puternic, care să facă ordine în țară</c:v>
                </c:pt>
                <c:pt idx="1">
                  <c:v>Păstrarea ordinii publice este mai importantă decât respectarea libertății individuale</c:v>
                </c:pt>
              </c:strCache>
            </c:strRef>
          </c:cat>
          <c:val>
            <c:numRef>
              <c:f>Sheet1!$C$2:$C$3</c:f>
              <c:numCache>
                <c:formatCode>###0%</c:formatCode>
                <c:ptCount val="2"/>
                <c:pt idx="0">
                  <c:v>0.20899854862119013</c:v>
                </c:pt>
                <c:pt idx="1">
                  <c:v>0.14949201741654572</c:v>
                </c:pt>
              </c:numCache>
            </c:numRef>
          </c:val>
          <c:extLst>
            <c:ext xmlns:c16="http://schemas.microsoft.com/office/drawing/2014/chart" uri="{C3380CC4-5D6E-409C-BE32-E72D297353CC}">
              <c16:uniqueId val="{00000001-339B-4579-869F-1C274CD12462}"/>
            </c:ext>
          </c:extLst>
        </c:ser>
        <c:ser>
          <c:idx val="2"/>
          <c:order val="2"/>
          <c:tx>
            <c:strRef>
              <c:f>Sheet1!$D$1</c:f>
              <c:strCache>
                <c:ptCount val="1"/>
                <c:pt idx="0">
                  <c:v>Nici acord, nici dezacord2</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România are nevoie de un conducator puternic, care să facă ordine în țară</c:v>
                </c:pt>
                <c:pt idx="1">
                  <c:v>Păstrarea ordinii publice este mai importantă decât respectarea libertății individuale</c:v>
                </c:pt>
              </c:strCache>
            </c:strRef>
          </c:cat>
          <c:val>
            <c:numRef>
              <c:f>Sheet1!$D$2:$D$3</c:f>
              <c:numCache>
                <c:formatCode>###0%</c:formatCode>
                <c:ptCount val="2"/>
                <c:pt idx="0">
                  <c:v>0.22496371552975331</c:v>
                </c:pt>
                <c:pt idx="1">
                  <c:v>0.31349782293178519</c:v>
                </c:pt>
              </c:numCache>
            </c:numRef>
          </c:val>
          <c:extLst>
            <c:ext xmlns:c16="http://schemas.microsoft.com/office/drawing/2014/chart" uri="{C3380CC4-5D6E-409C-BE32-E72D297353CC}">
              <c16:uniqueId val="{00000002-339B-4579-869F-1C274CD12462}"/>
            </c:ext>
          </c:extLst>
        </c:ser>
        <c:ser>
          <c:idx val="3"/>
          <c:order val="3"/>
          <c:tx>
            <c:strRef>
              <c:f>Sheet1!$E$1</c:f>
              <c:strCache>
                <c:ptCount val="1"/>
                <c:pt idx="0">
                  <c:v>Dezacord parțial2</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România are nevoie de un conducator puternic, care să facă ordine în țară</c:v>
                </c:pt>
                <c:pt idx="1">
                  <c:v>Păstrarea ordinii publice este mai importantă decât respectarea libertății individuale</c:v>
                </c:pt>
              </c:strCache>
            </c:strRef>
          </c:cat>
          <c:val>
            <c:numRef>
              <c:f>Sheet1!$E$2:$E$3</c:f>
              <c:numCache>
                <c:formatCode>###0%</c:formatCode>
                <c:ptCount val="2"/>
                <c:pt idx="0">
                  <c:v>9.1436865021770689E-2</c:v>
                </c:pt>
                <c:pt idx="1">
                  <c:v>0.18432510885341075</c:v>
                </c:pt>
              </c:numCache>
            </c:numRef>
          </c:val>
          <c:extLst>
            <c:ext xmlns:c16="http://schemas.microsoft.com/office/drawing/2014/chart" uri="{C3380CC4-5D6E-409C-BE32-E72D297353CC}">
              <c16:uniqueId val="{00000003-339B-4579-869F-1C274CD12462}"/>
            </c:ext>
          </c:extLst>
        </c:ser>
        <c:ser>
          <c:idx val="4"/>
          <c:order val="4"/>
          <c:tx>
            <c:strRef>
              <c:f>Sheet1!$F$1</c:f>
              <c:strCache>
                <c:ptCount val="1"/>
                <c:pt idx="0">
                  <c:v>Dezacord total2</c:v>
                </c:pt>
              </c:strCache>
            </c:strRef>
          </c:tx>
          <c:spPr>
            <a:solidFill>
              <a:schemeClr val="accent1">
                <a:lumMod val="50000"/>
              </a:schemeClr>
            </a:solidFill>
            <a:ln>
              <a:noFill/>
            </a:ln>
            <a:effectLst/>
          </c:spPr>
          <c:invertIfNegative val="0"/>
          <c:dLbls>
            <c:dLbl>
              <c:idx val="0"/>
              <c:layout>
                <c:manualLayout>
                  <c:x val="-3.8970380056331053E-3"/>
                  <c:y val="-1.14299094288468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9B-4579-869F-1C274CD12462}"/>
                </c:ext>
              </c:extLst>
            </c:dLbl>
            <c:dLbl>
              <c:idx val="1"/>
              <c:layout>
                <c:manualLayout>
                  <c:x val="1.2990126685442414E-3"/>
                  <c:y val="-1.29739743694055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9B-4579-869F-1C274CD1246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România are nevoie de un conducator puternic, care să facă ordine în țară</c:v>
                </c:pt>
                <c:pt idx="1">
                  <c:v>Păstrarea ordinii publice este mai importantă decât respectarea libertății individuale</c:v>
                </c:pt>
              </c:strCache>
            </c:strRef>
          </c:cat>
          <c:val>
            <c:numRef>
              <c:f>Sheet1!$F$2:$F$3</c:f>
              <c:numCache>
                <c:formatCode>###0%</c:formatCode>
                <c:ptCount val="2"/>
                <c:pt idx="0">
                  <c:v>0.11611030478955006</c:v>
                </c:pt>
                <c:pt idx="1">
                  <c:v>0.28301886792452829</c:v>
                </c:pt>
              </c:numCache>
            </c:numRef>
          </c:val>
          <c:extLst>
            <c:ext xmlns:c16="http://schemas.microsoft.com/office/drawing/2014/chart" uri="{C3380CC4-5D6E-409C-BE32-E72D297353CC}">
              <c16:uniqueId val="{00000007-339B-4579-869F-1C274CD12462}"/>
            </c:ext>
          </c:extLst>
        </c:ser>
        <c:dLbls>
          <c:dLblPos val="ctr"/>
          <c:showLegendKey val="0"/>
          <c:showVal val="1"/>
          <c:showCatName val="0"/>
          <c:showSerName val="0"/>
          <c:showPercent val="0"/>
          <c:showBubbleSize val="0"/>
        </c:dLbls>
        <c:gapWidth val="54"/>
        <c:overlap val="100"/>
        <c:axId val="633140904"/>
        <c:axId val="633141232"/>
      </c:barChart>
      <c:catAx>
        <c:axId val="6331409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33141232"/>
        <c:crosses val="autoZero"/>
        <c:auto val="1"/>
        <c:lblAlgn val="ctr"/>
        <c:lblOffset val="100"/>
        <c:noMultiLvlLbl val="0"/>
      </c:catAx>
      <c:valAx>
        <c:axId val="633141232"/>
        <c:scaling>
          <c:orientation val="minMax"/>
        </c:scaling>
        <c:delete val="1"/>
        <c:axPos val="t"/>
        <c:numFmt formatCode="0%" sourceLinked="1"/>
        <c:majorTickMark val="out"/>
        <c:minorTickMark val="none"/>
        <c:tickLblPos val="nextTo"/>
        <c:crossAx val="63314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90473962083716"/>
          <c:y val="0.19886547004017036"/>
          <c:w val="0.42816408598044642"/>
          <c:h val="0.3274704582287094"/>
        </c:manualLayout>
      </c:layout>
      <c:barChart>
        <c:barDir val="bar"/>
        <c:grouping val="percentStacked"/>
        <c:varyColors val="0"/>
        <c:ser>
          <c:idx val="0"/>
          <c:order val="0"/>
          <c:tx>
            <c:strRef>
              <c:f>Sheet1!$B$1</c:f>
              <c:strCache>
                <c:ptCount val="1"/>
                <c:pt idx="0">
                  <c:v>Acord total</c:v>
                </c:pt>
              </c:strCache>
            </c:strRef>
          </c:tx>
          <c:spPr>
            <a:solidFill>
              <a:srgbClr val="AC0000"/>
            </a:solidFill>
            <a:ln>
              <a:noFill/>
            </a:ln>
            <a:effectLst/>
          </c:spPr>
          <c:invertIfNegative val="0"/>
          <c:dLbls>
            <c:dLbl>
              <c:idx val="0"/>
              <c:layout>
                <c:manualLayout>
                  <c:x val="-2.1585191538831587E-2"/>
                  <c:y val="6.6644889148936362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0E-4382-93C6-22A3BEB628E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Persoanele supraponderale sunt leneșe</c:v>
                </c:pt>
              </c:strCache>
            </c:strRef>
          </c:cat>
          <c:val>
            <c:numRef>
              <c:f>Sheet1!$B$2</c:f>
              <c:numCache>
                <c:formatCode>###0%</c:formatCode>
                <c:ptCount val="1"/>
                <c:pt idx="0">
                  <c:v>0.01</c:v>
                </c:pt>
              </c:numCache>
            </c:numRef>
          </c:val>
          <c:extLst>
            <c:ext xmlns:c16="http://schemas.microsoft.com/office/drawing/2014/chart" uri="{C3380CC4-5D6E-409C-BE32-E72D297353CC}">
              <c16:uniqueId val="{00000000-230E-4382-93C6-22A3BEB628EC}"/>
            </c:ext>
          </c:extLst>
        </c:ser>
        <c:ser>
          <c:idx val="1"/>
          <c:order val="1"/>
          <c:tx>
            <c:strRef>
              <c:f>Sheet1!$C$1</c:f>
              <c:strCache>
                <c:ptCount val="1"/>
                <c:pt idx="0">
                  <c:v>Acord parțial</c:v>
                </c:pt>
              </c:strCache>
            </c:strRef>
          </c:tx>
          <c:spPr>
            <a:solidFill>
              <a:srgbClr val="D763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Persoanele supraponderale sunt leneșe</c:v>
                </c:pt>
              </c:strCache>
            </c:strRef>
          </c:cat>
          <c:val>
            <c:numRef>
              <c:f>Sheet1!$C$2</c:f>
              <c:numCache>
                <c:formatCode>###0%</c:formatCode>
                <c:ptCount val="1"/>
                <c:pt idx="0">
                  <c:v>0.05</c:v>
                </c:pt>
              </c:numCache>
            </c:numRef>
          </c:val>
          <c:extLst>
            <c:ext xmlns:c16="http://schemas.microsoft.com/office/drawing/2014/chart" uri="{C3380CC4-5D6E-409C-BE32-E72D297353CC}">
              <c16:uniqueId val="{00000001-230E-4382-93C6-22A3BEB628EC}"/>
            </c:ext>
          </c:extLst>
        </c:ser>
        <c:ser>
          <c:idx val="2"/>
          <c:order val="2"/>
          <c:tx>
            <c:strRef>
              <c:f>Sheet1!$D$1</c:f>
              <c:strCache>
                <c:ptCount val="1"/>
                <c:pt idx="0">
                  <c:v>Nici acord, nici dezacord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Persoanele supraponderale sunt leneșe</c:v>
                </c:pt>
              </c:strCache>
            </c:strRef>
          </c:cat>
          <c:val>
            <c:numRef>
              <c:f>Sheet1!$D$2</c:f>
              <c:numCache>
                <c:formatCode>###0%</c:formatCode>
                <c:ptCount val="1"/>
                <c:pt idx="0">
                  <c:v>0.13</c:v>
                </c:pt>
              </c:numCache>
            </c:numRef>
          </c:val>
          <c:extLst>
            <c:ext xmlns:c16="http://schemas.microsoft.com/office/drawing/2014/chart" uri="{C3380CC4-5D6E-409C-BE32-E72D297353CC}">
              <c16:uniqueId val="{00000002-230E-4382-93C6-22A3BEB628EC}"/>
            </c:ext>
          </c:extLst>
        </c:ser>
        <c:ser>
          <c:idx val="3"/>
          <c:order val="3"/>
          <c:tx>
            <c:strRef>
              <c:f>Sheet1!$E$1</c:f>
              <c:strCache>
                <c:ptCount val="1"/>
                <c:pt idx="0">
                  <c:v>Dezacord parțial</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Persoanele supraponderale sunt leneșe</c:v>
                </c:pt>
              </c:strCache>
            </c:strRef>
          </c:cat>
          <c:val>
            <c:numRef>
              <c:f>Sheet1!$E$2</c:f>
              <c:numCache>
                <c:formatCode>###0%</c:formatCode>
                <c:ptCount val="1"/>
                <c:pt idx="0">
                  <c:v>0.17</c:v>
                </c:pt>
              </c:numCache>
            </c:numRef>
          </c:val>
          <c:extLst>
            <c:ext xmlns:c16="http://schemas.microsoft.com/office/drawing/2014/chart" uri="{C3380CC4-5D6E-409C-BE32-E72D297353CC}">
              <c16:uniqueId val="{00000003-230E-4382-93C6-22A3BEB628EC}"/>
            </c:ext>
          </c:extLst>
        </c:ser>
        <c:ser>
          <c:idx val="4"/>
          <c:order val="4"/>
          <c:tx>
            <c:strRef>
              <c:f>Sheet1!$F$1</c:f>
              <c:strCache>
                <c:ptCount val="1"/>
                <c:pt idx="0">
                  <c:v>Dezacord total</c:v>
                </c:pt>
              </c:strCache>
            </c:strRef>
          </c:tx>
          <c:spPr>
            <a:solidFill>
              <a:schemeClr val="accent1">
                <a:lumMod val="50000"/>
              </a:schemeClr>
            </a:solidFill>
            <a:ln>
              <a:noFill/>
            </a:ln>
            <a:effectLst/>
          </c:spPr>
          <c:invertIfNegative val="0"/>
          <c:dLbls>
            <c:dLbl>
              <c:idx val="0"/>
              <c:layout>
                <c:manualLayout>
                  <c:x val="1.2990126685442414E-3"/>
                  <c:y val="-1.29739743694055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0E-4382-93C6-22A3BEB628E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Persoanele supraponderale sunt leneșe</c:v>
                </c:pt>
              </c:strCache>
            </c:strRef>
          </c:cat>
          <c:val>
            <c:numRef>
              <c:f>Sheet1!$F$2</c:f>
              <c:numCache>
                <c:formatCode>###0%</c:formatCode>
                <c:ptCount val="1"/>
                <c:pt idx="0">
                  <c:v>0.63</c:v>
                </c:pt>
              </c:numCache>
            </c:numRef>
          </c:val>
          <c:extLst>
            <c:ext xmlns:c16="http://schemas.microsoft.com/office/drawing/2014/chart" uri="{C3380CC4-5D6E-409C-BE32-E72D297353CC}">
              <c16:uniqueId val="{00000005-230E-4382-93C6-22A3BEB628EC}"/>
            </c:ext>
          </c:extLst>
        </c:ser>
        <c:dLbls>
          <c:dLblPos val="ctr"/>
          <c:showLegendKey val="0"/>
          <c:showVal val="1"/>
          <c:showCatName val="0"/>
          <c:showSerName val="0"/>
          <c:showPercent val="0"/>
          <c:showBubbleSize val="0"/>
        </c:dLbls>
        <c:gapWidth val="54"/>
        <c:overlap val="100"/>
        <c:axId val="633140904"/>
        <c:axId val="633141232"/>
      </c:barChart>
      <c:catAx>
        <c:axId val="6331409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33141232"/>
        <c:crosses val="autoZero"/>
        <c:auto val="1"/>
        <c:lblAlgn val="ctr"/>
        <c:lblOffset val="100"/>
        <c:noMultiLvlLbl val="0"/>
      </c:catAx>
      <c:valAx>
        <c:axId val="633141232"/>
        <c:scaling>
          <c:orientation val="minMax"/>
        </c:scaling>
        <c:delete val="1"/>
        <c:axPos val="t"/>
        <c:numFmt formatCode="0%" sourceLinked="1"/>
        <c:majorTickMark val="out"/>
        <c:minorTickMark val="none"/>
        <c:tickLblPos val="nextTo"/>
        <c:crossAx val="633140904"/>
        <c:crosses val="autoZero"/>
        <c:crossBetween val="between"/>
      </c:valAx>
      <c:spPr>
        <a:noFill/>
        <a:ln>
          <a:noFill/>
        </a:ln>
        <a:effectLst/>
      </c:spPr>
    </c:plotArea>
    <c:legend>
      <c:legendPos val="b"/>
      <c:layout>
        <c:manualLayout>
          <c:xMode val="edge"/>
          <c:yMode val="edge"/>
          <c:x val="0.17524433473703174"/>
          <c:y val="0.5860316902239936"/>
          <c:w val="0.7067700858043896"/>
          <c:h val="0.122474733221956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65709412898672E-2"/>
          <c:y val="0.19045665167233533"/>
          <c:w val="0.86664728483116027"/>
          <c:h val="0.71615506605915735"/>
        </c:manualLayout>
      </c:layout>
      <c:barChart>
        <c:barDir val="bar"/>
        <c:grouping val="percentStacked"/>
        <c:varyColors val="0"/>
        <c:ser>
          <c:idx val="0"/>
          <c:order val="0"/>
          <c:tx>
            <c:strRef>
              <c:f>Sheet1!$B$1</c:f>
              <c:strCache>
                <c:ptCount val="1"/>
                <c:pt idx="0">
                  <c:v>Foarte rău</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0.42089985486211901</c:v>
                </c:pt>
              </c:numCache>
            </c:numRef>
          </c:val>
          <c:extLst>
            <c:ext xmlns:c16="http://schemas.microsoft.com/office/drawing/2014/chart" uri="{C3380CC4-5D6E-409C-BE32-E72D297353CC}">
              <c16:uniqueId val="{00000000-6C21-4F02-94E3-A66430988017}"/>
            </c:ext>
          </c:extLst>
        </c:ser>
        <c:ser>
          <c:idx val="1"/>
          <c:order val="1"/>
          <c:tx>
            <c:strRef>
              <c:f>Sheet1!$C$1</c:f>
              <c:strCache>
                <c:ptCount val="1"/>
                <c:pt idx="0">
                  <c:v>Rău</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0.26269956458635702</c:v>
                </c:pt>
              </c:numCache>
            </c:numRef>
          </c:val>
          <c:extLst>
            <c:ext xmlns:c16="http://schemas.microsoft.com/office/drawing/2014/chart" uri="{C3380CC4-5D6E-409C-BE32-E72D297353CC}">
              <c16:uniqueId val="{00000004-6C21-4F02-94E3-A66430988017}"/>
            </c:ext>
          </c:extLst>
        </c:ser>
        <c:ser>
          <c:idx val="2"/>
          <c:order val="2"/>
          <c:tx>
            <c:strRef>
              <c:f>Sheet1!$D$1</c:f>
              <c:strCache>
                <c:ptCount val="1"/>
                <c:pt idx="0">
                  <c:v>Bine</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0.16545718432510884</c:v>
                </c:pt>
              </c:numCache>
            </c:numRef>
          </c:val>
          <c:extLst>
            <c:ext xmlns:c16="http://schemas.microsoft.com/office/drawing/2014/chart" uri="{C3380CC4-5D6E-409C-BE32-E72D297353CC}">
              <c16:uniqueId val="{00000005-6C21-4F02-94E3-A66430988017}"/>
            </c:ext>
          </c:extLst>
        </c:ser>
        <c:ser>
          <c:idx val="3"/>
          <c:order val="3"/>
          <c:tx>
            <c:strRef>
              <c:f>Sheet1!$E$1</c:f>
              <c:strCache>
                <c:ptCount val="1"/>
                <c:pt idx="0">
                  <c:v>Foarte bine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###0%</c:formatCode>
                <c:ptCount val="1"/>
                <c:pt idx="0">
                  <c:v>3.9187227866473148E-2</c:v>
                </c:pt>
              </c:numCache>
            </c:numRef>
          </c:val>
          <c:extLst>
            <c:ext xmlns:c16="http://schemas.microsoft.com/office/drawing/2014/chart" uri="{C3380CC4-5D6E-409C-BE32-E72D297353CC}">
              <c16:uniqueId val="{00000006-6C21-4F02-94E3-A66430988017}"/>
            </c:ext>
          </c:extLst>
        </c:ser>
        <c:ser>
          <c:idx val="4"/>
          <c:order val="4"/>
          <c:tx>
            <c:strRef>
              <c:f>Sheet1!$F$1</c:f>
              <c:strCache>
                <c:ptCount val="1"/>
                <c:pt idx="0">
                  <c:v>Nu știu </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Sheet1!$F$2</c:f>
              <c:numCache>
                <c:formatCode>###0%</c:formatCode>
                <c:ptCount val="1"/>
                <c:pt idx="0">
                  <c:v>0.11175616835994194</c:v>
                </c:pt>
              </c:numCache>
            </c:numRef>
          </c:val>
          <c:extLst>
            <c:ext xmlns:c16="http://schemas.microsoft.com/office/drawing/2014/chart" uri="{C3380CC4-5D6E-409C-BE32-E72D297353CC}">
              <c16:uniqueId val="{00000007-6C21-4F02-94E3-A66430988017}"/>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1"/>
        <c:axPos val="l"/>
        <c:numFmt formatCode="General" sourceLinked="1"/>
        <c:majorTickMark val="none"/>
        <c:minorTickMark val="none"/>
        <c:tickLblPos val="nextTo"/>
        <c:crossAx val="529672816"/>
        <c:crosses val="autoZero"/>
        <c:auto val="1"/>
        <c:lblAlgn val="ctr"/>
        <c:lblOffset val="100"/>
        <c:noMultiLvlLbl val="0"/>
      </c:catAx>
      <c:valAx>
        <c:axId val="529672816"/>
        <c:scaling>
          <c:orientation val="minMax"/>
        </c:scaling>
        <c:delete val="1"/>
        <c:axPos val="b"/>
        <c:numFmt formatCode="0%" sourceLinked="1"/>
        <c:majorTickMark val="none"/>
        <c:minorTickMark val="none"/>
        <c:tickLblPos val="nextTo"/>
        <c:crossAx val="529679056"/>
        <c:crosses val="autoZero"/>
        <c:crossBetween val="between"/>
      </c:valAx>
      <c:spPr>
        <a:noFill/>
        <a:ln>
          <a:noFill/>
        </a:ln>
        <a:effectLst/>
      </c:spPr>
    </c:plotArea>
    <c:legend>
      <c:legendPos val="b"/>
      <c:layout>
        <c:manualLayout>
          <c:xMode val="edge"/>
          <c:yMode val="edge"/>
          <c:x val="0.27963207009028801"/>
          <c:y val="0.7865808792825929"/>
          <c:w val="0.44073574376052871"/>
          <c:h val="6.273340186989430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31166725465022"/>
          <c:y val="8.7868095159108872E-2"/>
          <c:w val="0.49346868475689115"/>
          <c:h val="0.87590044074716289"/>
        </c:manualLayout>
      </c:layout>
      <c:barChart>
        <c:barDir val="bar"/>
        <c:grouping val="percentStacked"/>
        <c:varyColors val="0"/>
        <c:ser>
          <c:idx val="0"/>
          <c:order val="0"/>
          <c:tx>
            <c:strRef>
              <c:f>Sheet1!$B$1</c:f>
              <c:strCache>
                <c:ptCount val="1"/>
                <c:pt idx="0">
                  <c:v>Profesorii</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 persoană de culoare</c:v>
                </c:pt>
                <c:pt idx="1">
                  <c:v>O persoană de etnie germană</c:v>
                </c:pt>
                <c:pt idx="2">
                  <c:v>O persoană de etnie maghiară</c:v>
                </c:pt>
                <c:pt idx="3">
                  <c:v>Un imigrant</c:v>
                </c:pt>
                <c:pt idx="4">
                  <c:v>Un evreu</c:v>
                </c:pt>
                <c:pt idx="5">
                  <c:v>O persoană de etnie romă</c:v>
                </c:pt>
                <c:pt idx="6">
                  <c:v>O persoană de religie musulmană</c:v>
                </c:pt>
                <c:pt idx="7">
                  <c:v>O persoană cu orientare homosexuală</c:v>
                </c:pt>
                <c:pt idx="8">
                  <c:v>O persoană care aparține de o sectă religioasă</c:v>
                </c:pt>
                <c:pt idx="9">
                  <c:v>O persoană cu dizabilități</c:v>
                </c:pt>
                <c:pt idx="10">
                  <c:v>O persoană infectată cu HIV/SIDA</c:v>
                </c:pt>
                <c:pt idx="11">
                  <c:v>O persoană saracă</c:v>
                </c:pt>
              </c:strCache>
            </c:strRef>
          </c:cat>
          <c:val>
            <c:numRef>
              <c:f>Sheet1!$B$2:$B$13</c:f>
              <c:numCache>
                <c:formatCode>###0%</c:formatCode>
                <c:ptCount val="12"/>
                <c:pt idx="0">
                  <c:v>0.89550072568940497</c:v>
                </c:pt>
                <c:pt idx="1">
                  <c:v>0.8896952104499275</c:v>
                </c:pt>
                <c:pt idx="2">
                  <c:v>0.8838896952104498</c:v>
                </c:pt>
                <c:pt idx="3">
                  <c:v>0.8838896952104498</c:v>
                </c:pt>
                <c:pt idx="4">
                  <c:v>0.88243831640058057</c:v>
                </c:pt>
                <c:pt idx="5">
                  <c:v>0.87953555878084178</c:v>
                </c:pt>
                <c:pt idx="6">
                  <c:v>0.87663280116110309</c:v>
                </c:pt>
                <c:pt idx="7">
                  <c:v>0.8708272859216255</c:v>
                </c:pt>
                <c:pt idx="8">
                  <c:v>0.86937590711175616</c:v>
                </c:pt>
                <c:pt idx="9">
                  <c:v>0.86792452830188682</c:v>
                </c:pt>
                <c:pt idx="10">
                  <c:v>0.86647314949201748</c:v>
                </c:pt>
                <c:pt idx="11">
                  <c:v>0.85631349782293176</c:v>
                </c:pt>
              </c:numCache>
            </c:numRef>
          </c:val>
          <c:extLst>
            <c:ext xmlns:c16="http://schemas.microsoft.com/office/drawing/2014/chart" uri="{C3380CC4-5D6E-409C-BE32-E72D297353CC}">
              <c16:uniqueId val="{00000000-664D-44C7-BCED-E7494184968F}"/>
            </c:ext>
          </c:extLst>
        </c:ser>
        <c:ser>
          <c:idx val="1"/>
          <c:order val="1"/>
          <c:tx>
            <c:strRef>
              <c:f>Sheet1!$C$1</c:f>
              <c:strCache>
                <c:ptCount val="1"/>
                <c:pt idx="0">
                  <c:v>Părinții</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 persoană de culoare</c:v>
                </c:pt>
                <c:pt idx="1">
                  <c:v>O persoană de etnie germană</c:v>
                </c:pt>
                <c:pt idx="2">
                  <c:v>O persoană de etnie maghiară</c:v>
                </c:pt>
                <c:pt idx="3">
                  <c:v>Un imigrant</c:v>
                </c:pt>
                <c:pt idx="4">
                  <c:v>Un evreu</c:v>
                </c:pt>
                <c:pt idx="5">
                  <c:v>O persoană de etnie romă</c:v>
                </c:pt>
                <c:pt idx="6">
                  <c:v>O persoană de religie musulmană</c:v>
                </c:pt>
                <c:pt idx="7">
                  <c:v>O persoană cu orientare homosexuală</c:v>
                </c:pt>
                <c:pt idx="8">
                  <c:v>O persoană care aparține de o sectă religioasă</c:v>
                </c:pt>
                <c:pt idx="9">
                  <c:v>O persoană cu dizabilități</c:v>
                </c:pt>
                <c:pt idx="10">
                  <c:v>O persoană infectată cu HIV/SIDA</c:v>
                </c:pt>
                <c:pt idx="11">
                  <c:v>O persoană saracă</c:v>
                </c:pt>
              </c:strCache>
            </c:strRef>
          </c:cat>
          <c:val>
            <c:numRef>
              <c:f>Sheet1!$C$2:$C$13</c:f>
              <c:numCache>
                <c:formatCode>###0%</c:formatCode>
                <c:ptCount val="12"/>
                <c:pt idx="0">
                  <c:v>0.10449927431059507</c:v>
                </c:pt>
                <c:pt idx="1">
                  <c:v>0.11030478955007257</c:v>
                </c:pt>
                <c:pt idx="2">
                  <c:v>0.11611030478955006</c:v>
                </c:pt>
                <c:pt idx="3">
                  <c:v>0.11611030478955006</c:v>
                </c:pt>
                <c:pt idx="4">
                  <c:v>0.11756168359941946</c:v>
                </c:pt>
                <c:pt idx="5">
                  <c:v>0.12046444121915818</c:v>
                </c:pt>
                <c:pt idx="6">
                  <c:v>0.12336719883889695</c:v>
                </c:pt>
                <c:pt idx="7">
                  <c:v>0.12917271407837447</c:v>
                </c:pt>
                <c:pt idx="8">
                  <c:v>0.13062409288824384</c:v>
                </c:pt>
                <c:pt idx="9">
                  <c:v>0.13207547169811321</c:v>
                </c:pt>
                <c:pt idx="10">
                  <c:v>0.13352685050798258</c:v>
                </c:pt>
                <c:pt idx="11">
                  <c:v>0.14368650217706821</c:v>
                </c:pt>
              </c:numCache>
            </c:numRef>
          </c:val>
          <c:extLst>
            <c:ext xmlns:c16="http://schemas.microsoft.com/office/drawing/2014/chart" uri="{C3380CC4-5D6E-409C-BE32-E72D297353CC}">
              <c16:uniqueId val="{00000002-664D-44C7-BCED-E7494184968F}"/>
            </c:ext>
          </c:extLst>
        </c:ser>
        <c:dLbls>
          <c:dLblPos val="ctr"/>
          <c:showLegendKey val="0"/>
          <c:showVal val="1"/>
          <c:showCatName val="0"/>
          <c:showSerName val="0"/>
          <c:showPercent val="0"/>
          <c:showBubbleSize val="0"/>
        </c:dLbls>
        <c:gapWidth val="43"/>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483312"/>
        <c:crosses val="autoZero"/>
        <c:auto val="1"/>
        <c:lblAlgn val="ctr"/>
        <c:lblOffset val="100"/>
        <c:noMultiLvlLbl val="0"/>
      </c:catAx>
      <c:valAx>
        <c:axId val="690483312"/>
        <c:scaling>
          <c:orientation val="minMax"/>
          <c:min val="0"/>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t"/>
      <c:layout>
        <c:manualLayout>
          <c:xMode val="edge"/>
          <c:yMode val="edge"/>
          <c:x val="0.71593867134014788"/>
          <c:y val="2.2560286036004528E-2"/>
          <c:w val="0.16398752087872948"/>
          <c:h val="5.782072521993503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Da, frecvent</c:v>
                </c:pt>
              </c:strCache>
            </c:strRef>
          </c:tx>
          <c:spPr>
            <a:solidFill>
              <a:srgbClr val="960000"/>
            </a:solidFill>
            <a:ln>
              <a:noFill/>
            </a:ln>
            <a:effectLst/>
          </c:spPr>
          <c:invertIfNegative val="0"/>
          <c:dLbls>
            <c:dLbl>
              <c:idx val="4"/>
              <c:layout>
                <c:manualLayout>
                  <c:x val="6.134844856053352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F0-49BF-B06E-E7AE2E0BD3C2}"/>
                </c:ext>
              </c:extLst>
            </c:dLbl>
            <c:dLbl>
              <c:idx val="9"/>
              <c:layout>
                <c:manualLayout>
                  <c:x val="6.1348448560533527E-3"/>
                  <c:y val="-9.272120581194234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F0-49BF-B06E-E7AE2E0BD3C2}"/>
                </c:ext>
              </c:extLst>
            </c:dLbl>
            <c:dLbl>
              <c:idx val="10"/>
              <c:layout>
                <c:manualLayout>
                  <c:x val="5.0799674882080759E-3"/>
                  <c:y val="2.403545710632324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2B-4283-8826-0CF1E1630ADC}"/>
                </c:ext>
              </c:extLst>
            </c:dLbl>
            <c:dLbl>
              <c:idx val="11"/>
              <c:layout>
                <c:manualLayout>
                  <c:x val="7.619951232312067E-3"/>
                  <c:y val="4.807091421264649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22-45B5-9357-210D63CD8A4A}"/>
                </c:ext>
              </c:extLst>
            </c:dLbl>
            <c:dLbl>
              <c:idx val="12"/>
              <c:layout>
                <c:manualLayout>
                  <c:x val="6.349959360260094E-3"/>
                  <c:y val="3.052983761645291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22-45B5-9357-210D63CD8A4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 persoană de etnie romă</c:v>
                </c:pt>
                <c:pt idx="1">
                  <c:v>O persoană cu orientare homosexuală</c:v>
                </c:pt>
                <c:pt idx="2">
                  <c:v>O persoană saracă</c:v>
                </c:pt>
                <c:pt idx="3">
                  <c:v>O persoană de etnie maghiară</c:v>
                </c:pt>
                <c:pt idx="4">
                  <c:v>O persoană cu dizabilitati</c:v>
                </c:pt>
                <c:pt idx="5">
                  <c:v>O persoană de culoare</c:v>
                </c:pt>
                <c:pt idx="6">
                  <c:v>Un șomer</c:v>
                </c:pt>
                <c:pt idx="7">
                  <c:v>O persoană care aparține de o sectă religioasă</c:v>
                </c:pt>
                <c:pt idx="8">
                  <c:v>Un imigrant</c:v>
                </c:pt>
                <c:pt idx="9">
                  <c:v>O persoană de religie musulmană</c:v>
                </c:pt>
                <c:pt idx="10">
                  <c:v>O persoană infectată cu HIV/SIDA</c:v>
                </c:pt>
                <c:pt idx="11">
                  <c:v>O persoană de etnie germană</c:v>
                </c:pt>
                <c:pt idx="12">
                  <c:v>Un evreu</c:v>
                </c:pt>
              </c:strCache>
            </c:strRef>
          </c:cat>
          <c:val>
            <c:numRef>
              <c:f>Sheet1!$B$2:$B$14</c:f>
              <c:numCache>
                <c:formatCode>###0%</c:formatCode>
                <c:ptCount val="13"/>
                <c:pt idx="0">
                  <c:v>0.22931785195936139</c:v>
                </c:pt>
                <c:pt idx="1">
                  <c:v>0.12481857764876633</c:v>
                </c:pt>
                <c:pt idx="2">
                  <c:v>9.7242380261248179E-2</c:v>
                </c:pt>
                <c:pt idx="3">
                  <c:v>7.6923076923076927E-2</c:v>
                </c:pt>
                <c:pt idx="4">
                  <c:v>5.5152394775036286E-2</c:v>
                </c:pt>
                <c:pt idx="5">
                  <c:v>4.9346879535558781E-2</c:v>
                </c:pt>
                <c:pt idx="6">
                  <c:v>4.9346879535558781E-2</c:v>
                </c:pt>
                <c:pt idx="7">
                  <c:v>4.6444121915820029E-2</c:v>
                </c:pt>
                <c:pt idx="8">
                  <c:v>4.6444121915820029E-2</c:v>
                </c:pt>
                <c:pt idx="9">
                  <c:v>3.3381712626995644E-2</c:v>
                </c:pt>
                <c:pt idx="10">
                  <c:v>2.9027576197387515E-2</c:v>
                </c:pt>
                <c:pt idx="11">
                  <c:v>2.0319303338171266E-2</c:v>
                </c:pt>
                <c:pt idx="12">
                  <c:v>2.0319303338171266E-2</c:v>
                </c:pt>
              </c:numCache>
            </c:numRef>
          </c:val>
          <c:extLst>
            <c:ext xmlns:c16="http://schemas.microsoft.com/office/drawing/2014/chart" uri="{C3380CC4-5D6E-409C-BE32-E72D297353CC}">
              <c16:uniqueId val="{00000000-6888-4D78-A8AF-BF8D423457D1}"/>
            </c:ext>
          </c:extLst>
        </c:ser>
        <c:ser>
          <c:idx val="1"/>
          <c:order val="1"/>
          <c:tx>
            <c:strRef>
              <c:f>Sheet1!$C$1</c:f>
              <c:strCache>
                <c:ptCount val="1"/>
                <c:pt idx="0">
                  <c:v>Da, rareori</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 persoană de etnie romă</c:v>
                </c:pt>
                <c:pt idx="1">
                  <c:v>O persoană cu orientare homosexuală</c:v>
                </c:pt>
                <c:pt idx="2">
                  <c:v>O persoană saracă</c:v>
                </c:pt>
                <c:pt idx="3">
                  <c:v>O persoană de etnie maghiară</c:v>
                </c:pt>
                <c:pt idx="4">
                  <c:v>O persoană cu dizabilitati</c:v>
                </c:pt>
                <c:pt idx="5">
                  <c:v>O persoană de culoare</c:v>
                </c:pt>
                <c:pt idx="6">
                  <c:v>Un șomer</c:v>
                </c:pt>
                <c:pt idx="7">
                  <c:v>O persoană care aparține de o sectă religioasă</c:v>
                </c:pt>
                <c:pt idx="8">
                  <c:v>Un imigrant</c:v>
                </c:pt>
                <c:pt idx="9">
                  <c:v>O persoană de religie musulmană</c:v>
                </c:pt>
                <c:pt idx="10">
                  <c:v>O persoană infectată cu HIV/SIDA</c:v>
                </c:pt>
                <c:pt idx="11">
                  <c:v>O persoană de etnie germană</c:v>
                </c:pt>
                <c:pt idx="12">
                  <c:v>Un evreu</c:v>
                </c:pt>
              </c:strCache>
            </c:strRef>
          </c:cat>
          <c:val>
            <c:numRef>
              <c:f>Sheet1!$C$2:$C$14</c:f>
              <c:numCache>
                <c:formatCode>###0%</c:formatCode>
                <c:ptCount val="13"/>
                <c:pt idx="0">
                  <c:v>0.37590711175616837</c:v>
                </c:pt>
                <c:pt idx="1">
                  <c:v>0.33671988388969526</c:v>
                </c:pt>
                <c:pt idx="2">
                  <c:v>0.31930333817126272</c:v>
                </c:pt>
                <c:pt idx="3">
                  <c:v>0.27576197387518142</c:v>
                </c:pt>
                <c:pt idx="4">
                  <c:v>0.2960812772133527</c:v>
                </c:pt>
                <c:pt idx="5">
                  <c:v>0.23367198838896955</c:v>
                </c:pt>
                <c:pt idx="6">
                  <c:v>0.24383164005805516</c:v>
                </c:pt>
                <c:pt idx="7">
                  <c:v>0.3381712626995646</c:v>
                </c:pt>
                <c:pt idx="8">
                  <c:v>0.23222060957910012</c:v>
                </c:pt>
                <c:pt idx="9">
                  <c:v>0.21625544267053701</c:v>
                </c:pt>
                <c:pt idx="10">
                  <c:v>0.18142235123367198</c:v>
                </c:pt>
                <c:pt idx="11">
                  <c:v>0.13788098693759071</c:v>
                </c:pt>
                <c:pt idx="12">
                  <c:v>0.20029027576197386</c:v>
                </c:pt>
              </c:numCache>
            </c:numRef>
          </c:val>
          <c:extLst>
            <c:ext xmlns:c16="http://schemas.microsoft.com/office/drawing/2014/chart" uri="{C3380CC4-5D6E-409C-BE32-E72D297353CC}">
              <c16:uniqueId val="{00000001-6888-4D78-A8AF-BF8D423457D1}"/>
            </c:ext>
          </c:extLst>
        </c:ser>
        <c:ser>
          <c:idx val="2"/>
          <c:order val="2"/>
          <c:tx>
            <c:strRef>
              <c:f>Sheet1!$D$1</c:f>
              <c:strCache>
                <c:ptCount val="1"/>
                <c:pt idx="0">
                  <c:v>Nu</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 persoană de etnie romă</c:v>
                </c:pt>
                <c:pt idx="1">
                  <c:v>O persoană cu orientare homosexuală</c:v>
                </c:pt>
                <c:pt idx="2">
                  <c:v>O persoană saracă</c:v>
                </c:pt>
                <c:pt idx="3">
                  <c:v>O persoană de etnie maghiară</c:v>
                </c:pt>
                <c:pt idx="4">
                  <c:v>O persoană cu dizabilitati</c:v>
                </c:pt>
                <c:pt idx="5">
                  <c:v>O persoană de culoare</c:v>
                </c:pt>
                <c:pt idx="6">
                  <c:v>Un șomer</c:v>
                </c:pt>
                <c:pt idx="7">
                  <c:v>O persoană care aparține de o sectă religioasă</c:v>
                </c:pt>
                <c:pt idx="8">
                  <c:v>Un imigrant</c:v>
                </c:pt>
                <c:pt idx="9">
                  <c:v>O persoană de religie musulmană</c:v>
                </c:pt>
                <c:pt idx="10">
                  <c:v>O persoană infectată cu HIV/SIDA</c:v>
                </c:pt>
                <c:pt idx="11">
                  <c:v>O persoană de etnie germană</c:v>
                </c:pt>
                <c:pt idx="12">
                  <c:v>Un evreu</c:v>
                </c:pt>
              </c:strCache>
            </c:strRef>
          </c:cat>
          <c:val>
            <c:numRef>
              <c:f>Sheet1!$D$2:$D$14</c:f>
              <c:numCache>
                <c:formatCode>###0%</c:formatCode>
                <c:ptCount val="13"/>
                <c:pt idx="0">
                  <c:v>0.39477503628447025</c:v>
                </c:pt>
                <c:pt idx="1">
                  <c:v>0.53846153846153844</c:v>
                </c:pt>
                <c:pt idx="2">
                  <c:v>0.58345428156748913</c:v>
                </c:pt>
                <c:pt idx="3">
                  <c:v>0.64731494920174171</c:v>
                </c:pt>
                <c:pt idx="4">
                  <c:v>0.64876632801161105</c:v>
                </c:pt>
                <c:pt idx="5">
                  <c:v>0.71698113207547165</c:v>
                </c:pt>
                <c:pt idx="6">
                  <c:v>0.70682148040638604</c:v>
                </c:pt>
                <c:pt idx="7">
                  <c:v>0.61538461538461542</c:v>
                </c:pt>
                <c:pt idx="8">
                  <c:v>0.72133526850507979</c:v>
                </c:pt>
                <c:pt idx="9">
                  <c:v>0.75036284470246739</c:v>
                </c:pt>
                <c:pt idx="10">
                  <c:v>0.7895500725689405</c:v>
                </c:pt>
                <c:pt idx="11">
                  <c:v>0.84179970972423801</c:v>
                </c:pt>
                <c:pt idx="12">
                  <c:v>0.77939042089985489</c:v>
                </c:pt>
              </c:numCache>
            </c:numRef>
          </c:val>
          <c:extLst>
            <c:ext xmlns:c16="http://schemas.microsoft.com/office/drawing/2014/chart" uri="{C3380CC4-5D6E-409C-BE32-E72D297353CC}">
              <c16:uniqueId val="{00000003-6888-4D78-A8AF-BF8D423457D1}"/>
            </c:ext>
          </c:extLst>
        </c:ser>
        <c:dLbls>
          <c:dLblPos val="ctr"/>
          <c:showLegendKey val="0"/>
          <c:showVal val="1"/>
          <c:showCatName val="0"/>
          <c:showSerName val="0"/>
          <c:showPercent val="0"/>
          <c:showBubbleSize val="0"/>
        </c:dLbls>
        <c:gapWidth val="54"/>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483312"/>
        <c:crosses val="autoZero"/>
        <c:auto val="1"/>
        <c:lblAlgn val="ctr"/>
        <c:lblOffset val="100"/>
        <c:noMultiLvlLbl val="0"/>
      </c:catAx>
      <c:valAx>
        <c:axId val="690483312"/>
        <c:scaling>
          <c:orientation val="minMax"/>
          <c:min val="0"/>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35968461363096"/>
          <c:y val="3.3577533577533576E-2"/>
          <c:w val="0.61857174218576683"/>
          <c:h val="0.93284493284493286"/>
        </c:manualLayout>
      </c:layout>
      <c:barChart>
        <c:barDir val="bar"/>
        <c:grouping val="percentStacked"/>
        <c:varyColors val="0"/>
        <c:ser>
          <c:idx val="0"/>
          <c:order val="0"/>
          <c:tx>
            <c:strRef>
              <c:f>Sheet1!$B$1</c:f>
              <c:strCache>
                <c:ptCount val="1"/>
                <c:pt idx="0">
                  <c:v>Foarte pregătit</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Drepturile omului</c:v>
                </c:pt>
                <c:pt idx="1">
                  <c:v>Educatie civică</c:v>
                </c:pt>
                <c:pt idx="2">
                  <c:v>Combaterea discriminării</c:v>
                </c:pt>
              </c:strCache>
            </c:strRef>
          </c:cat>
          <c:val>
            <c:numRef>
              <c:f>Sheet1!$B$2:$B$4</c:f>
              <c:numCache>
                <c:formatCode>###0%</c:formatCode>
                <c:ptCount val="3"/>
                <c:pt idx="0">
                  <c:v>0.204644412191582</c:v>
                </c:pt>
                <c:pt idx="1">
                  <c:v>0.20609579100145137</c:v>
                </c:pt>
                <c:pt idx="2">
                  <c:v>0.18142235123367198</c:v>
                </c:pt>
              </c:numCache>
            </c:numRef>
          </c:val>
          <c:extLst>
            <c:ext xmlns:c16="http://schemas.microsoft.com/office/drawing/2014/chart" uri="{C3380CC4-5D6E-409C-BE32-E72D297353CC}">
              <c16:uniqueId val="{00000005-FACA-4028-8F32-4D13E814B0C1}"/>
            </c:ext>
          </c:extLst>
        </c:ser>
        <c:ser>
          <c:idx val="1"/>
          <c:order val="1"/>
          <c:tx>
            <c:strRef>
              <c:f>Sheet1!$C$1</c:f>
              <c:strCache>
                <c:ptCount val="1"/>
                <c:pt idx="0">
                  <c:v>Destul de pregătit</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Drepturile omului</c:v>
                </c:pt>
                <c:pt idx="1">
                  <c:v>Educatie civică</c:v>
                </c:pt>
                <c:pt idx="2">
                  <c:v>Combaterea discriminării</c:v>
                </c:pt>
              </c:strCache>
            </c:strRef>
          </c:cat>
          <c:val>
            <c:numRef>
              <c:f>Sheet1!$C$2:$C$4</c:f>
              <c:numCache>
                <c:formatCode>###0%</c:formatCode>
                <c:ptCount val="3"/>
                <c:pt idx="0">
                  <c:v>0.61248185776487662</c:v>
                </c:pt>
                <c:pt idx="1">
                  <c:v>0.61103047895500728</c:v>
                </c:pt>
                <c:pt idx="2">
                  <c:v>0.63570391872278664</c:v>
                </c:pt>
              </c:numCache>
            </c:numRef>
          </c:val>
          <c:extLst>
            <c:ext xmlns:c16="http://schemas.microsoft.com/office/drawing/2014/chart" uri="{C3380CC4-5D6E-409C-BE32-E72D297353CC}">
              <c16:uniqueId val="{00000006-FACA-4028-8F32-4D13E814B0C1}"/>
            </c:ext>
          </c:extLst>
        </c:ser>
        <c:ser>
          <c:idx val="2"/>
          <c:order val="2"/>
          <c:tx>
            <c:strRef>
              <c:f>Sheet1!$D$1</c:f>
              <c:strCache>
                <c:ptCount val="1"/>
                <c:pt idx="0">
                  <c:v>Nu foarte pregătit</c:v>
                </c:pt>
              </c:strCache>
            </c:strRef>
          </c:tx>
          <c:spPr>
            <a:solidFill>
              <a:srgbClr val="E9A9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Drepturile omului</c:v>
                </c:pt>
                <c:pt idx="1">
                  <c:v>Educatie civică</c:v>
                </c:pt>
                <c:pt idx="2">
                  <c:v>Combaterea discriminării</c:v>
                </c:pt>
              </c:strCache>
            </c:strRef>
          </c:cat>
          <c:val>
            <c:numRef>
              <c:f>Sheet1!$D$2:$D$4</c:f>
              <c:numCache>
                <c:formatCode>###0%</c:formatCode>
                <c:ptCount val="3"/>
                <c:pt idx="0">
                  <c:v>0.16690856313497821</c:v>
                </c:pt>
                <c:pt idx="1">
                  <c:v>0.16690856313497821</c:v>
                </c:pt>
                <c:pt idx="2">
                  <c:v>0.16835994194484763</c:v>
                </c:pt>
              </c:numCache>
            </c:numRef>
          </c:val>
          <c:extLst>
            <c:ext xmlns:c16="http://schemas.microsoft.com/office/drawing/2014/chart" uri="{C3380CC4-5D6E-409C-BE32-E72D297353CC}">
              <c16:uniqueId val="{00000007-FACA-4028-8F32-4D13E814B0C1}"/>
            </c:ext>
          </c:extLst>
        </c:ser>
        <c:ser>
          <c:idx val="3"/>
          <c:order val="3"/>
          <c:tx>
            <c:strRef>
              <c:f>Sheet1!$E$1</c:f>
              <c:strCache>
                <c:ptCount val="1"/>
                <c:pt idx="0">
                  <c:v>Deloc pregătit</c:v>
                </c:pt>
              </c:strCache>
            </c:strRef>
          </c:tx>
          <c:spPr>
            <a:solidFill>
              <a:srgbClr val="C00000"/>
            </a:solidFill>
            <a:ln>
              <a:noFill/>
            </a:ln>
            <a:effectLst/>
          </c:spPr>
          <c:invertIfNegative val="0"/>
          <c:dLbls>
            <c:dLbl>
              <c:idx val="0"/>
              <c:layout>
                <c:manualLayout>
                  <c:x val="2.071526877461557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CA-4028-8F32-4D13E814B0C1}"/>
                </c:ext>
              </c:extLst>
            </c:dLbl>
            <c:dLbl>
              <c:idx val="1"/>
              <c:layout>
                <c:manualLayout>
                  <c:x val="1.705963310850694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ACA-4028-8F32-4D13E814B0C1}"/>
                </c:ext>
              </c:extLst>
            </c:dLbl>
            <c:dLbl>
              <c:idx val="2"/>
              <c:layout>
                <c:manualLayout>
                  <c:x val="1.8278178330543151E-2"/>
                  <c:y val="6.105006105006216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ACA-4028-8F32-4D13E814B0C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Drepturile omului</c:v>
                </c:pt>
                <c:pt idx="1">
                  <c:v>Educatie civică</c:v>
                </c:pt>
                <c:pt idx="2">
                  <c:v>Combaterea discriminării</c:v>
                </c:pt>
              </c:strCache>
            </c:strRef>
          </c:cat>
          <c:val>
            <c:numRef>
              <c:f>Sheet1!$E$2:$E$4</c:f>
              <c:numCache>
                <c:formatCode>###0%</c:formatCode>
                <c:ptCount val="3"/>
                <c:pt idx="0">
                  <c:v>1.5965166908563134E-2</c:v>
                </c:pt>
                <c:pt idx="1">
                  <c:v>1.5965166908563134E-2</c:v>
                </c:pt>
                <c:pt idx="2">
                  <c:v>1.4513788098693758E-2</c:v>
                </c:pt>
              </c:numCache>
            </c:numRef>
          </c:val>
          <c:extLst>
            <c:ext xmlns:c16="http://schemas.microsoft.com/office/drawing/2014/chart" uri="{C3380CC4-5D6E-409C-BE32-E72D297353CC}">
              <c16:uniqueId val="{00000009-FACA-4028-8F32-4D13E814B0C1}"/>
            </c:ext>
          </c:extLst>
        </c:ser>
        <c:dLbls>
          <c:dLblPos val="ctr"/>
          <c:showLegendKey val="0"/>
          <c:showVal val="1"/>
          <c:showCatName val="0"/>
          <c:showSerName val="0"/>
          <c:showPercent val="0"/>
          <c:showBubbleSize val="0"/>
        </c:dLbls>
        <c:gapWidth val="54"/>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483312"/>
        <c:crosses val="autoZero"/>
        <c:auto val="1"/>
        <c:lblAlgn val="ctr"/>
        <c:lblOffset val="100"/>
        <c:noMultiLvlLbl val="0"/>
      </c:catAx>
      <c:valAx>
        <c:axId val="690483312"/>
        <c:scaling>
          <c:orientation val="minMax"/>
          <c:min val="0"/>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35968461363096"/>
          <c:y val="3.3577533577533576E-2"/>
          <c:w val="0.61857174218576683"/>
          <c:h val="0.93284493284493286"/>
        </c:manualLayout>
      </c:layout>
      <c:barChart>
        <c:barDir val="bar"/>
        <c:grouping val="percentStacked"/>
        <c:varyColors val="0"/>
        <c:ser>
          <c:idx val="0"/>
          <c:order val="0"/>
          <c:tx>
            <c:strRef>
              <c:f>Sheet1!$B$1</c:f>
              <c:strCache>
                <c:ptCount val="1"/>
                <c:pt idx="0">
                  <c:v>Des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 documentează pe internet privind materia pe care o predau</c:v>
                </c:pt>
                <c:pt idx="1">
                  <c:v>Citesc cărți și articole recente privind materia pe care o predau</c:v>
                </c:pt>
                <c:pt idx="2">
                  <c:v>Participă la cursuri, workshopuri, seminarii, simpozioane etc.</c:v>
                </c:pt>
              </c:strCache>
            </c:strRef>
          </c:cat>
          <c:val>
            <c:numRef>
              <c:f>Sheet1!$B$2:$B$4</c:f>
              <c:numCache>
                <c:formatCode>###0%</c:formatCode>
                <c:ptCount val="3"/>
                <c:pt idx="0">
                  <c:v>0.54571843251088537</c:v>
                </c:pt>
                <c:pt idx="1">
                  <c:v>0.52539912917271403</c:v>
                </c:pt>
                <c:pt idx="2">
                  <c:v>0.32801161103047893</c:v>
                </c:pt>
              </c:numCache>
            </c:numRef>
          </c:val>
          <c:extLst>
            <c:ext xmlns:c16="http://schemas.microsoft.com/office/drawing/2014/chart" uri="{C3380CC4-5D6E-409C-BE32-E72D297353CC}">
              <c16:uniqueId val="{00000000-A023-434D-B108-2B6F73C604C3}"/>
            </c:ext>
          </c:extLst>
        </c:ser>
        <c:ser>
          <c:idx val="1"/>
          <c:order val="1"/>
          <c:tx>
            <c:strRef>
              <c:f>Sheet1!$C$1</c:f>
              <c:strCache>
                <c:ptCount val="1"/>
                <c:pt idx="0">
                  <c:v>Destul de des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 documentează pe internet privind materia pe care o predau</c:v>
                </c:pt>
                <c:pt idx="1">
                  <c:v>Citesc cărți și articole recente privind materia pe care o predau</c:v>
                </c:pt>
                <c:pt idx="2">
                  <c:v>Participă la cursuri, workshopuri, seminarii, simpozioane etc.</c:v>
                </c:pt>
              </c:strCache>
            </c:strRef>
          </c:cat>
          <c:val>
            <c:numRef>
              <c:f>Sheet1!$C$2:$C$4</c:f>
              <c:numCache>
                <c:formatCode>###0%</c:formatCode>
                <c:ptCount val="3"/>
                <c:pt idx="0">
                  <c:v>0.40348330914368652</c:v>
                </c:pt>
                <c:pt idx="1">
                  <c:v>0.43686502177068215</c:v>
                </c:pt>
                <c:pt idx="2">
                  <c:v>0.51233671988388974</c:v>
                </c:pt>
              </c:numCache>
            </c:numRef>
          </c:val>
          <c:extLst>
            <c:ext xmlns:c16="http://schemas.microsoft.com/office/drawing/2014/chart" uri="{C3380CC4-5D6E-409C-BE32-E72D297353CC}">
              <c16:uniqueId val="{00000001-A023-434D-B108-2B6F73C604C3}"/>
            </c:ext>
          </c:extLst>
        </c:ser>
        <c:ser>
          <c:idx val="2"/>
          <c:order val="2"/>
          <c:tx>
            <c:strRef>
              <c:f>Sheet1!$D$1</c:f>
              <c:strCache>
                <c:ptCount val="1"/>
                <c:pt idx="0">
                  <c:v>Rar</c:v>
                </c:pt>
              </c:strCache>
            </c:strRef>
          </c:tx>
          <c:spPr>
            <a:solidFill>
              <a:srgbClr val="E498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 documentează pe internet privind materia pe care o predau</c:v>
                </c:pt>
                <c:pt idx="1">
                  <c:v>Citesc cărți și articole recente privind materia pe care o predau</c:v>
                </c:pt>
                <c:pt idx="2">
                  <c:v>Participă la cursuri, workshopuri, seminarii, simpozioane etc.</c:v>
                </c:pt>
              </c:strCache>
            </c:strRef>
          </c:cat>
          <c:val>
            <c:numRef>
              <c:f>Sheet1!$D$2:$D$4</c:f>
              <c:numCache>
                <c:formatCode>###0%</c:formatCode>
                <c:ptCount val="3"/>
                <c:pt idx="0">
                  <c:v>4.2089985486211907E-2</c:v>
                </c:pt>
                <c:pt idx="1">
                  <c:v>3.6284470246734396E-2</c:v>
                </c:pt>
                <c:pt idx="2">
                  <c:v>0.15094339622641509</c:v>
                </c:pt>
              </c:numCache>
            </c:numRef>
          </c:val>
          <c:extLst>
            <c:ext xmlns:c16="http://schemas.microsoft.com/office/drawing/2014/chart" uri="{C3380CC4-5D6E-409C-BE32-E72D297353CC}">
              <c16:uniqueId val="{00000002-A023-434D-B108-2B6F73C604C3}"/>
            </c:ext>
          </c:extLst>
        </c:ser>
        <c:ser>
          <c:idx val="3"/>
          <c:order val="3"/>
          <c:tx>
            <c:strRef>
              <c:f>Sheet1!$E$1</c:f>
              <c:strCache>
                <c:ptCount val="1"/>
                <c:pt idx="0">
                  <c:v>Deloc</c:v>
                </c:pt>
              </c:strCache>
            </c:strRef>
          </c:tx>
          <c:spPr>
            <a:solidFill>
              <a:srgbClr val="C00000"/>
            </a:solidFill>
            <a:ln>
              <a:noFill/>
            </a:ln>
            <a:effectLst/>
          </c:spPr>
          <c:invertIfNegative val="0"/>
          <c:dLbls>
            <c:dLbl>
              <c:idx val="0"/>
              <c:layout>
                <c:manualLayout>
                  <c:x val="1.8278178330543151E-2"/>
                  <c:y val="6.105006105006216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23-434D-B108-2B6F73C604C3}"/>
                </c:ext>
              </c:extLst>
            </c:dLbl>
            <c:dLbl>
              <c:idx val="1"/>
              <c:delete val="1"/>
              <c:extLst>
                <c:ext xmlns:c15="http://schemas.microsoft.com/office/drawing/2012/chart" uri="{CE6537A1-D6FC-4f65-9D91-7224C49458BB}"/>
                <c:ext xmlns:c16="http://schemas.microsoft.com/office/drawing/2014/chart" uri="{C3380CC4-5D6E-409C-BE32-E72D297353CC}">
                  <c16:uniqueId val="{00000004-A023-434D-B108-2B6F73C604C3}"/>
                </c:ext>
              </c:extLst>
            </c:dLbl>
            <c:dLbl>
              <c:idx val="2"/>
              <c:layout>
                <c:manualLayout>
                  <c:x val="2.071526877461557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23-434D-B108-2B6F73C604C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 documentează pe internet privind materia pe care o predau</c:v>
                </c:pt>
                <c:pt idx="1">
                  <c:v>Citesc cărți și articole recente privind materia pe care o predau</c:v>
                </c:pt>
                <c:pt idx="2">
                  <c:v>Participă la cursuri, workshopuri, seminarii, simpozioane etc.</c:v>
                </c:pt>
              </c:strCache>
            </c:strRef>
          </c:cat>
          <c:val>
            <c:numRef>
              <c:f>Sheet1!$E$2:$E$4</c:f>
              <c:numCache>
                <c:formatCode>###0%</c:formatCode>
                <c:ptCount val="3"/>
                <c:pt idx="0">
                  <c:v>8.708272859216255E-3</c:v>
                </c:pt>
                <c:pt idx="1">
                  <c:v>1.4513788098693759E-3</c:v>
                </c:pt>
                <c:pt idx="2">
                  <c:v>8.708272859216255E-3</c:v>
                </c:pt>
              </c:numCache>
            </c:numRef>
          </c:val>
          <c:extLst>
            <c:ext xmlns:c16="http://schemas.microsoft.com/office/drawing/2014/chart" uri="{C3380CC4-5D6E-409C-BE32-E72D297353CC}">
              <c16:uniqueId val="{00000006-A023-434D-B108-2B6F73C604C3}"/>
            </c:ext>
          </c:extLst>
        </c:ser>
        <c:dLbls>
          <c:dLblPos val="ctr"/>
          <c:showLegendKey val="0"/>
          <c:showVal val="1"/>
          <c:showCatName val="0"/>
          <c:showSerName val="0"/>
          <c:showPercent val="0"/>
          <c:showBubbleSize val="0"/>
        </c:dLbls>
        <c:gapWidth val="54"/>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483312"/>
        <c:crosses val="autoZero"/>
        <c:auto val="1"/>
        <c:lblAlgn val="ctr"/>
        <c:lblOffset val="100"/>
        <c:noMultiLvlLbl val="0"/>
      </c:catAx>
      <c:valAx>
        <c:axId val="690483312"/>
        <c:scaling>
          <c:orientation val="minMax"/>
          <c:min val="0"/>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dPt>
            <c:idx val="0"/>
            <c:bubble3D val="0"/>
            <c:spPr>
              <a:solidFill>
                <a:srgbClr val="AC0000"/>
              </a:solidFill>
              <a:ln w="19050">
                <a:solidFill>
                  <a:schemeClr val="lt1"/>
                </a:solidFill>
              </a:ln>
              <a:effectLst/>
            </c:spPr>
            <c:extLst>
              <c:ext xmlns:c16="http://schemas.microsoft.com/office/drawing/2014/chart" uri="{C3380CC4-5D6E-409C-BE32-E72D297353CC}">
                <c16:uniqueId val="{00000001-D2D4-4C55-A54B-B49CC2068AE1}"/>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D2D4-4C55-A54B-B49CC2068AE1}"/>
              </c:ext>
            </c:extLst>
          </c:dPt>
          <c:cat>
            <c:strRef>
              <c:f>Sheet1!$A$2:$A$3</c:f>
              <c:strCache>
                <c:ptCount val="2"/>
                <c:pt idx="0">
                  <c:v>Da</c:v>
                </c:pt>
                <c:pt idx="1">
                  <c:v>Nu</c:v>
                </c:pt>
              </c:strCache>
            </c:strRef>
          </c:cat>
          <c:val>
            <c:numRef>
              <c:f>Sheet1!$B$2:$B$3</c:f>
              <c:numCache>
                <c:formatCode>###0%</c:formatCode>
                <c:ptCount val="2"/>
                <c:pt idx="0">
                  <c:v>0.87518142235123364</c:v>
                </c:pt>
                <c:pt idx="1">
                  <c:v>0.12481857764876633</c:v>
                </c:pt>
              </c:numCache>
            </c:numRef>
          </c:val>
          <c:extLst>
            <c:ext xmlns:c16="http://schemas.microsoft.com/office/drawing/2014/chart" uri="{C3380CC4-5D6E-409C-BE32-E72D297353CC}">
              <c16:uniqueId val="{00000004-D2D4-4C55-A54B-B49CC2068AE1}"/>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924C-4A3F-B392-D492FBCF8E69}"/>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924C-4A3F-B392-D492FBCF8E69}"/>
              </c:ext>
            </c:extLst>
          </c:dPt>
          <c:cat>
            <c:strRef>
              <c:f>Sheet1!$A$2:$A$3</c:f>
              <c:strCache>
                <c:ptCount val="2"/>
                <c:pt idx="0">
                  <c:v>Da</c:v>
                </c:pt>
                <c:pt idx="1">
                  <c:v>Nu</c:v>
                </c:pt>
              </c:strCache>
            </c:strRef>
          </c:cat>
          <c:val>
            <c:numRef>
              <c:f>Sheet1!$B$2:$B$3</c:f>
              <c:numCache>
                <c:formatCode>###0%</c:formatCode>
                <c:ptCount val="2"/>
                <c:pt idx="0">
                  <c:v>0.93355481727574752</c:v>
                </c:pt>
                <c:pt idx="1">
                  <c:v>6.6445182724252497E-2</c:v>
                </c:pt>
              </c:numCache>
            </c:numRef>
          </c:val>
          <c:extLst>
            <c:ext xmlns:c16="http://schemas.microsoft.com/office/drawing/2014/chart" uri="{C3380CC4-5D6E-409C-BE32-E72D297353CC}">
              <c16:uniqueId val="{00000004-924C-4A3F-B392-D492FBCF8E69}"/>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740634279067857"/>
          <c:y val="8.7162259882336529E-2"/>
          <c:w val="0.43909596907961435"/>
          <c:h val="0.81672955308888107"/>
        </c:manualLayout>
      </c:layout>
      <c:barChart>
        <c:barDir val="bar"/>
        <c:grouping val="percentStacked"/>
        <c:varyColors val="0"/>
        <c:ser>
          <c:idx val="0"/>
          <c:order val="0"/>
          <c:tx>
            <c:strRef>
              <c:f>Sheet1!$B$1</c:f>
              <c:strCache>
                <c:ptCount val="1"/>
                <c:pt idx="0">
                  <c:v>Sunt discriminati</c:v>
                </c:pt>
              </c:strCache>
            </c:strRef>
          </c:tx>
          <c:spPr>
            <a:solidFill>
              <a:srgbClr val="960000"/>
            </a:solidFill>
            <a:ln>
              <a:noFill/>
            </a:ln>
            <a:effectLst/>
          </c:spPr>
          <c:invertIfNegative val="0"/>
          <c:dLbls>
            <c:dLbl>
              <c:idx val="9"/>
              <c:layout>
                <c:manualLayout>
                  <c:x val="5.18031894856647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55-44AC-8E1E-E74C1AB5EC81}"/>
                </c:ext>
              </c:extLst>
            </c:dLbl>
            <c:dLbl>
              <c:idx val="10"/>
              <c:layout>
                <c:manualLayout>
                  <c:x val="1.1655717634274785E-2"/>
                  <c:y val="-2.86570004393992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55-44AC-8E1E-E74C1AB5EC8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Elevii care se confruntă cu probleme de greutate </c:v>
                </c:pt>
                <c:pt idx="1">
                  <c:v>Elevii din familii sărace</c:v>
                </c:pt>
                <c:pt idx="2">
                  <c:v>Elevii de etnie romă</c:v>
                </c:pt>
                <c:pt idx="3">
                  <c:v>Elevii cu dizabilități fizice</c:v>
                </c:pt>
                <c:pt idx="4">
                  <c:v>Elevii cu dizabilități psihice (ADHD/sindrom DOWN etc.)</c:v>
                </c:pt>
                <c:pt idx="5">
                  <c:v>Elevii instituționalizați (de la casa de copii)</c:v>
                </c:pt>
                <c:pt idx="6">
                  <c:v>Elevii cu orientare sexuala diferită de cea majoritară</c:v>
                </c:pt>
                <c:pt idx="7">
                  <c:v>Elevii infectati cu HIV/SIDA</c:v>
                </c:pt>
                <c:pt idx="8">
                  <c:v>Elevii de culoare</c:v>
                </c:pt>
                <c:pt idx="9">
                  <c:v>Elevii de alta religie</c:v>
                </c:pt>
                <c:pt idx="10">
                  <c:v>Elevii de etnie maghiară</c:v>
                </c:pt>
              </c:strCache>
            </c:strRef>
          </c:cat>
          <c:val>
            <c:numRef>
              <c:f>Sheet1!$B$2:$B$12</c:f>
              <c:numCache>
                <c:formatCode>###0%</c:formatCode>
                <c:ptCount val="11"/>
                <c:pt idx="0">
                  <c:v>0.35268505079825835</c:v>
                </c:pt>
                <c:pt idx="1">
                  <c:v>0.28447024673439769</c:v>
                </c:pt>
                <c:pt idx="2">
                  <c:v>0.26705370101596515</c:v>
                </c:pt>
                <c:pt idx="3">
                  <c:v>0.19593613933236576</c:v>
                </c:pt>
                <c:pt idx="4">
                  <c:v>0.12917271407837447</c:v>
                </c:pt>
                <c:pt idx="5">
                  <c:v>0.11901306240928883</c:v>
                </c:pt>
                <c:pt idx="6">
                  <c:v>0.11030478955007257</c:v>
                </c:pt>
                <c:pt idx="7">
                  <c:v>7.2568940493468792E-2</c:v>
                </c:pt>
                <c:pt idx="8">
                  <c:v>6.966618287373004E-2</c:v>
                </c:pt>
                <c:pt idx="9">
                  <c:v>3.483309143686502E-2</c:v>
                </c:pt>
                <c:pt idx="10">
                  <c:v>3.1930333817126268E-2</c:v>
                </c:pt>
              </c:numCache>
            </c:numRef>
          </c:val>
          <c:extLst>
            <c:ext xmlns:c16="http://schemas.microsoft.com/office/drawing/2014/chart" uri="{C3380CC4-5D6E-409C-BE32-E72D297353CC}">
              <c16:uniqueId val="{00000000-CEF4-455E-B107-5395FBE36FBD}"/>
            </c:ext>
          </c:extLst>
        </c:ser>
        <c:ser>
          <c:idx val="1"/>
          <c:order val="1"/>
          <c:tx>
            <c:strRef>
              <c:f>Sheet1!$C$1</c:f>
              <c:strCache>
                <c:ptCount val="1"/>
                <c:pt idx="0">
                  <c:v>Nu sunt discriminati</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Elevii care se confruntă cu probleme de greutate </c:v>
                </c:pt>
                <c:pt idx="1">
                  <c:v>Elevii din familii sărace</c:v>
                </c:pt>
                <c:pt idx="2">
                  <c:v>Elevii de etnie romă</c:v>
                </c:pt>
                <c:pt idx="3">
                  <c:v>Elevii cu dizabilități fizice</c:v>
                </c:pt>
                <c:pt idx="4">
                  <c:v>Elevii cu dizabilități psihice (ADHD/sindrom DOWN etc.)</c:v>
                </c:pt>
                <c:pt idx="5">
                  <c:v>Elevii instituționalizați (de la casa de copii)</c:v>
                </c:pt>
                <c:pt idx="6">
                  <c:v>Elevii cu orientare sexuala diferită de cea majoritară</c:v>
                </c:pt>
                <c:pt idx="7">
                  <c:v>Elevii infectati cu HIV/SIDA</c:v>
                </c:pt>
                <c:pt idx="8">
                  <c:v>Elevii de culoare</c:v>
                </c:pt>
                <c:pt idx="9">
                  <c:v>Elevii de alta religie</c:v>
                </c:pt>
                <c:pt idx="10">
                  <c:v>Elevii de etnie maghiară</c:v>
                </c:pt>
              </c:strCache>
            </c:strRef>
          </c:cat>
          <c:val>
            <c:numRef>
              <c:f>Sheet1!$C$2:$C$12</c:f>
              <c:numCache>
                <c:formatCode>###0%</c:formatCode>
                <c:ptCount val="11"/>
                <c:pt idx="0">
                  <c:v>0.5761973875181422</c:v>
                </c:pt>
                <c:pt idx="1">
                  <c:v>0.65166908563134962</c:v>
                </c:pt>
                <c:pt idx="2">
                  <c:v>0.66763425253991282</c:v>
                </c:pt>
                <c:pt idx="3">
                  <c:v>0.72568940493468792</c:v>
                </c:pt>
                <c:pt idx="4">
                  <c:v>0.81857764876632799</c:v>
                </c:pt>
                <c:pt idx="5">
                  <c:v>0.80406386066763413</c:v>
                </c:pt>
                <c:pt idx="6">
                  <c:v>0.72423802612481869</c:v>
                </c:pt>
                <c:pt idx="7">
                  <c:v>0.84179970972423801</c:v>
                </c:pt>
                <c:pt idx="8">
                  <c:v>0.84034833091436867</c:v>
                </c:pt>
                <c:pt idx="9">
                  <c:v>0.81567489114658931</c:v>
                </c:pt>
                <c:pt idx="10">
                  <c:v>0.89404934687953552</c:v>
                </c:pt>
              </c:numCache>
            </c:numRef>
          </c:val>
          <c:extLst>
            <c:ext xmlns:c16="http://schemas.microsoft.com/office/drawing/2014/chart" uri="{C3380CC4-5D6E-409C-BE32-E72D297353CC}">
              <c16:uniqueId val="{00000001-CEF4-455E-B107-5395FBE36FBD}"/>
            </c:ext>
          </c:extLst>
        </c:ser>
        <c:ser>
          <c:idx val="2"/>
          <c:order val="2"/>
          <c:tx>
            <c:strRef>
              <c:f>Sheet1!$D$1</c:f>
              <c:strCache>
                <c:ptCount val="1"/>
                <c:pt idx="0">
                  <c:v>Nu stiu</c:v>
                </c:pt>
              </c:strCache>
            </c:strRef>
          </c:tx>
          <c:spPr>
            <a:solidFill>
              <a:schemeClr val="bg1">
                <a:lumMod val="85000"/>
              </a:schemeClr>
            </a:solidFill>
            <a:ln>
              <a:noFill/>
            </a:ln>
            <a:effectLst/>
          </c:spPr>
          <c:invertIfNegative val="0"/>
          <c:dLbls>
            <c:dLbl>
              <c:idx val="0"/>
              <c:layout>
                <c:manualLayout>
                  <c:x val="2.6073090638226638E-2"/>
                  <c:y val="-5.4196274246207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29-4040-9B42-06CADB23DFDC}"/>
                </c:ext>
              </c:extLst>
            </c:dLbl>
            <c:dLbl>
              <c:idx val="1"/>
              <c:layout>
                <c:manualLayout>
                  <c:x val="1.9938245782173285E-2"/>
                  <c:y val="5.420267588502656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29-4040-9B42-06CADB23DFDC}"/>
                </c:ext>
              </c:extLst>
            </c:dLbl>
            <c:dLbl>
              <c:idx val="2"/>
              <c:layout>
                <c:manualLayout>
                  <c:x val="1.9938245782173396E-2"/>
                  <c:y val="2.133879606761016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29-4040-9B42-06CADB23DFDC}"/>
                </c:ext>
              </c:extLst>
            </c:dLbl>
            <c:dLbl>
              <c:idx val="10"/>
              <c:layout>
                <c:manualLayout>
                  <c:x val="3.0674224280266764E-3"/>
                  <c:y val="-3.10175788262696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F4-455E-B107-5395FBE36FB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Elevii care se confruntă cu probleme de greutate </c:v>
                </c:pt>
                <c:pt idx="1">
                  <c:v>Elevii din familii sărace</c:v>
                </c:pt>
                <c:pt idx="2">
                  <c:v>Elevii de etnie romă</c:v>
                </c:pt>
                <c:pt idx="3">
                  <c:v>Elevii cu dizabilități fizice</c:v>
                </c:pt>
                <c:pt idx="4">
                  <c:v>Elevii cu dizabilități psihice (ADHD/sindrom DOWN etc.)</c:v>
                </c:pt>
                <c:pt idx="5">
                  <c:v>Elevii instituționalizați (de la casa de copii)</c:v>
                </c:pt>
                <c:pt idx="6">
                  <c:v>Elevii cu orientare sexuala diferită de cea majoritară</c:v>
                </c:pt>
                <c:pt idx="7">
                  <c:v>Elevii infectati cu HIV/SIDA</c:v>
                </c:pt>
                <c:pt idx="8">
                  <c:v>Elevii de culoare</c:v>
                </c:pt>
                <c:pt idx="9">
                  <c:v>Elevii de alta religie</c:v>
                </c:pt>
                <c:pt idx="10">
                  <c:v>Elevii de etnie maghiară</c:v>
                </c:pt>
              </c:strCache>
            </c:strRef>
          </c:cat>
          <c:val>
            <c:numRef>
              <c:f>Sheet1!$D$2:$D$12</c:f>
              <c:numCache>
                <c:formatCode>###0%</c:formatCode>
                <c:ptCount val="11"/>
                <c:pt idx="0">
                  <c:v>7.1117561683599423E-2</c:v>
                </c:pt>
                <c:pt idx="1">
                  <c:v>6.3860667634252535E-2</c:v>
                </c:pt>
                <c:pt idx="2">
                  <c:v>6.5312046444121918E-2</c:v>
                </c:pt>
                <c:pt idx="3">
                  <c:v>7.8374455732946297E-2</c:v>
                </c:pt>
                <c:pt idx="4">
                  <c:v>5.2249637155297533E-2</c:v>
                </c:pt>
                <c:pt idx="5">
                  <c:v>7.6923076923076927E-2</c:v>
                </c:pt>
                <c:pt idx="6">
                  <c:v>0.16545718432510884</c:v>
                </c:pt>
                <c:pt idx="7">
                  <c:v>8.5631349782293184E-2</c:v>
                </c:pt>
                <c:pt idx="8">
                  <c:v>8.9985486211901305E-2</c:v>
                </c:pt>
                <c:pt idx="9">
                  <c:v>0.14949201741654572</c:v>
                </c:pt>
                <c:pt idx="10">
                  <c:v>7.4020319303338175E-2</c:v>
                </c:pt>
              </c:numCache>
            </c:numRef>
          </c:val>
          <c:extLst>
            <c:ext xmlns:c16="http://schemas.microsoft.com/office/drawing/2014/chart" uri="{C3380CC4-5D6E-409C-BE32-E72D297353CC}">
              <c16:uniqueId val="{00000003-CEF4-455E-B107-5395FBE36FBD}"/>
            </c:ext>
          </c:extLst>
        </c:ser>
        <c:dLbls>
          <c:dLblPos val="ctr"/>
          <c:showLegendKey val="0"/>
          <c:showVal val="1"/>
          <c:showCatName val="0"/>
          <c:showSerName val="0"/>
          <c:showPercent val="0"/>
          <c:showBubbleSize val="0"/>
        </c:dLbls>
        <c:gapWidth val="57"/>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483312"/>
        <c:crosses val="autoZero"/>
        <c:auto val="1"/>
        <c:lblAlgn val="ctr"/>
        <c:lblOffset val="100"/>
        <c:noMultiLvlLbl val="0"/>
      </c:catAx>
      <c:valAx>
        <c:axId val="690483312"/>
        <c:scaling>
          <c:orientation val="minMax"/>
          <c:min val="0"/>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t"/>
      <c:layout>
        <c:manualLayout>
          <c:xMode val="edge"/>
          <c:yMode val="edge"/>
          <c:x val="0.59484419578913494"/>
          <c:y val="1.0933026175558575E-2"/>
          <c:w val="0.39309749013546941"/>
          <c:h val="5.593318974051710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Regiuni</c:v>
                </c:pt>
              </c:strCache>
            </c:strRef>
          </c:tx>
          <c:dPt>
            <c:idx val="0"/>
            <c:bubble3D val="0"/>
            <c:spPr>
              <a:solidFill>
                <a:srgbClr val="960000"/>
              </a:solidFill>
              <a:ln w="19050">
                <a:solidFill>
                  <a:schemeClr val="lt1"/>
                </a:solidFill>
              </a:ln>
              <a:effectLst/>
            </c:spPr>
            <c:extLst>
              <c:ext xmlns:c16="http://schemas.microsoft.com/office/drawing/2014/chart" uri="{C3380CC4-5D6E-409C-BE32-E72D297353CC}">
                <c16:uniqueId val="{00000001-C049-424C-A286-35505BA523FD}"/>
              </c:ext>
            </c:extLst>
          </c:dPt>
          <c:dPt>
            <c:idx val="1"/>
            <c:bubble3D val="0"/>
            <c:spPr>
              <a:solidFill>
                <a:srgbClr val="F5DBDB"/>
              </a:solidFill>
              <a:ln w="19050">
                <a:solidFill>
                  <a:schemeClr val="lt1"/>
                </a:solidFill>
              </a:ln>
              <a:effectLst/>
            </c:spPr>
            <c:extLst>
              <c:ext xmlns:c16="http://schemas.microsoft.com/office/drawing/2014/chart" uri="{C3380CC4-5D6E-409C-BE32-E72D297353CC}">
                <c16:uniqueId val="{00000003-C049-424C-A286-35505BA523FD}"/>
              </c:ext>
            </c:extLst>
          </c:dPt>
          <c:dPt>
            <c:idx val="2"/>
            <c:bubble3D val="0"/>
            <c:spPr>
              <a:solidFill>
                <a:srgbClr val="F0C6C6"/>
              </a:solidFill>
              <a:ln w="19050">
                <a:solidFill>
                  <a:schemeClr val="lt1"/>
                </a:solidFill>
              </a:ln>
              <a:effectLst/>
            </c:spPr>
            <c:extLst>
              <c:ext xmlns:c16="http://schemas.microsoft.com/office/drawing/2014/chart" uri="{C3380CC4-5D6E-409C-BE32-E72D297353CC}">
                <c16:uniqueId val="{00000005-C049-424C-A286-35505BA523FD}"/>
              </c:ext>
            </c:extLst>
          </c:dPt>
          <c:dPt>
            <c:idx val="3"/>
            <c:bubble3D val="0"/>
            <c:spPr>
              <a:solidFill>
                <a:srgbClr val="E49898"/>
              </a:solidFill>
              <a:ln w="19050">
                <a:solidFill>
                  <a:schemeClr val="lt1"/>
                </a:solidFill>
              </a:ln>
              <a:effectLst/>
            </c:spPr>
            <c:extLst>
              <c:ext xmlns:c16="http://schemas.microsoft.com/office/drawing/2014/chart" uri="{C3380CC4-5D6E-409C-BE32-E72D297353CC}">
                <c16:uniqueId val="{00000007-C049-424C-A286-35505BA523FD}"/>
              </c:ext>
            </c:extLst>
          </c:dPt>
          <c:dPt>
            <c:idx val="4"/>
            <c:bubble3D val="0"/>
            <c:spPr>
              <a:solidFill>
                <a:srgbClr val="E08888"/>
              </a:solidFill>
              <a:ln w="19050">
                <a:solidFill>
                  <a:schemeClr val="lt1"/>
                </a:solidFill>
              </a:ln>
              <a:effectLst/>
            </c:spPr>
            <c:extLst>
              <c:ext xmlns:c16="http://schemas.microsoft.com/office/drawing/2014/chart" uri="{C3380CC4-5D6E-409C-BE32-E72D297353CC}">
                <c16:uniqueId val="{00000009-C049-424C-A286-35505BA523FD}"/>
              </c:ext>
            </c:extLst>
          </c:dPt>
          <c:dPt>
            <c:idx val="5"/>
            <c:bubble3D val="0"/>
            <c:spPr>
              <a:solidFill>
                <a:srgbClr val="D76363"/>
              </a:solidFill>
              <a:ln w="19050">
                <a:solidFill>
                  <a:schemeClr val="lt1"/>
                </a:solidFill>
              </a:ln>
              <a:effectLst/>
            </c:spPr>
            <c:extLst>
              <c:ext xmlns:c16="http://schemas.microsoft.com/office/drawing/2014/chart" uri="{C3380CC4-5D6E-409C-BE32-E72D297353CC}">
                <c16:uniqueId val="{0000000B-C049-424C-A286-35505BA523FD}"/>
              </c:ext>
            </c:extLst>
          </c:dPt>
          <c:dPt>
            <c:idx val="6"/>
            <c:bubble3D val="0"/>
            <c:spPr>
              <a:solidFill>
                <a:srgbClr val="CE3E3E"/>
              </a:solidFill>
              <a:ln w="19050">
                <a:solidFill>
                  <a:schemeClr val="lt1"/>
                </a:solidFill>
              </a:ln>
              <a:effectLst/>
            </c:spPr>
            <c:extLst>
              <c:ext xmlns:c16="http://schemas.microsoft.com/office/drawing/2014/chart" uri="{C3380CC4-5D6E-409C-BE32-E72D297353CC}">
                <c16:uniqueId val="{0000000D-C049-424C-A286-35505BA523FD}"/>
              </c:ext>
            </c:extLst>
          </c:dPt>
          <c:dPt>
            <c:idx val="7"/>
            <c:bubble3D val="0"/>
            <c:spPr>
              <a:solidFill>
                <a:srgbClr val="AC0000"/>
              </a:solidFill>
              <a:ln w="19050">
                <a:solidFill>
                  <a:schemeClr val="lt1"/>
                </a:solidFill>
              </a:ln>
              <a:effectLst/>
            </c:spPr>
            <c:extLst>
              <c:ext xmlns:c16="http://schemas.microsoft.com/office/drawing/2014/chart" uri="{C3380CC4-5D6E-409C-BE32-E72D297353CC}">
                <c16:uniqueId val="{0000000F-C049-424C-A286-35505BA523FD}"/>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C049-424C-A286-35505BA523F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C049-424C-A286-35505BA523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București</c:v>
                </c:pt>
                <c:pt idx="1">
                  <c:v>Centru</c:v>
                </c:pt>
                <c:pt idx="2">
                  <c:v>Nord-Est</c:v>
                </c:pt>
                <c:pt idx="3">
                  <c:v>Nord-Vest</c:v>
                </c:pt>
                <c:pt idx="4">
                  <c:v>Sud</c:v>
                </c:pt>
                <c:pt idx="5">
                  <c:v>Sud-Est</c:v>
                </c:pt>
                <c:pt idx="6">
                  <c:v>Sud-Vest</c:v>
                </c:pt>
                <c:pt idx="7">
                  <c:v>Vest</c:v>
                </c:pt>
              </c:strCache>
            </c:strRef>
          </c:cat>
          <c:val>
            <c:numRef>
              <c:f>Sheet1!$B$2:$B$9</c:f>
              <c:numCache>
                <c:formatCode>###0%</c:formatCode>
                <c:ptCount val="8"/>
                <c:pt idx="0">
                  <c:v>0.12191582002902758</c:v>
                </c:pt>
                <c:pt idx="1">
                  <c:v>0.15529753265602322</c:v>
                </c:pt>
                <c:pt idx="2">
                  <c:v>0.23657474600870829</c:v>
                </c:pt>
                <c:pt idx="3">
                  <c:v>8.5631349782293184E-2</c:v>
                </c:pt>
                <c:pt idx="4">
                  <c:v>0.12772133526850507</c:v>
                </c:pt>
                <c:pt idx="5">
                  <c:v>0.13352685050798258</c:v>
                </c:pt>
                <c:pt idx="6">
                  <c:v>8.8534107402031936E-2</c:v>
                </c:pt>
                <c:pt idx="7">
                  <c:v>5.0798258345428157E-2</c:v>
                </c:pt>
              </c:numCache>
            </c:numRef>
          </c:val>
          <c:extLst>
            <c:ext xmlns:c16="http://schemas.microsoft.com/office/drawing/2014/chart" uri="{C3380CC4-5D6E-409C-BE32-E72D297353CC}">
              <c16:uniqueId val="{00000010-C049-424C-A286-35505BA523FD}"/>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5049674650183031"/>
          <c:y val="9.7162703970899739E-2"/>
          <c:w val="0.33067196259482612"/>
          <c:h val="0.771789922155031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616048091954019E-2"/>
          <c:y val="0.17842017840800564"/>
          <c:w val="0.80324332956127831"/>
          <c:h val="0.43205678248100221"/>
        </c:manualLayout>
      </c:layout>
      <c:barChart>
        <c:barDir val="bar"/>
        <c:grouping val="percentStacked"/>
        <c:varyColors val="0"/>
        <c:ser>
          <c:idx val="0"/>
          <c:order val="0"/>
          <c:tx>
            <c:strRef>
              <c:f>Tabelle1!$B$1</c:f>
              <c:strCache>
                <c:ptCount val="1"/>
                <c:pt idx="0">
                  <c:v>18-24 ani</c:v>
                </c:pt>
              </c:strCache>
            </c:strRef>
          </c:tx>
          <c:spPr>
            <a:solidFill>
              <a:srgbClr val="CE3E3E"/>
            </a:solidFill>
          </c:spPr>
          <c:invertIfNegative val="0"/>
          <c:dPt>
            <c:idx val="0"/>
            <c:invertIfNegative val="0"/>
            <c:bubble3D val="0"/>
            <c:spPr>
              <a:solidFill>
                <a:srgbClr val="CE3E3E"/>
              </a:solidFill>
            </c:spPr>
            <c:extLst>
              <c:ext xmlns:c16="http://schemas.microsoft.com/office/drawing/2014/chart" uri="{C3380CC4-5D6E-409C-BE32-E72D297353CC}">
                <c16:uniqueId val="{00000001-574D-4FAF-955C-F43411558056}"/>
              </c:ext>
            </c:extLst>
          </c:dPt>
          <c:dLbls>
            <c:dLbl>
              <c:idx val="0"/>
              <c:layout>
                <c:manualLayout>
                  <c:x val="-3.2710358605243559E-2"/>
                  <c:y val="6.441330293115810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4D-4FAF-955C-F43411558056}"/>
                </c:ext>
              </c:extLst>
            </c:dLbl>
            <c:spPr>
              <a:noFill/>
              <a:ln>
                <a:noFill/>
              </a:ln>
              <a:effectLst/>
            </c:spPr>
            <c:txPr>
              <a:bodyPr wrap="square" lIns="38100" tIns="19050" rIns="38100" bIns="19050" anchor="ctr">
                <a:spAutoFit/>
              </a:bodyPr>
              <a:lstStyle/>
              <a:p>
                <a:pPr>
                  <a:defRPr sz="1400" baseline="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Tabelle1!$B$2:$B$10</c:f>
              <c:numCache>
                <c:formatCode>###0%</c:formatCode>
                <c:ptCount val="1"/>
                <c:pt idx="0">
                  <c:v>1.4513788098693758E-2</c:v>
                </c:pt>
              </c:numCache>
            </c:numRef>
          </c:val>
          <c:extLst>
            <c:ext xmlns:c16="http://schemas.microsoft.com/office/drawing/2014/chart" uri="{C3380CC4-5D6E-409C-BE32-E72D297353CC}">
              <c16:uniqueId val="{00000002-574D-4FAF-955C-F43411558056}"/>
            </c:ext>
          </c:extLst>
        </c:ser>
        <c:ser>
          <c:idx val="1"/>
          <c:order val="1"/>
          <c:tx>
            <c:strRef>
              <c:f>Tabelle1!$C$1</c:f>
              <c:strCache>
                <c:ptCount val="1"/>
                <c:pt idx="0">
                  <c:v>25-34 ani</c:v>
                </c:pt>
              </c:strCache>
            </c:strRef>
          </c:tx>
          <c:spPr>
            <a:solidFill>
              <a:srgbClr val="D76363"/>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Tabelle1!$C$2:$C$10</c:f>
              <c:numCache>
                <c:formatCode>###0%</c:formatCode>
                <c:ptCount val="1"/>
                <c:pt idx="0">
                  <c:v>0.13207547169811321</c:v>
                </c:pt>
              </c:numCache>
            </c:numRef>
          </c:val>
          <c:extLst>
            <c:ext xmlns:c16="http://schemas.microsoft.com/office/drawing/2014/chart" uri="{C3380CC4-5D6E-409C-BE32-E72D297353CC}">
              <c16:uniqueId val="{00000003-574D-4FAF-955C-F43411558056}"/>
            </c:ext>
          </c:extLst>
        </c:ser>
        <c:ser>
          <c:idx val="2"/>
          <c:order val="2"/>
          <c:tx>
            <c:strRef>
              <c:f>Tabelle1!$D$1</c:f>
              <c:strCache>
                <c:ptCount val="1"/>
                <c:pt idx="0">
                  <c:v>35-44 ani</c:v>
                </c:pt>
              </c:strCache>
            </c:strRef>
          </c:tx>
          <c:spPr>
            <a:solidFill>
              <a:srgbClr val="E08888"/>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Tabelle1!$D$2:$D$10</c:f>
              <c:numCache>
                <c:formatCode>###0%</c:formatCode>
                <c:ptCount val="1"/>
                <c:pt idx="0">
                  <c:v>0.36865021770682149</c:v>
                </c:pt>
              </c:numCache>
            </c:numRef>
          </c:val>
          <c:extLst>
            <c:ext xmlns:c16="http://schemas.microsoft.com/office/drawing/2014/chart" uri="{C3380CC4-5D6E-409C-BE32-E72D297353CC}">
              <c16:uniqueId val="{00000004-574D-4FAF-955C-F43411558056}"/>
            </c:ext>
          </c:extLst>
        </c:ser>
        <c:ser>
          <c:idx val="3"/>
          <c:order val="3"/>
          <c:tx>
            <c:strRef>
              <c:f>Tabelle1!$E$1</c:f>
              <c:strCache>
                <c:ptCount val="1"/>
                <c:pt idx="0">
                  <c:v>45-54 ani</c:v>
                </c:pt>
              </c:strCache>
            </c:strRef>
          </c:tx>
          <c:spPr>
            <a:solidFill>
              <a:srgbClr val="F0C6C6"/>
            </a:solidFill>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Tabelle1!$E$2:$E$10</c:f>
              <c:numCache>
                <c:formatCode>###0%</c:formatCode>
                <c:ptCount val="1"/>
                <c:pt idx="0">
                  <c:v>0.34687953555878082</c:v>
                </c:pt>
              </c:numCache>
            </c:numRef>
          </c:val>
          <c:extLst>
            <c:ext xmlns:c16="http://schemas.microsoft.com/office/drawing/2014/chart" uri="{C3380CC4-5D6E-409C-BE32-E72D297353CC}">
              <c16:uniqueId val="{00000005-574D-4FAF-955C-F43411558056}"/>
            </c:ext>
          </c:extLst>
        </c:ser>
        <c:ser>
          <c:idx val="4"/>
          <c:order val="4"/>
          <c:tx>
            <c:strRef>
              <c:f>Tabelle1!$F$1</c:f>
              <c:strCache>
                <c:ptCount val="1"/>
                <c:pt idx="0">
                  <c:v>55-65 ani</c:v>
                </c:pt>
              </c:strCache>
            </c:strRef>
          </c:tx>
          <c:spPr>
            <a:solidFill>
              <a:srgbClr val="F5DBDB"/>
            </a:solidFill>
          </c:spPr>
          <c:invertIfNegative val="0"/>
          <c:dLbls>
            <c:dLbl>
              <c:idx val="0"/>
              <c:layout>
                <c:manualLayout>
                  <c:x val="2.5700996046976909E-2"/>
                  <c:y val="6.3379438356985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4D-4FAF-955C-F43411558056}"/>
                </c:ext>
              </c:extLst>
            </c:dLbl>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Tabelle1!$F$2:$F$10</c:f>
              <c:numCache>
                <c:formatCode>###0%</c:formatCode>
                <c:ptCount val="1"/>
                <c:pt idx="0">
                  <c:v>0.13207547169811321</c:v>
                </c:pt>
              </c:numCache>
            </c:numRef>
          </c:val>
          <c:extLst>
            <c:ext xmlns:c16="http://schemas.microsoft.com/office/drawing/2014/chart" uri="{C3380CC4-5D6E-409C-BE32-E72D297353CC}">
              <c16:uniqueId val="{00000007-574D-4FAF-955C-F43411558056}"/>
            </c:ext>
          </c:extLst>
        </c:ser>
        <c:ser>
          <c:idx val="5"/>
          <c:order val="5"/>
          <c:tx>
            <c:strRef>
              <c:f>Tabelle1!$G$1</c:f>
              <c:strCache>
                <c:ptCount val="1"/>
                <c:pt idx="0">
                  <c:v>Peste 65 de ani</c:v>
                </c:pt>
              </c:strCache>
            </c:strRef>
          </c:tx>
          <c:spPr>
            <a:solidFill>
              <a:sysClr val="window" lastClr="FFFFFF">
                <a:lumMod val="75000"/>
              </a:sysClr>
            </a:solidFill>
          </c:spPr>
          <c:invertIfNegative val="0"/>
          <c:dLbls>
            <c:dLbl>
              <c:idx val="0"/>
              <c:layout>
                <c:manualLayout>
                  <c:x val="2.8037450233065905E-2"/>
                  <c:y val="7.026986949723292E-3"/>
                </c:manualLayout>
              </c:layout>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C2-4E05-9BBB-F96A33CA0CD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Tabelle1!$G$2:$G$10</c:f>
              <c:numCache>
                <c:formatCode>###0%</c:formatCode>
                <c:ptCount val="1"/>
                <c:pt idx="0">
                  <c:v>5.8055152394775036E-3</c:v>
                </c:pt>
              </c:numCache>
            </c:numRef>
          </c:val>
          <c:extLst>
            <c:ext xmlns:c16="http://schemas.microsoft.com/office/drawing/2014/chart" uri="{C3380CC4-5D6E-409C-BE32-E72D297353CC}">
              <c16:uniqueId val="{00000003-1AC2-4E05-9BBB-F96A33CA0CD5}"/>
            </c:ext>
          </c:extLst>
        </c:ser>
        <c:dLbls>
          <c:dLblPos val="ctr"/>
          <c:showLegendKey val="0"/>
          <c:showVal val="1"/>
          <c:showCatName val="0"/>
          <c:showSerName val="0"/>
          <c:showPercent val="0"/>
          <c:showBubbleSize val="0"/>
        </c:dLbls>
        <c:gapWidth val="50"/>
        <c:overlap val="100"/>
        <c:axId val="349739208"/>
        <c:axId val="349739600"/>
      </c:barChart>
      <c:catAx>
        <c:axId val="349739208"/>
        <c:scaling>
          <c:orientation val="maxMin"/>
        </c:scaling>
        <c:delete val="0"/>
        <c:axPos val="l"/>
        <c:numFmt formatCode="General" sourceLinked="0"/>
        <c:majorTickMark val="none"/>
        <c:minorTickMark val="none"/>
        <c:tickLblPos val="nextTo"/>
        <c:spPr>
          <a:solidFill>
            <a:srgbClr val="93CFE5"/>
          </a:solidFill>
          <a:ln>
            <a:noFill/>
          </a:ln>
        </c:spPr>
        <c:txPr>
          <a:bodyPr/>
          <a:lstStyle/>
          <a:p>
            <a:pPr>
              <a:defRPr sz="1000"/>
            </a:pPr>
            <a:endParaRPr lang="en-US"/>
          </a:p>
        </c:txPr>
        <c:crossAx val="349739600"/>
        <c:crosses val="autoZero"/>
        <c:auto val="1"/>
        <c:lblAlgn val="ctr"/>
        <c:lblOffset val="0"/>
        <c:noMultiLvlLbl val="0"/>
      </c:catAx>
      <c:valAx>
        <c:axId val="349739600"/>
        <c:scaling>
          <c:orientation val="minMax"/>
          <c:max val="1"/>
          <c:min val="0"/>
        </c:scaling>
        <c:delete val="1"/>
        <c:axPos val="t"/>
        <c:numFmt formatCode="0%" sourceLinked="1"/>
        <c:majorTickMark val="out"/>
        <c:minorTickMark val="none"/>
        <c:tickLblPos val="none"/>
        <c:crossAx val="349739208"/>
        <c:crosses val="autoZero"/>
        <c:crossBetween val="between"/>
      </c:valAx>
    </c:plotArea>
    <c:legend>
      <c:legendPos val="b"/>
      <c:layout>
        <c:manualLayout>
          <c:xMode val="edge"/>
          <c:yMode val="edge"/>
          <c:x val="8.6696616207228405E-2"/>
          <c:y val="0.5765205680461325"/>
          <c:w val="0.89999994480816881"/>
          <c:h val="0.14407813124198399"/>
        </c:manualLayout>
      </c:layout>
      <c:overlay val="0"/>
      <c:txPr>
        <a:bodyPr/>
        <a:lstStyle/>
        <a:p>
          <a:pPr>
            <a:defRPr sz="1200"/>
          </a:pPr>
          <a:endParaRPr lang="en-US"/>
        </a:p>
      </c:txPr>
    </c:legend>
    <c:plotVisOnly val="1"/>
    <c:dispBlanksAs val="gap"/>
    <c:showDLblsOverMax val="0"/>
  </c:chart>
  <c:txPr>
    <a:bodyPr/>
    <a:lstStyle/>
    <a:p>
      <a:pPr>
        <a:defRPr sz="11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Agresiuni verbale dinspre ceilalti elevi </c:v>
                </c:pt>
                <c:pt idx="1">
                  <c:v>Neintegrarea/neacceptarea în colectiv</c:v>
                </c:pt>
                <c:pt idx="2">
                  <c:v>Agresiuni fizice dinspre ceilalti elevi</c:v>
                </c:pt>
                <c:pt idx="3">
                  <c:v>Ignorarea de către profesori a nevoilor elevilor discriminați</c:v>
                </c:pt>
                <c:pt idx="4">
                  <c:v>Agresiuni verbale ale cadrelor didactice</c:v>
                </c:pt>
                <c:pt idx="5">
                  <c:v>Segregarea elevilor discriminați</c:v>
                </c:pt>
                <c:pt idx="6">
                  <c:v>Defavorizare la note de raspuns citit</c:v>
                </c:pt>
                <c:pt idx="7">
                  <c:v>Agresiuni fizice ale cadrelor didactice</c:v>
                </c:pt>
              </c:strCache>
            </c:strRef>
          </c:cat>
          <c:val>
            <c:numRef>
              <c:f>Sheet1!$B$2:$B$9</c:f>
              <c:numCache>
                <c:formatCode>###0%</c:formatCode>
                <c:ptCount val="8"/>
                <c:pt idx="0">
                  <c:v>0.77793904208998543</c:v>
                </c:pt>
                <c:pt idx="1">
                  <c:v>0.50507982583454281</c:v>
                </c:pt>
                <c:pt idx="2">
                  <c:v>0.40348330914368652</c:v>
                </c:pt>
                <c:pt idx="3">
                  <c:v>0.26995645863570394</c:v>
                </c:pt>
                <c:pt idx="4">
                  <c:v>0.21770682148040638</c:v>
                </c:pt>
                <c:pt idx="5">
                  <c:v>0.2104499274310595</c:v>
                </c:pt>
                <c:pt idx="6">
                  <c:v>0.204644412191582</c:v>
                </c:pt>
                <c:pt idx="7">
                  <c:v>6.5312046444121918E-2</c:v>
                </c:pt>
              </c:numCache>
            </c:numRef>
          </c:val>
          <c:extLst>
            <c:ext xmlns:c16="http://schemas.microsoft.com/office/drawing/2014/chart" uri="{C3380CC4-5D6E-409C-BE32-E72D297353CC}">
              <c16:uniqueId val="{00000000-926B-4DFD-A44E-9C11A6E5742A}"/>
            </c:ext>
          </c:extLst>
        </c:ser>
        <c:dLbls>
          <c:dLblPos val="outEnd"/>
          <c:showLegendKey val="0"/>
          <c:showVal val="1"/>
          <c:showCatName val="0"/>
          <c:showSerName val="0"/>
          <c:showPercent val="0"/>
          <c:showBubbleSize val="0"/>
        </c:dLbls>
        <c:gapWidth val="128"/>
        <c:axId val="1577685103"/>
        <c:axId val="1577685935"/>
      </c:barChart>
      <c:catAx>
        <c:axId val="15776851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77685935"/>
        <c:crosses val="autoZero"/>
        <c:auto val="1"/>
        <c:lblAlgn val="ctr"/>
        <c:lblOffset val="100"/>
        <c:noMultiLvlLbl val="0"/>
      </c:catAx>
      <c:valAx>
        <c:axId val="1577685935"/>
        <c:scaling>
          <c:orientation val="minMax"/>
        </c:scaling>
        <c:delete val="1"/>
        <c:axPos val="t"/>
        <c:numFmt formatCode="###0%" sourceLinked="1"/>
        <c:majorTickMark val="none"/>
        <c:minorTickMark val="none"/>
        <c:tickLblPos val="nextTo"/>
        <c:crossAx val="157768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0569624674835"/>
          <c:y val="0.21804588121152815"/>
          <c:w val="0.77960670643389485"/>
          <c:h val="0.34926811450028261"/>
        </c:manualLayout>
      </c:layout>
      <c:barChart>
        <c:barDir val="bar"/>
        <c:grouping val="percentStacked"/>
        <c:varyColors val="0"/>
        <c:ser>
          <c:idx val="0"/>
          <c:order val="0"/>
          <c:tx>
            <c:strRef>
              <c:f>Sheet1!$B$1</c:f>
              <c:strCache>
                <c:ptCount val="1"/>
                <c:pt idx="0">
                  <c:v>Deloc</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Sheet1!$B$2</c:f>
              <c:numCache>
                <c:formatCode>###0%</c:formatCode>
                <c:ptCount val="1"/>
                <c:pt idx="0">
                  <c:v>0.11239669421487603</c:v>
                </c:pt>
              </c:numCache>
            </c:numRef>
          </c:val>
          <c:extLst>
            <c:ext xmlns:c16="http://schemas.microsoft.com/office/drawing/2014/chart" uri="{C3380CC4-5D6E-409C-BE32-E72D297353CC}">
              <c16:uniqueId val="{00000000-EF72-4439-BF5D-30ED7BABC6BD}"/>
            </c:ext>
          </c:extLst>
        </c:ser>
        <c:ser>
          <c:idx val="1"/>
          <c:order val="1"/>
          <c:tx>
            <c:strRef>
              <c:f>Sheet1!$C$1</c:f>
              <c:strCache>
                <c:ptCount val="1"/>
                <c:pt idx="0">
                  <c:v>1</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Sheet1!$C$2</c:f>
              <c:numCache>
                <c:formatCode>###0%</c:formatCode>
                <c:ptCount val="1"/>
                <c:pt idx="0">
                  <c:v>6.6115702479338845E-2</c:v>
                </c:pt>
              </c:numCache>
            </c:numRef>
          </c:val>
          <c:extLst>
            <c:ext xmlns:c16="http://schemas.microsoft.com/office/drawing/2014/chart" uri="{C3380CC4-5D6E-409C-BE32-E72D297353CC}">
              <c16:uniqueId val="{00000001-EF72-4439-BF5D-30ED7BABC6BD}"/>
            </c:ext>
          </c:extLst>
        </c:ser>
        <c:ser>
          <c:idx val="2"/>
          <c:order val="2"/>
          <c:tx>
            <c:strRef>
              <c:f>Sheet1!$D$1</c:f>
              <c:strCache>
                <c:ptCount val="1"/>
                <c:pt idx="0">
                  <c:v>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Sheet1!$D$2</c:f>
              <c:numCache>
                <c:formatCode>###0%</c:formatCode>
                <c:ptCount val="1"/>
                <c:pt idx="0">
                  <c:v>3.8016528925619832E-2</c:v>
                </c:pt>
              </c:numCache>
            </c:numRef>
          </c:val>
          <c:extLst>
            <c:ext xmlns:c16="http://schemas.microsoft.com/office/drawing/2014/chart" uri="{C3380CC4-5D6E-409C-BE32-E72D297353CC}">
              <c16:uniqueId val="{00000002-EF72-4439-BF5D-30ED7BABC6BD}"/>
            </c:ext>
          </c:extLst>
        </c:ser>
        <c:ser>
          <c:idx val="3"/>
          <c:order val="3"/>
          <c:tx>
            <c:strRef>
              <c:f>Sheet1!$E$1</c:f>
              <c:strCache>
                <c:ptCount val="1"/>
                <c:pt idx="0">
                  <c:v>3</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Sheet1!$E$2</c:f>
              <c:numCache>
                <c:formatCode>###0%</c:formatCode>
                <c:ptCount val="1"/>
                <c:pt idx="0">
                  <c:v>4.2975206611570248E-2</c:v>
                </c:pt>
              </c:numCache>
            </c:numRef>
          </c:val>
          <c:extLst>
            <c:ext xmlns:c16="http://schemas.microsoft.com/office/drawing/2014/chart" uri="{C3380CC4-5D6E-409C-BE32-E72D297353CC}">
              <c16:uniqueId val="{00000003-EF72-4439-BF5D-30ED7BABC6BD}"/>
            </c:ext>
          </c:extLst>
        </c:ser>
        <c:ser>
          <c:idx val="4"/>
          <c:order val="4"/>
          <c:tx>
            <c:strRef>
              <c:f>Sheet1!$F$1</c:f>
              <c:strCache>
                <c:ptCount val="1"/>
                <c:pt idx="0">
                  <c:v>4</c:v>
                </c:pt>
              </c:strCache>
            </c:strRef>
          </c:tx>
          <c:spPr>
            <a:solidFill>
              <a:schemeClr val="tx2">
                <a:lumMod val="20000"/>
                <a:lumOff val="80000"/>
              </a:schemeClr>
            </a:solidFill>
            <a:ln>
              <a:noFill/>
            </a:ln>
            <a:effectLst/>
          </c:spPr>
          <c:invertIfNegative val="0"/>
          <c:dLbls>
            <c:dLbl>
              <c:idx val="0"/>
              <c:layout>
                <c:manualLayout>
                  <c:x val="9.4048857627990245E-17"/>
                  <c:y val="-1.00235672218302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72-4439-BF5D-30ED7BABC6B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Sheet1!$F$2</c:f>
              <c:numCache>
                <c:formatCode>###0%</c:formatCode>
                <c:ptCount val="1"/>
                <c:pt idx="0">
                  <c:v>0.15702479338842976</c:v>
                </c:pt>
              </c:numCache>
            </c:numRef>
          </c:val>
          <c:extLst>
            <c:ext xmlns:c16="http://schemas.microsoft.com/office/drawing/2014/chart" uri="{C3380CC4-5D6E-409C-BE32-E72D297353CC}">
              <c16:uniqueId val="{00000005-EF72-4439-BF5D-30ED7BABC6BD}"/>
            </c:ext>
          </c:extLst>
        </c:ser>
        <c:ser>
          <c:idx val="5"/>
          <c:order val="5"/>
          <c:tx>
            <c:strRef>
              <c:f>Sheet1!$G$1</c:f>
              <c:strCache>
                <c:ptCount val="1"/>
                <c:pt idx="0">
                  <c:v>5</c:v>
                </c:pt>
              </c:strCache>
            </c:strRef>
          </c:tx>
          <c:spPr>
            <a:solidFill>
              <a:srgbClr val="F0C6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Sheet1!$G$2</c:f>
              <c:numCache>
                <c:formatCode>###0%</c:formatCode>
                <c:ptCount val="1"/>
                <c:pt idx="0">
                  <c:v>6.1157024793388429E-2</c:v>
                </c:pt>
              </c:numCache>
            </c:numRef>
          </c:val>
          <c:extLst>
            <c:ext xmlns:c16="http://schemas.microsoft.com/office/drawing/2014/chart" uri="{C3380CC4-5D6E-409C-BE32-E72D297353CC}">
              <c16:uniqueId val="{00000006-EF72-4439-BF5D-30ED7BABC6BD}"/>
            </c:ext>
          </c:extLst>
        </c:ser>
        <c:ser>
          <c:idx val="6"/>
          <c:order val="6"/>
          <c:tx>
            <c:strRef>
              <c:f>Sheet1!$H$1</c:f>
              <c:strCache>
                <c:ptCount val="1"/>
                <c:pt idx="0">
                  <c:v>6</c:v>
                </c:pt>
              </c:strCache>
            </c:strRef>
          </c:tx>
          <c:spPr>
            <a:solidFill>
              <a:srgbClr val="E088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Sheet1!$H$2</c:f>
              <c:numCache>
                <c:formatCode>###0%</c:formatCode>
                <c:ptCount val="1"/>
                <c:pt idx="0">
                  <c:v>0.11239669421487603</c:v>
                </c:pt>
              </c:numCache>
            </c:numRef>
          </c:val>
          <c:extLst>
            <c:ext xmlns:c16="http://schemas.microsoft.com/office/drawing/2014/chart" uri="{C3380CC4-5D6E-409C-BE32-E72D297353CC}">
              <c16:uniqueId val="{00000007-EF72-4439-BF5D-30ED7BABC6BD}"/>
            </c:ext>
          </c:extLst>
        </c:ser>
        <c:ser>
          <c:idx val="7"/>
          <c:order val="7"/>
          <c:tx>
            <c:strRef>
              <c:f>Sheet1!$I$1</c:f>
              <c:strCache>
                <c:ptCount val="1"/>
                <c:pt idx="0">
                  <c:v>7</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Sheet1!$I$2</c:f>
              <c:numCache>
                <c:formatCode>###0%</c:formatCode>
                <c:ptCount val="1"/>
                <c:pt idx="0">
                  <c:v>0.16198347107438019</c:v>
                </c:pt>
              </c:numCache>
            </c:numRef>
          </c:val>
          <c:extLst>
            <c:ext xmlns:c16="http://schemas.microsoft.com/office/drawing/2014/chart" uri="{C3380CC4-5D6E-409C-BE32-E72D297353CC}">
              <c16:uniqueId val="{00000008-EF72-4439-BF5D-30ED7BABC6BD}"/>
            </c:ext>
          </c:extLst>
        </c:ser>
        <c:ser>
          <c:idx val="8"/>
          <c:order val="8"/>
          <c:tx>
            <c:strRef>
              <c:f>Sheet1!$J$1</c:f>
              <c:strCache>
                <c:ptCount val="1"/>
                <c:pt idx="0">
                  <c:v>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Sheet1!$J$2</c:f>
              <c:numCache>
                <c:formatCode>###0%</c:formatCode>
                <c:ptCount val="1"/>
                <c:pt idx="0">
                  <c:v>0.11900826446280992</c:v>
                </c:pt>
              </c:numCache>
            </c:numRef>
          </c:val>
          <c:extLst>
            <c:ext xmlns:c16="http://schemas.microsoft.com/office/drawing/2014/chart" uri="{C3380CC4-5D6E-409C-BE32-E72D297353CC}">
              <c16:uniqueId val="{00000009-EF72-4439-BF5D-30ED7BABC6BD}"/>
            </c:ext>
          </c:extLst>
        </c:ser>
        <c:ser>
          <c:idx val="9"/>
          <c:order val="9"/>
          <c:tx>
            <c:strRef>
              <c:f>Sheet1!$K$1</c:f>
              <c:strCache>
                <c:ptCount val="1"/>
                <c:pt idx="0">
                  <c:v>In foarte mare masură</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Sheet1!$K$2</c:f>
              <c:numCache>
                <c:formatCode>###0%</c:formatCode>
                <c:ptCount val="1"/>
                <c:pt idx="0">
                  <c:v>0.12892561983471074</c:v>
                </c:pt>
              </c:numCache>
            </c:numRef>
          </c:val>
          <c:extLst>
            <c:ext xmlns:c16="http://schemas.microsoft.com/office/drawing/2014/chart" uri="{C3380CC4-5D6E-409C-BE32-E72D297353CC}">
              <c16:uniqueId val="{0000000A-EF72-4439-BF5D-30ED7BABC6BD}"/>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29672816"/>
        <c:crosses val="autoZero"/>
        <c:auto val="1"/>
        <c:lblAlgn val="ctr"/>
        <c:lblOffset val="100"/>
        <c:noMultiLvlLbl val="0"/>
      </c:catAx>
      <c:valAx>
        <c:axId val="529672816"/>
        <c:scaling>
          <c:orientation val="minMax"/>
        </c:scaling>
        <c:delete val="1"/>
        <c:axPos val="b"/>
        <c:numFmt formatCode="0%" sourceLinked="1"/>
        <c:majorTickMark val="out"/>
        <c:minorTickMark val="none"/>
        <c:tickLblPos val="nextTo"/>
        <c:crossAx val="52967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0569624674835"/>
          <c:y val="0.21504135715534498"/>
          <c:w val="0.73383352978129945"/>
          <c:h val="0.35227263855646579"/>
        </c:manualLayout>
      </c:layout>
      <c:barChart>
        <c:barDir val="bar"/>
        <c:grouping val="percentStacked"/>
        <c:varyColors val="0"/>
        <c:ser>
          <c:idx val="0"/>
          <c:order val="0"/>
          <c:tx>
            <c:strRef>
              <c:f>Sheet1!$B$1</c:f>
              <c:strCache>
                <c:ptCount val="1"/>
                <c:pt idx="0">
                  <c:v>Deloc</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Sheet1!$B$2</c:f>
              <c:numCache>
                <c:formatCode>###0%</c:formatCode>
                <c:ptCount val="1"/>
                <c:pt idx="0">
                  <c:v>0.36859504132231408</c:v>
                </c:pt>
              </c:numCache>
            </c:numRef>
          </c:val>
          <c:extLst>
            <c:ext xmlns:c16="http://schemas.microsoft.com/office/drawing/2014/chart" uri="{C3380CC4-5D6E-409C-BE32-E72D297353CC}">
              <c16:uniqueId val="{00000000-AB22-44E4-9977-37FB91349781}"/>
            </c:ext>
          </c:extLst>
        </c:ser>
        <c:ser>
          <c:idx val="1"/>
          <c:order val="1"/>
          <c:tx>
            <c:strRef>
              <c:f>Sheet1!$C$1</c:f>
              <c:strCache>
                <c:ptCount val="1"/>
                <c:pt idx="0">
                  <c:v>1</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Sheet1!$C$2</c:f>
              <c:numCache>
                <c:formatCode>###0%</c:formatCode>
                <c:ptCount val="1"/>
                <c:pt idx="0">
                  <c:v>0.13884297520661157</c:v>
                </c:pt>
              </c:numCache>
            </c:numRef>
          </c:val>
          <c:extLst>
            <c:ext xmlns:c16="http://schemas.microsoft.com/office/drawing/2014/chart" uri="{C3380CC4-5D6E-409C-BE32-E72D297353CC}">
              <c16:uniqueId val="{00000001-AB22-44E4-9977-37FB91349781}"/>
            </c:ext>
          </c:extLst>
        </c:ser>
        <c:ser>
          <c:idx val="2"/>
          <c:order val="2"/>
          <c:tx>
            <c:strRef>
              <c:f>Sheet1!$D$1</c:f>
              <c:strCache>
                <c:ptCount val="1"/>
                <c:pt idx="0">
                  <c:v>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Sheet1!$D$2</c:f>
              <c:numCache>
                <c:formatCode>###0%</c:formatCode>
                <c:ptCount val="1"/>
                <c:pt idx="0">
                  <c:v>9.5867768595041328E-2</c:v>
                </c:pt>
              </c:numCache>
            </c:numRef>
          </c:val>
          <c:extLst>
            <c:ext xmlns:c16="http://schemas.microsoft.com/office/drawing/2014/chart" uri="{C3380CC4-5D6E-409C-BE32-E72D297353CC}">
              <c16:uniqueId val="{00000002-AB22-44E4-9977-37FB91349781}"/>
            </c:ext>
          </c:extLst>
        </c:ser>
        <c:ser>
          <c:idx val="3"/>
          <c:order val="3"/>
          <c:tx>
            <c:strRef>
              <c:f>Sheet1!$E$1</c:f>
              <c:strCache>
                <c:ptCount val="1"/>
                <c:pt idx="0">
                  <c:v>3</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Sheet1!$E$2</c:f>
              <c:numCache>
                <c:formatCode>###0%</c:formatCode>
                <c:ptCount val="1"/>
                <c:pt idx="0">
                  <c:v>3.9669421487603308E-2</c:v>
                </c:pt>
              </c:numCache>
            </c:numRef>
          </c:val>
          <c:extLst>
            <c:ext xmlns:c16="http://schemas.microsoft.com/office/drawing/2014/chart" uri="{C3380CC4-5D6E-409C-BE32-E72D297353CC}">
              <c16:uniqueId val="{00000003-AB22-44E4-9977-37FB91349781}"/>
            </c:ext>
          </c:extLst>
        </c:ser>
        <c:ser>
          <c:idx val="4"/>
          <c:order val="4"/>
          <c:tx>
            <c:strRef>
              <c:f>Sheet1!$F$1</c:f>
              <c:strCache>
                <c:ptCount val="1"/>
                <c:pt idx="0">
                  <c:v>4</c:v>
                </c:pt>
              </c:strCache>
            </c:strRef>
          </c:tx>
          <c:spPr>
            <a:solidFill>
              <a:schemeClr val="tx2">
                <a:lumMod val="20000"/>
                <a:lumOff val="80000"/>
              </a:schemeClr>
            </a:solidFill>
            <a:ln>
              <a:noFill/>
            </a:ln>
            <a:effectLst/>
          </c:spPr>
          <c:invertIfNegative val="0"/>
          <c:dLbls>
            <c:dLbl>
              <c:idx val="0"/>
              <c:layout>
                <c:manualLayout>
                  <c:x val="9.4048857627990245E-17"/>
                  <c:y val="-1.00235672218302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22-44E4-9977-37FB9134978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Sheet1!$F$2</c:f>
              <c:numCache>
                <c:formatCode>###0%</c:formatCode>
                <c:ptCount val="1"/>
                <c:pt idx="0">
                  <c:v>0.1140495867768595</c:v>
                </c:pt>
              </c:numCache>
            </c:numRef>
          </c:val>
          <c:extLst>
            <c:ext xmlns:c16="http://schemas.microsoft.com/office/drawing/2014/chart" uri="{C3380CC4-5D6E-409C-BE32-E72D297353CC}">
              <c16:uniqueId val="{00000005-AB22-44E4-9977-37FB91349781}"/>
            </c:ext>
          </c:extLst>
        </c:ser>
        <c:ser>
          <c:idx val="5"/>
          <c:order val="5"/>
          <c:tx>
            <c:strRef>
              <c:f>Sheet1!$G$1</c:f>
              <c:strCache>
                <c:ptCount val="1"/>
                <c:pt idx="0">
                  <c:v>5</c:v>
                </c:pt>
              </c:strCache>
            </c:strRef>
          </c:tx>
          <c:spPr>
            <a:solidFill>
              <a:srgbClr val="F0C6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Sheet1!$G$2</c:f>
              <c:numCache>
                <c:formatCode>###0%</c:formatCode>
                <c:ptCount val="1"/>
                <c:pt idx="0">
                  <c:v>4.7933884297520664E-2</c:v>
                </c:pt>
              </c:numCache>
            </c:numRef>
          </c:val>
          <c:extLst>
            <c:ext xmlns:c16="http://schemas.microsoft.com/office/drawing/2014/chart" uri="{C3380CC4-5D6E-409C-BE32-E72D297353CC}">
              <c16:uniqueId val="{00000006-AB22-44E4-9977-37FB91349781}"/>
            </c:ext>
          </c:extLst>
        </c:ser>
        <c:ser>
          <c:idx val="6"/>
          <c:order val="6"/>
          <c:tx>
            <c:strRef>
              <c:f>Sheet1!$H$1</c:f>
              <c:strCache>
                <c:ptCount val="1"/>
                <c:pt idx="0">
                  <c:v>6</c:v>
                </c:pt>
              </c:strCache>
            </c:strRef>
          </c:tx>
          <c:spPr>
            <a:solidFill>
              <a:srgbClr val="E088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Sheet1!$H$2</c:f>
              <c:numCache>
                <c:formatCode>###0%</c:formatCode>
                <c:ptCount val="1"/>
                <c:pt idx="0">
                  <c:v>7.768595041322314E-2</c:v>
                </c:pt>
              </c:numCache>
            </c:numRef>
          </c:val>
          <c:extLst>
            <c:ext xmlns:c16="http://schemas.microsoft.com/office/drawing/2014/chart" uri="{C3380CC4-5D6E-409C-BE32-E72D297353CC}">
              <c16:uniqueId val="{00000007-AB22-44E4-9977-37FB91349781}"/>
            </c:ext>
          </c:extLst>
        </c:ser>
        <c:ser>
          <c:idx val="7"/>
          <c:order val="7"/>
          <c:tx>
            <c:strRef>
              <c:f>Sheet1!$I$1</c:f>
              <c:strCache>
                <c:ptCount val="1"/>
                <c:pt idx="0">
                  <c:v>7</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Sheet1!$I$2</c:f>
              <c:numCache>
                <c:formatCode>###0%</c:formatCode>
                <c:ptCount val="1"/>
                <c:pt idx="0">
                  <c:v>6.4462809917355368E-2</c:v>
                </c:pt>
              </c:numCache>
            </c:numRef>
          </c:val>
          <c:extLst>
            <c:ext xmlns:c16="http://schemas.microsoft.com/office/drawing/2014/chart" uri="{C3380CC4-5D6E-409C-BE32-E72D297353CC}">
              <c16:uniqueId val="{00000008-AB22-44E4-9977-37FB91349781}"/>
            </c:ext>
          </c:extLst>
        </c:ser>
        <c:ser>
          <c:idx val="8"/>
          <c:order val="8"/>
          <c:tx>
            <c:strRef>
              <c:f>Sheet1!$J$1</c:f>
              <c:strCache>
                <c:ptCount val="1"/>
                <c:pt idx="0">
                  <c:v>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Sheet1!$J$2</c:f>
              <c:numCache>
                <c:formatCode>###0%</c:formatCode>
                <c:ptCount val="1"/>
                <c:pt idx="0">
                  <c:v>2.3140495867768594E-2</c:v>
                </c:pt>
              </c:numCache>
            </c:numRef>
          </c:val>
          <c:extLst>
            <c:ext xmlns:c16="http://schemas.microsoft.com/office/drawing/2014/chart" uri="{C3380CC4-5D6E-409C-BE32-E72D297353CC}">
              <c16:uniqueId val="{00000009-AB22-44E4-9977-37FB91349781}"/>
            </c:ext>
          </c:extLst>
        </c:ser>
        <c:ser>
          <c:idx val="9"/>
          <c:order val="9"/>
          <c:tx>
            <c:strRef>
              <c:f>Sheet1!$K$1</c:f>
              <c:strCache>
                <c:ptCount val="1"/>
                <c:pt idx="0">
                  <c:v>In foarte mare masură</c:v>
                </c:pt>
              </c:strCache>
            </c:strRef>
          </c:tx>
          <c:spPr>
            <a:solidFill>
              <a:srgbClr val="AC0000"/>
            </a:solidFill>
            <a:ln>
              <a:noFill/>
            </a:ln>
            <a:effectLst/>
          </c:spPr>
          <c:invertIfNegative val="0"/>
          <c:dLbls>
            <c:dLbl>
              <c:idx val="0"/>
              <c:layout>
                <c:manualLayout>
                  <c:x val="3.0515411303893489E-2"/>
                  <c:y val="-7.277201560825229E-1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B22-44E4-9977-37FB913497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Sheet1!$K$2</c:f>
              <c:numCache>
                <c:formatCode>###0%</c:formatCode>
                <c:ptCount val="1"/>
                <c:pt idx="0">
                  <c:v>2.9752066115702479E-2</c:v>
                </c:pt>
              </c:numCache>
            </c:numRef>
          </c:val>
          <c:extLst>
            <c:ext xmlns:c16="http://schemas.microsoft.com/office/drawing/2014/chart" uri="{C3380CC4-5D6E-409C-BE32-E72D297353CC}">
              <c16:uniqueId val="{0000000B-AB22-44E4-9977-37FB91349781}"/>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29672816"/>
        <c:crosses val="autoZero"/>
        <c:auto val="1"/>
        <c:lblAlgn val="ctr"/>
        <c:lblOffset val="100"/>
        <c:noMultiLvlLbl val="0"/>
      </c:catAx>
      <c:valAx>
        <c:axId val="529672816"/>
        <c:scaling>
          <c:orientation val="minMax"/>
        </c:scaling>
        <c:delete val="1"/>
        <c:axPos val="b"/>
        <c:numFmt formatCode="0%" sourceLinked="1"/>
        <c:majorTickMark val="out"/>
        <c:minorTickMark val="none"/>
        <c:tickLblPos val="nextTo"/>
        <c:crossAx val="529679056"/>
        <c:crosses val="autoZero"/>
        <c:crossBetween val="between"/>
      </c:valAx>
      <c:spPr>
        <a:noFill/>
        <a:ln>
          <a:noFill/>
        </a:ln>
        <a:effectLst/>
      </c:spPr>
    </c:plotArea>
    <c:legend>
      <c:legendPos val="t"/>
      <c:layout>
        <c:manualLayout>
          <c:xMode val="edge"/>
          <c:yMode val="edge"/>
          <c:x val="0.35232997779943759"/>
          <c:y val="0.15877714096753415"/>
          <c:w val="0.5791333695273343"/>
          <c:h val="8.12301352762487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0569624674835"/>
          <c:y val="0.21804588121152815"/>
          <c:w val="0.77960670643389485"/>
          <c:h val="0.34926811450028261"/>
        </c:manualLayout>
      </c:layout>
      <c:barChart>
        <c:barDir val="bar"/>
        <c:grouping val="percentStacked"/>
        <c:varyColors val="0"/>
        <c:ser>
          <c:idx val="0"/>
          <c:order val="0"/>
          <c:tx>
            <c:strRef>
              <c:f>Sheet1!$B$1</c:f>
              <c:strCache>
                <c:ptCount val="1"/>
                <c:pt idx="0">
                  <c:v>Deloc</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Sheet1!$B$2</c:f>
              <c:numCache>
                <c:formatCode>###0%</c:formatCode>
                <c:ptCount val="1"/>
                <c:pt idx="0">
                  <c:v>0.24462809917355371</c:v>
                </c:pt>
              </c:numCache>
            </c:numRef>
          </c:val>
          <c:extLst>
            <c:ext xmlns:c16="http://schemas.microsoft.com/office/drawing/2014/chart" uri="{C3380CC4-5D6E-409C-BE32-E72D297353CC}">
              <c16:uniqueId val="{00000000-E356-4FC8-A5B4-33925F710380}"/>
            </c:ext>
          </c:extLst>
        </c:ser>
        <c:ser>
          <c:idx val="1"/>
          <c:order val="1"/>
          <c:tx>
            <c:strRef>
              <c:f>Sheet1!$C$1</c:f>
              <c:strCache>
                <c:ptCount val="1"/>
                <c:pt idx="0">
                  <c:v>1</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Sheet1!$C$2</c:f>
              <c:numCache>
                <c:formatCode>###0%</c:formatCode>
                <c:ptCount val="1"/>
                <c:pt idx="0">
                  <c:v>0.11239669421487603</c:v>
                </c:pt>
              </c:numCache>
            </c:numRef>
          </c:val>
          <c:extLst>
            <c:ext xmlns:c16="http://schemas.microsoft.com/office/drawing/2014/chart" uri="{C3380CC4-5D6E-409C-BE32-E72D297353CC}">
              <c16:uniqueId val="{00000001-E356-4FC8-A5B4-33925F710380}"/>
            </c:ext>
          </c:extLst>
        </c:ser>
        <c:ser>
          <c:idx val="2"/>
          <c:order val="2"/>
          <c:tx>
            <c:strRef>
              <c:f>Sheet1!$D$1</c:f>
              <c:strCache>
                <c:ptCount val="1"/>
                <c:pt idx="0">
                  <c:v>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Sheet1!$D$2</c:f>
              <c:numCache>
                <c:formatCode>###0%</c:formatCode>
                <c:ptCount val="1"/>
                <c:pt idx="0">
                  <c:v>7.2727272727272724E-2</c:v>
                </c:pt>
              </c:numCache>
            </c:numRef>
          </c:val>
          <c:extLst>
            <c:ext xmlns:c16="http://schemas.microsoft.com/office/drawing/2014/chart" uri="{C3380CC4-5D6E-409C-BE32-E72D297353CC}">
              <c16:uniqueId val="{00000002-E356-4FC8-A5B4-33925F710380}"/>
            </c:ext>
          </c:extLst>
        </c:ser>
        <c:ser>
          <c:idx val="3"/>
          <c:order val="3"/>
          <c:tx>
            <c:strRef>
              <c:f>Sheet1!$E$1</c:f>
              <c:strCache>
                <c:ptCount val="1"/>
                <c:pt idx="0">
                  <c:v>3</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Sheet1!$E$2</c:f>
              <c:numCache>
                <c:formatCode>###0%</c:formatCode>
                <c:ptCount val="1"/>
                <c:pt idx="0">
                  <c:v>5.6198347107438013E-2</c:v>
                </c:pt>
              </c:numCache>
            </c:numRef>
          </c:val>
          <c:extLst>
            <c:ext xmlns:c16="http://schemas.microsoft.com/office/drawing/2014/chart" uri="{C3380CC4-5D6E-409C-BE32-E72D297353CC}">
              <c16:uniqueId val="{00000003-E356-4FC8-A5B4-33925F710380}"/>
            </c:ext>
          </c:extLst>
        </c:ser>
        <c:ser>
          <c:idx val="4"/>
          <c:order val="4"/>
          <c:tx>
            <c:strRef>
              <c:f>Sheet1!$F$1</c:f>
              <c:strCache>
                <c:ptCount val="1"/>
                <c:pt idx="0">
                  <c:v>4</c:v>
                </c:pt>
              </c:strCache>
            </c:strRef>
          </c:tx>
          <c:spPr>
            <a:solidFill>
              <a:schemeClr val="tx2">
                <a:lumMod val="20000"/>
                <a:lumOff val="80000"/>
              </a:schemeClr>
            </a:solidFill>
            <a:ln>
              <a:noFill/>
            </a:ln>
            <a:effectLst/>
          </c:spPr>
          <c:invertIfNegative val="0"/>
          <c:dLbls>
            <c:dLbl>
              <c:idx val="0"/>
              <c:layout>
                <c:manualLayout>
                  <c:x val="9.4048857627990245E-17"/>
                  <c:y val="-1.00235672218302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56-4FC8-A5B4-33925F71038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Sheet1!$F$2</c:f>
              <c:numCache>
                <c:formatCode>###0%</c:formatCode>
                <c:ptCount val="1"/>
                <c:pt idx="0">
                  <c:v>0.14545454545454545</c:v>
                </c:pt>
              </c:numCache>
            </c:numRef>
          </c:val>
          <c:extLst>
            <c:ext xmlns:c16="http://schemas.microsoft.com/office/drawing/2014/chart" uri="{C3380CC4-5D6E-409C-BE32-E72D297353CC}">
              <c16:uniqueId val="{00000005-E356-4FC8-A5B4-33925F710380}"/>
            </c:ext>
          </c:extLst>
        </c:ser>
        <c:ser>
          <c:idx val="5"/>
          <c:order val="5"/>
          <c:tx>
            <c:strRef>
              <c:f>Sheet1!$G$1</c:f>
              <c:strCache>
                <c:ptCount val="1"/>
                <c:pt idx="0">
                  <c:v>5</c:v>
                </c:pt>
              </c:strCache>
            </c:strRef>
          </c:tx>
          <c:spPr>
            <a:solidFill>
              <a:srgbClr val="F0C6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Sheet1!$G$2</c:f>
              <c:numCache>
                <c:formatCode>###0%</c:formatCode>
                <c:ptCount val="1"/>
                <c:pt idx="0">
                  <c:v>6.2809917355371905E-2</c:v>
                </c:pt>
              </c:numCache>
            </c:numRef>
          </c:val>
          <c:extLst>
            <c:ext xmlns:c16="http://schemas.microsoft.com/office/drawing/2014/chart" uri="{C3380CC4-5D6E-409C-BE32-E72D297353CC}">
              <c16:uniqueId val="{00000006-E356-4FC8-A5B4-33925F710380}"/>
            </c:ext>
          </c:extLst>
        </c:ser>
        <c:ser>
          <c:idx val="6"/>
          <c:order val="6"/>
          <c:tx>
            <c:strRef>
              <c:f>Sheet1!$H$1</c:f>
              <c:strCache>
                <c:ptCount val="1"/>
                <c:pt idx="0">
                  <c:v>6</c:v>
                </c:pt>
              </c:strCache>
            </c:strRef>
          </c:tx>
          <c:spPr>
            <a:solidFill>
              <a:srgbClr val="E088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Sheet1!$H$2</c:f>
              <c:numCache>
                <c:formatCode>###0%</c:formatCode>
                <c:ptCount val="1"/>
                <c:pt idx="0">
                  <c:v>8.9256198347107449E-2</c:v>
                </c:pt>
              </c:numCache>
            </c:numRef>
          </c:val>
          <c:extLst>
            <c:ext xmlns:c16="http://schemas.microsoft.com/office/drawing/2014/chart" uri="{C3380CC4-5D6E-409C-BE32-E72D297353CC}">
              <c16:uniqueId val="{00000007-E356-4FC8-A5B4-33925F710380}"/>
            </c:ext>
          </c:extLst>
        </c:ser>
        <c:ser>
          <c:idx val="7"/>
          <c:order val="7"/>
          <c:tx>
            <c:strRef>
              <c:f>Sheet1!$I$1</c:f>
              <c:strCache>
                <c:ptCount val="1"/>
                <c:pt idx="0">
                  <c:v>7</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Sheet1!$I$2</c:f>
              <c:numCache>
                <c:formatCode>###0%</c:formatCode>
                <c:ptCount val="1"/>
                <c:pt idx="0">
                  <c:v>0.10743801652892562</c:v>
                </c:pt>
              </c:numCache>
            </c:numRef>
          </c:val>
          <c:extLst>
            <c:ext xmlns:c16="http://schemas.microsoft.com/office/drawing/2014/chart" uri="{C3380CC4-5D6E-409C-BE32-E72D297353CC}">
              <c16:uniqueId val="{00000008-E356-4FC8-A5B4-33925F710380}"/>
            </c:ext>
          </c:extLst>
        </c:ser>
        <c:ser>
          <c:idx val="8"/>
          <c:order val="8"/>
          <c:tx>
            <c:strRef>
              <c:f>Sheet1!$J$1</c:f>
              <c:strCache>
                <c:ptCount val="1"/>
                <c:pt idx="0">
                  <c:v>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Sheet1!$J$2</c:f>
              <c:numCache>
                <c:formatCode>###0%</c:formatCode>
                <c:ptCount val="1"/>
                <c:pt idx="0">
                  <c:v>5.4545454545454543E-2</c:v>
                </c:pt>
              </c:numCache>
            </c:numRef>
          </c:val>
          <c:extLst>
            <c:ext xmlns:c16="http://schemas.microsoft.com/office/drawing/2014/chart" uri="{C3380CC4-5D6E-409C-BE32-E72D297353CC}">
              <c16:uniqueId val="{00000009-E356-4FC8-A5B4-33925F710380}"/>
            </c:ext>
          </c:extLst>
        </c:ser>
        <c:ser>
          <c:idx val="9"/>
          <c:order val="9"/>
          <c:tx>
            <c:strRef>
              <c:f>Sheet1!$K$1</c:f>
              <c:strCache>
                <c:ptCount val="1"/>
                <c:pt idx="0">
                  <c:v>In foarte mare masură</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Sheet1!$K$2</c:f>
              <c:numCache>
                <c:formatCode>###0%</c:formatCode>
                <c:ptCount val="1"/>
                <c:pt idx="0">
                  <c:v>5.4545454545454543E-2</c:v>
                </c:pt>
              </c:numCache>
            </c:numRef>
          </c:val>
          <c:extLst>
            <c:ext xmlns:c16="http://schemas.microsoft.com/office/drawing/2014/chart" uri="{C3380CC4-5D6E-409C-BE32-E72D297353CC}">
              <c16:uniqueId val="{0000000A-E356-4FC8-A5B4-33925F710380}"/>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29672816"/>
        <c:crosses val="autoZero"/>
        <c:auto val="1"/>
        <c:lblAlgn val="ctr"/>
        <c:lblOffset val="100"/>
        <c:noMultiLvlLbl val="0"/>
      </c:catAx>
      <c:valAx>
        <c:axId val="529672816"/>
        <c:scaling>
          <c:orientation val="minMax"/>
        </c:scaling>
        <c:delete val="1"/>
        <c:axPos val="b"/>
        <c:numFmt formatCode="0%" sourceLinked="1"/>
        <c:majorTickMark val="out"/>
        <c:minorTickMark val="none"/>
        <c:tickLblPos val="nextTo"/>
        <c:crossAx val="52967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69069995282848"/>
          <c:y val="5.0336846586460593E-2"/>
          <c:w val="0.51758118944809328"/>
          <c:h val="0.87519922181554699"/>
        </c:manualLayout>
      </c:layout>
      <c:barChart>
        <c:barDir val="col"/>
        <c:grouping val="percentStacked"/>
        <c:varyColors val="0"/>
        <c:ser>
          <c:idx val="0"/>
          <c:order val="0"/>
          <c:tx>
            <c:strRef>
              <c:f>Sheet1!$B$1</c:f>
              <c:strCache>
                <c:ptCount val="1"/>
                <c:pt idx="0">
                  <c:v>Niciodată</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0.60522496371552981</c:v>
                </c:pt>
              </c:numCache>
            </c:numRef>
          </c:val>
          <c:extLst>
            <c:ext xmlns:c16="http://schemas.microsoft.com/office/drawing/2014/chart" uri="{C3380CC4-5D6E-409C-BE32-E72D297353CC}">
              <c16:uniqueId val="{00000000-5847-47F4-B7F1-07EBB23DA902}"/>
            </c:ext>
          </c:extLst>
        </c:ser>
        <c:ser>
          <c:idx val="1"/>
          <c:order val="1"/>
          <c:tx>
            <c:strRef>
              <c:f>Sheet1!$C$1</c:f>
              <c:strCache>
                <c:ptCount val="1"/>
                <c:pt idx="0">
                  <c:v>Foarte rar</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0.27866473149492016</c:v>
                </c:pt>
              </c:numCache>
            </c:numRef>
          </c:val>
          <c:extLst>
            <c:ext xmlns:c16="http://schemas.microsoft.com/office/drawing/2014/chart" uri="{C3380CC4-5D6E-409C-BE32-E72D297353CC}">
              <c16:uniqueId val="{00000001-5847-47F4-B7F1-07EBB23DA902}"/>
            </c:ext>
          </c:extLst>
        </c:ser>
        <c:ser>
          <c:idx val="2"/>
          <c:order val="2"/>
          <c:tx>
            <c:strRef>
              <c:f>Sheet1!$D$1</c:f>
              <c:strCache>
                <c:ptCount val="1"/>
                <c:pt idx="0">
                  <c:v>Uneori</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8.7082728592162539E-2</c:v>
                </c:pt>
              </c:numCache>
            </c:numRef>
          </c:val>
          <c:extLst>
            <c:ext xmlns:c16="http://schemas.microsoft.com/office/drawing/2014/chart" uri="{C3380CC4-5D6E-409C-BE32-E72D297353CC}">
              <c16:uniqueId val="{00000002-5847-47F4-B7F1-07EBB23DA902}"/>
            </c:ext>
          </c:extLst>
        </c:ser>
        <c:ser>
          <c:idx val="3"/>
          <c:order val="3"/>
          <c:tx>
            <c:strRef>
              <c:f>Sheet1!$E$1</c:f>
              <c:strCache>
                <c:ptCount val="1"/>
                <c:pt idx="0">
                  <c:v>Des</c:v>
                </c:pt>
              </c:strCache>
            </c:strRef>
          </c:tx>
          <c:spPr>
            <a:solidFill>
              <a:srgbClr val="E088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###0%</c:formatCode>
                <c:ptCount val="1"/>
                <c:pt idx="0">
                  <c:v>2.0319303338171266E-2</c:v>
                </c:pt>
              </c:numCache>
            </c:numRef>
          </c:val>
          <c:extLst>
            <c:ext xmlns:c16="http://schemas.microsoft.com/office/drawing/2014/chart" uri="{C3380CC4-5D6E-409C-BE32-E72D297353CC}">
              <c16:uniqueId val="{00000003-5847-47F4-B7F1-07EBB23DA902}"/>
            </c:ext>
          </c:extLst>
        </c:ser>
        <c:ser>
          <c:idx val="4"/>
          <c:order val="4"/>
          <c:tx>
            <c:strRef>
              <c:f>Sheet1!$F$1</c:f>
              <c:strCache>
                <c:ptCount val="1"/>
                <c:pt idx="0">
                  <c:v>Foarte des</c:v>
                </c:pt>
              </c:strCache>
            </c:strRef>
          </c:tx>
          <c:spPr>
            <a:solidFill>
              <a:srgbClr val="AC0000"/>
            </a:solidFill>
            <a:ln>
              <a:noFill/>
            </a:ln>
            <a:effectLst/>
          </c:spPr>
          <c:invertIfNegative val="0"/>
          <c:dLbls>
            <c:delete val="1"/>
          </c:dLbls>
          <c:cat>
            <c:strRef>
              <c:f>Sheet1!$A$2</c:f>
              <c:strCache>
                <c:ptCount val="1"/>
                <c:pt idx="0">
                  <c:v>Total</c:v>
                </c:pt>
              </c:strCache>
            </c:strRef>
          </c:cat>
          <c:val>
            <c:numRef>
              <c:f>Sheet1!$F$2</c:f>
              <c:numCache>
                <c:formatCode>###0%</c:formatCode>
                <c:ptCount val="1"/>
                <c:pt idx="0">
                  <c:v>2.9027576197387518E-3</c:v>
                </c:pt>
              </c:numCache>
            </c:numRef>
          </c:val>
          <c:extLst>
            <c:ext xmlns:c16="http://schemas.microsoft.com/office/drawing/2014/chart" uri="{C3380CC4-5D6E-409C-BE32-E72D297353CC}">
              <c16:uniqueId val="{00000004-5847-47F4-B7F1-07EBB23DA902}"/>
            </c:ext>
          </c:extLst>
        </c:ser>
        <c:ser>
          <c:idx val="5"/>
          <c:order val="5"/>
          <c:tx>
            <c:strRef>
              <c:f>Sheet1!$G$1</c:f>
              <c:strCache>
                <c:ptCount val="1"/>
                <c:pt idx="0">
                  <c:v>Nu știu</c:v>
                </c:pt>
              </c:strCache>
            </c:strRef>
          </c:tx>
          <c:spPr>
            <a:solidFill>
              <a:schemeClr val="bg1">
                <a:lumMod val="65000"/>
              </a:schemeClr>
            </a:solidFill>
            <a:ln>
              <a:noFill/>
            </a:ln>
            <a:effectLst/>
          </c:spPr>
          <c:invertIfNegative val="0"/>
          <c:dLbls>
            <c:dLbl>
              <c:idx val="0"/>
              <c:layout>
                <c:manualLayout>
                  <c:x val="2.3041474654377034E-3"/>
                  <c:y val="-2.63591995566673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47-47F4-B7F1-07EBB23DA9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Sheet1!$G$2</c:f>
              <c:numCache>
                <c:formatCode>###0%</c:formatCode>
                <c:ptCount val="1"/>
                <c:pt idx="0">
                  <c:v>5.8055152394775036E-3</c:v>
                </c:pt>
              </c:numCache>
            </c:numRef>
          </c:val>
          <c:extLst>
            <c:ext xmlns:c16="http://schemas.microsoft.com/office/drawing/2014/chart" uri="{C3380CC4-5D6E-409C-BE32-E72D297353CC}">
              <c16:uniqueId val="{00000006-5847-47F4-B7F1-07EBB23DA902}"/>
            </c:ext>
          </c:extLst>
        </c:ser>
        <c:dLbls>
          <c:dLblPos val="ctr"/>
          <c:showLegendKey val="0"/>
          <c:showVal val="1"/>
          <c:showCatName val="0"/>
          <c:showSerName val="0"/>
          <c:showPercent val="0"/>
          <c:showBubbleSize val="0"/>
        </c:dLbls>
        <c:gapWidth val="150"/>
        <c:overlap val="100"/>
        <c:axId val="1991957647"/>
        <c:axId val="1991953903"/>
      </c:barChart>
      <c:catAx>
        <c:axId val="1991957647"/>
        <c:scaling>
          <c:orientation val="minMax"/>
        </c:scaling>
        <c:delete val="1"/>
        <c:axPos val="b"/>
        <c:numFmt formatCode="General" sourceLinked="1"/>
        <c:majorTickMark val="none"/>
        <c:minorTickMark val="none"/>
        <c:tickLblPos val="nextTo"/>
        <c:crossAx val="1991953903"/>
        <c:crosses val="autoZero"/>
        <c:auto val="1"/>
        <c:lblAlgn val="ctr"/>
        <c:lblOffset val="100"/>
        <c:noMultiLvlLbl val="0"/>
      </c:catAx>
      <c:valAx>
        <c:axId val="1991953903"/>
        <c:scaling>
          <c:orientation val="minMax"/>
        </c:scaling>
        <c:delete val="1"/>
        <c:axPos val="l"/>
        <c:numFmt formatCode="0%" sourceLinked="1"/>
        <c:majorTickMark val="none"/>
        <c:minorTickMark val="none"/>
        <c:tickLblPos val="nextTo"/>
        <c:crossAx val="1991957647"/>
        <c:crosses val="autoZero"/>
        <c:crossBetween val="between"/>
      </c:valAx>
      <c:spPr>
        <a:noFill/>
        <a:ln>
          <a:noFill/>
        </a:ln>
        <a:effectLst/>
      </c:spPr>
    </c:plotArea>
    <c:legend>
      <c:legendPos val="l"/>
      <c:layout>
        <c:manualLayout>
          <c:xMode val="edge"/>
          <c:yMode val="edge"/>
          <c:x val="0.19124423963133641"/>
          <c:y val="0.50059463863566822"/>
          <c:w val="0.19440037737218333"/>
          <c:h val="0.4255398735358018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B0102-3990-45C6-9914-9944091B1224}" type="datetimeFigureOut">
              <a:rPr lang="en-US" smtClean="0"/>
              <a:t>6/25/2021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DC58B-E96B-478F-A4A6-5A4000339780}" type="slidenum">
              <a:rPr lang="en-US" smtClean="0"/>
              <a:t>‹#›</a:t>
            </a:fld>
            <a:endParaRPr lang="en-US"/>
          </a:p>
        </p:txBody>
      </p:sp>
    </p:spTree>
    <p:extLst>
      <p:ext uri="{BB962C8B-B14F-4D97-AF65-F5344CB8AC3E}">
        <p14:creationId xmlns:p14="http://schemas.microsoft.com/office/powerpoint/2010/main" val="79068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635DC58B-E96B-478F-A4A6-5A4000339780}" type="slidenum">
              <a:rPr lang="en-US" smtClean="0"/>
              <a:t>3</a:t>
            </a:fld>
            <a:endParaRPr lang="en-US"/>
          </a:p>
        </p:txBody>
      </p:sp>
    </p:spTree>
    <p:extLst>
      <p:ext uri="{BB962C8B-B14F-4D97-AF65-F5344CB8AC3E}">
        <p14:creationId xmlns:p14="http://schemas.microsoft.com/office/powerpoint/2010/main" val="241186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31</a:t>
            </a:fld>
            <a:endParaRPr lang="en-US"/>
          </a:p>
        </p:txBody>
      </p:sp>
    </p:spTree>
    <p:extLst>
      <p:ext uri="{BB962C8B-B14F-4D97-AF65-F5344CB8AC3E}">
        <p14:creationId xmlns:p14="http://schemas.microsoft.com/office/powerpoint/2010/main" val="1903828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32</a:t>
            </a:fld>
            <a:endParaRPr lang="en-US"/>
          </a:p>
        </p:txBody>
      </p:sp>
    </p:spTree>
    <p:extLst>
      <p:ext uri="{BB962C8B-B14F-4D97-AF65-F5344CB8AC3E}">
        <p14:creationId xmlns:p14="http://schemas.microsoft.com/office/powerpoint/2010/main" val="1934675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33</a:t>
            </a:fld>
            <a:endParaRPr lang="en-US"/>
          </a:p>
        </p:txBody>
      </p:sp>
    </p:spTree>
    <p:extLst>
      <p:ext uri="{BB962C8B-B14F-4D97-AF65-F5344CB8AC3E}">
        <p14:creationId xmlns:p14="http://schemas.microsoft.com/office/powerpoint/2010/main" val="4193629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34</a:t>
            </a:fld>
            <a:endParaRPr lang="en-US"/>
          </a:p>
        </p:txBody>
      </p:sp>
    </p:spTree>
    <p:extLst>
      <p:ext uri="{BB962C8B-B14F-4D97-AF65-F5344CB8AC3E}">
        <p14:creationId xmlns:p14="http://schemas.microsoft.com/office/powerpoint/2010/main" val="1762542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35</a:t>
            </a:fld>
            <a:endParaRPr lang="en-US"/>
          </a:p>
        </p:txBody>
      </p:sp>
    </p:spTree>
    <p:extLst>
      <p:ext uri="{BB962C8B-B14F-4D97-AF65-F5344CB8AC3E}">
        <p14:creationId xmlns:p14="http://schemas.microsoft.com/office/powerpoint/2010/main" val="13397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36</a:t>
            </a:fld>
            <a:endParaRPr lang="en-US"/>
          </a:p>
        </p:txBody>
      </p:sp>
    </p:spTree>
    <p:extLst>
      <p:ext uri="{BB962C8B-B14F-4D97-AF65-F5344CB8AC3E}">
        <p14:creationId xmlns:p14="http://schemas.microsoft.com/office/powerpoint/2010/main" val="4281080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37</a:t>
            </a:fld>
            <a:endParaRPr lang="en-US"/>
          </a:p>
        </p:txBody>
      </p:sp>
    </p:spTree>
    <p:extLst>
      <p:ext uri="{BB962C8B-B14F-4D97-AF65-F5344CB8AC3E}">
        <p14:creationId xmlns:p14="http://schemas.microsoft.com/office/powerpoint/2010/main" val="383775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Ciclu</a:t>
            </a:r>
            <a:r>
              <a:rPr lang="en-US" dirty="0"/>
              <a:t> de </a:t>
            </a:r>
            <a:r>
              <a:rPr lang="en-US" dirty="0" err="1"/>
              <a:t>invatamant</a:t>
            </a:r>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39</a:t>
            </a:fld>
            <a:endParaRPr lang="en-US"/>
          </a:p>
        </p:txBody>
      </p:sp>
    </p:spTree>
    <p:extLst>
      <p:ext uri="{BB962C8B-B14F-4D97-AF65-F5344CB8AC3E}">
        <p14:creationId xmlns:p14="http://schemas.microsoft.com/office/powerpoint/2010/main" val="249479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13</a:t>
            </a:fld>
            <a:endParaRPr lang="en-US"/>
          </a:p>
        </p:txBody>
      </p:sp>
    </p:spTree>
    <p:extLst>
      <p:ext uri="{BB962C8B-B14F-4D97-AF65-F5344CB8AC3E}">
        <p14:creationId xmlns:p14="http://schemas.microsoft.com/office/powerpoint/2010/main" val="11026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15</a:t>
            </a:fld>
            <a:endParaRPr lang="en-US"/>
          </a:p>
        </p:txBody>
      </p:sp>
    </p:spTree>
    <p:extLst>
      <p:ext uri="{BB962C8B-B14F-4D97-AF65-F5344CB8AC3E}">
        <p14:creationId xmlns:p14="http://schemas.microsoft.com/office/powerpoint/2010/main" val="381314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25</a:t>
            </a:fld>
            <a:endParaRPr lang="en-US"/>
          </a:p>
        </p:txBody>
      </p:sp>
    </p:spTree>
    <p:extLst>
      <p:ext uri="{BB962C8B-B14F-4D97-AF65-F5344CB8AC3E}">
        <p14:creationId xmlns:p14="http://schemas.microsoft.com/office/powerpoint/2010/main" val="65949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26</a:t>
            </a:fld>
            <a:endParaRPr lang="en-US"/>
          </a:p>
        </p:txBody>
      </p:sp>
    </p:spTree>
    <p:extLst>
      <p:ext uri="{BB962C8B-B14F-4D97-AF65-F5344CB8AC3E}">
        <p14:creationId xmlns:p14="http://schemas.microsoft.com/office/powerpoint/2010/main" val="151563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27</a:t>
            </a:fld>
            <a:endParaRPr lang="en-US"/>
          </a:p>
        </p:txBody>
      </p:sp>
    </p:spTree>
    <p:extLst>
      <p:ext uri="{BB962C8B-B14F-4D97-AF65-F5344CB8AC3E}">
        <p14:creationId xmlns:p14="http://schemas.microsoft.com/office/powerpoint/2010/main" val="229213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07000"/>
              </a:lnSpc>
              <a:spcBef>
                <a:spcPts val="0"/>
              </a:spcBef>
              <a:spcAft>
                <a:spcPts val="800"/>
              </a:spcAft>
              <a:buFont typeface="Arial" panose="020B0604020202020204" pitchFamily="34" charset="0"/>
              <a:buNone/>
            </a:pPr>
            <a:endParaRPr lang="ro-RO" dirty="0"/>
          </a:p>
        </p:txBody>
      </p:sp>
      <p:sp>
        <p:nvSpPr>
          <p:cNvPr id="4" name="Slide Number Placeholder 3"/>
          <p:cNvSpPr>
            <a:spLocks noGrp="1"/>
          </p:cNvSpPr>
          <p:nvPr>
            <p:ph type="sldNum" sz="quarter" idx="5"/>
          </p:nvPr>
        </p:nvSpPr>
        <p:spPr/>
        <p:txBody>
          <a:bodyPr/>
          <a:lstStyle/>
          <a:p>
            <a:fld id="{635DC58B-E96B-478F-A4A6-5A4000339780}" type="slidenum">
              <a:rPr lang="en-US" smtClean="0"/>
              <a:t>28</a:t>
            </a:fld>
            <a:endParaRPr lang="en-US"/>
          </a:p>
        </p:txBody>
      </p:sp>
    </p:spTree>
    <p:extLst>
      <p:ext uri="{BB962C8B-B14F-4D97-AF65-F5344CB8AC3E}">
        <p14:creationId xmlns:p14="http://schemas.microsoft.com/office/powerpoint/2010/main" val="393469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29</a:t>
            </a:fld>
            <a:endParaRPr lang="en-US"/>
          </a:p>
        </p:txBody>
      </p:sp>
    </p:spTree>
    <p:extLst>
      <p:ext uri="{BB962C8B-B14F-4D97-AF65-F5344CB8AC3E}">
        <p14:creationId xmlns:p14="http://schemas.microsoft.com/office/powerpoint/2010/main" val="3361372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30</a:t>
            </a:fld>
            <a:endParaRPr lang="en-US"/>
          </a:p>
        </p:txBody>
      </p:sp>
    </p:spTree>
    <p:extLst>
      <p:ext uri="{BB962C8B-B14F-4D97-AF65-F5344CB8AC3E}">
        <p14:creationId xmlns:p14="http://schemas.microsoft.com/office/powerpoint/2010/main" val="26838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7A7B-4E7E-4606-9108-AA35C045F2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40AF66-F4AD-4120-9378-AE74758CAB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D9D0CA-C816-4336-B17C-D601DA0971D1}"/>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5" name="Footer Placeholder 4">
            <a:extLst>
              <a:ext uri="{FF2B5EF4-FFF2-40B4-BE49-F238E27FC236}">
                <a16:creationId xmlns:a16="http://schemas.microsoft.com/office/drawing/2014/main" id="{14668B49-45E2-4567-B5CE-69D3E8675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58F60-10DE-4BD4-BC6D-F505E56AA5DA}"/>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386337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4C2E-7C8F-44A1-8B91-6ADCD78FE4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889C60-8605-4763-AE31-092A96AC92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AE4B7-9107-4508-BA6B-5BF8EFF65316}"/>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5" name="Footer Placeholder 4">
            <a:extLst>
              <a:ext uri="{FF2B5EF4-FFF2-40B4-BE49-F238E27FC236}">
                <a16:creationId xmlns:a16="http://schemas.microsoft.com/office/drawing/2014/main" id="{407AFA96-D068-4300-9ABF-B75D002E0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6CB1D-2543-4509-910D-1D636D16B2F7}"/>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191255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695A0B-550B-4BAF-A318-61FE2F7CC6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39CFAC-1E4A-4193-AA57-2D3DCCF431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A0AD8-FC97-4023-B087-C3620AD34AB3}"/>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5" name="Footer Placeholder 4">
            <a:extLst>
              <a:ext uri="{FF2B5EF4-FFF2-40B4-BE49-F238E27FC236}">
                <a16:creationId xmlns:a16="http://schemas.microsoft.com/office/drawing/2014/main" id="{03DA5486-3D3E-4DE6-8460-108F45CAC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FEC25-54F7-4434-8E23-03AF207E9027}"/>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376898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FB97F-05F1-41E1-9F5B-23C4238C8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E0776-E88D-4460-9840-D019ABBFDE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07A1F-B5DC-46F0-81C1-A88549A95515}"/>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5" name="Footer Placeholder 4">
            <a:extLst>
              <a:ext uri="{FF2B5EF4-FFF2-40B4-BE49-F238E27FC236}">
                <a16:creationId xmlns:a16="http://schemas.microsoft.com/office/drawing/2014/main" id="{37487A24-58D4-43F9-BDBD-33B407100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E8AE8-8379-4742-AE5C-AA7D30E57BFB}"/>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115041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6D4C-26D5-427A-AE9C-D3214671F1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B78AC2-F308-455F-8D09-5F69068790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0DCD2-A743-414E-AD5A-869D1CAD5043}"/>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5" name="Footer Placeholder 4">
            <a:extLst>
              <a:ext uri="{FF2B5EF4-FFF2-40B4-BE49-F238E27FC236}">
                <a16:creationId xmlns:a16="http://schemas.microsoft.com/office/drawing/2014/main" id="{FBF18AA2-7F4D-4FBB-B710-71898736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1A8C9-900E-4FCC-8BD3-62B853501A21}"/>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414302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55C5-C771-49B9-9B4D-3FF903BE2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A4BC9-8881-4DE4-8CF6-6F7FD4D2B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7A403-D4F9-4905-9A22-B14E49FF36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CD88BC-E6AD-4BD4-B82F-BD9FEB081B22}"/>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6" name="Footer Placeholder 5">
            <a:extLst>
              <a:ext uri="{FF2B5EF4-FFF2-40B4-BE49-F238E27FC236}">
                <a16:creationId xmlns:a16="http://schemas.microsoft.com/office/drawing/2014/main" id="{B89801AE-9B35-42AB-87BC-090F658E5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D42C7-6806-4497-A9AB-0F8A36CE0348}"/>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294725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8C11-31FF-4A2B-85AF-379421D087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016284-C1B4-4FF8-BAA7-6278FEA3B9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1E776A-C7FC-4D71-AF83-05D15B50AD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1DFDFF-C1CD-4A15-9753-00F18E812C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5719BC-A572-4A11-A92A-A3D06729DE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0E7764-BA88-4B99-95A7-9E133C971644}"/>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8" name="Footer Placeholder 7">
            <a:extLst>
              <a:ext uri="{FF2B5EF4-FFF2-40B4-BE49-F238E27FC236}">
                <a16:creationId xmlns:a16="http://schemas.microsoft.com/office/drawing/2014/main" id="{611AAC54-8DF4-4B1F-A355-1514042682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49517F-4651-46AB-94D9-B89917FA2C84}"/>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5933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6421-0F06-433A-A76D-FE9C18CBD4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6F7F2E-9798-4AE4-ACE4-D3CF50212D6D}"/>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4" name="Footer Placeholder 3">
            <a:extLst>
              <a:ext uri="{FF2B5EF4-FFF2-40B4-BE49-F238E27FC236}">
                <a16:creationId xmlns:a16="http://schemas.microsoft.com/office/drawing/2014/main" id="{90F944E6-F26E-40BE-B5A7-85C9BE3DF2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93FC37-4134-4F72-910E-6627DC861987}"/>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301073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EA1970-78CE-4A16-AC88-ACB4AD1210EF}"/>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3" name="Footer Placeholder 2">
            <a:extLst>
              <a:ext uri="{FF2B5EF4-FFF2-40B4-BE49-F238E27FC236}">
                <a16:creationId xmlns:a16="http://schemas.microsoft.com/office/drawing/2014/main" id="{8F02B183-1BE6-4E7E-A1F1-B4F310145A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87DD07-021E-4F40-8352-1FEB71B6FEF2}"/>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295755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2E4D8-6BAA-4F7D-9143-CD0C0DD16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A647E-878B-43D7-B495-F18B309E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EC0676-034A-43E3-A174-F4DACBE06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6634E-EBDF-4DE4-869E-16E25197DC00}"/>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6" name="Footer Placeholder 5">
            <a:extLst>
              <a:ext uri="{FF2B5EF4-FFF2-40B4-BE49-F238E27FC236}">
                <a16:creationId xmlns:a16="http://schemas.microsoft.com/office/drawing/2014/main" id="{683A7C6B-E016-4968-B8D7-42BD3448B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D0683-AB00-498E-A883-4F0F24FA745C}"/>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420442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3368-4923-4E09-8D40-B45F625A6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A7AA11-052A-419E-9F6A-3A7C9122A0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3297CB-C5E3-4098-AC7C-066832E43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B248C-C20D-4B94-93D0-38CE5A14EAB7}"/>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6" name="Footer Placeholder 5">
            <a:extLst>
              <a:ext uri="{FF2B5EF4-FFF2-40B4-BE49-F238E27FC236}">
                <a16:creationId xmlns:a16="http://schemas.microsoft.com/office/drawing/2014/main" id="{896C3C6D-968F-4943-8432-6853213AB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EBD37-FEC4-4323-B0C4-AA30B3EA23C6}"/>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179413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F5646-75D6-47C0-BB2D-C3C4192B08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A20675-3CCB-4BA0-8074-DC3C6B591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8BDDC-D09F-46AD-8363-1EC854C5DA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5098-5FAB-48C1-B08B-6B0CB44B8CE6}" type="datetimeFigureOut">
              <a:rPr lang="en-US" smtClean="0"/>
              <a:t>6/25/2021</a:t>
            </a:fld>
            <a:endParaRPr lang="en-US"/>
          </a:p>
        </p:txBody>
      </p:sp>
      <p:sp>
        <p:nvSpPr>
          <p:cNvPr id="5" name="Footer Placeholder 4">
            <a:extLst>
              <a:ext uri="{FF2B5EF4-FFF2-40B4-BE49-F238E27FC236}">
                <a16:creationId xmlns:a16="http://schemas.microsoft.com/office/drawing/2014/main" id="{1354F05E-BE31-46DB-BDCD-56B1F4C543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83B679-B9BF-4CB6-B993-D0EBD2190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F5DA3-E295-4206-9023-D987D8E6614A}"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1CBA65CC-3A5F-4059-BC76-0455B60BD1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34483" y="81239"/>
            <a:ext cx="1517740" cy="362768"/>
          </a:xfrm>
          <a:prstGeom prst="rect">
            <a:avLst/>
          </a:prstGeom>
        </p:spPr>
      </p:pic>
      <p:pic>
        <p:nvPicPr>
          <p:cNvPr id="9" name="Picture 8" descr="CNCD Logo">
            <a:extLst>
              <a:ext uri="{FF2B5EF4-FFF2-40B4-BE49-F238E27FC236}">
                <a16:creationId xmlns:a16="http://schemas.microsoft.com/office/drawing/2014/main" id="{A64062E9-014D-401A-B876-9A14C8949CA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2210" y="88545"/>
            <a:ext cx="1740781" cy="348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NDURILE STRUCTURALE">
            <a:extLst>
              <a:ext uri="{FF2B5EF4-FFF2-40B4-BE49-F238E27FC236}">
                <a16:creationId xmlns:a16="http://schemas.microsoft.com/office/drawing/2014/main" id="{A6D14332-7AD2-4146-8EE0-AFB3FACB6D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90964" y="33530"/>
            <a:ext cx="2210072" cy="4581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F1CB45FE-CBA5-474F-AEA7-A2C6A7089EB0}"/>
              </a:ext>
            </a:extLst>
          </p:cNvPr>
          <p:cNvGraphicFramePr>
            <a:graphicFrameLocks noGrp="1"/>
          </p:cNvGraphicFramePr>
          <p:nvPr userDrawn="1">
            <p:extLst>
              <p:ext uri="{D42A27DB-BD31-4B8C-83A1-F6EECF244321}">
                <p14:modId xmlns:p14="http://schemas.microsoft.com/office/powerpoint/2010/main" val="2805238509"/>
              </p:ext>
            </p:extLst>
          </p:nvPr>
        </p:nvGraphicFramePr>
        <p:xfrm>
          <a:off x="1867988" y="6023793"/>
          <a:ext cx="9496763" cy="952500"/>
        </p:xfrm>
        <a:graphic>
          <a:graphicData uri="http://schemas.openxmlformats.org/drawingml/2006/table">
            <a:tbl>
              <a:tblPr>
                <a:tableStyleId>{5C22544A-7EE6-4342-B048-85BDC9FD1C3A}</a:tableStyleId>
              </a:tblPr>
              <a:tblGrid>
                <a:gridCol w="9496763">
                  <a:extLst>
                    <a:ext uri="{9D8B030D-6E8A-4147-A177-3AD203B41FA5}">
                      <a16:colId xmlns:a16="http://schemas.microsoft.com/office/drawing/2014/main" val="125212152"/>
                    </a:ext>
                  </a:extLst>
                </a:gridCol>
              </a:tblGrid>
              <a:tr h="952500">
                <a:tc>
                  <a:txBody>
                    <a:bodyPr/>
                    <a:lstStyle/>
                    <a:p>
                      <a:pPr algn="just" fontAlgn="b"/>
                      <a:r>
                        <a:rPr lang="en-US" sz="1100" u="none" strike="noStrike" spc="-10" dirty="0">
                          <a:effectLst/>
                        </a:rPr>
                        <a:t>This project is funded by the European Union’s Rights, Equality and Citizenship Program (2014-2020) under Grant Agreement number: 963306-ProfsAgainstDiscrimination-REC-AG-2020/REC-RDIS-DISC-AG-2020. The content of this data sheet represents the views of the author only and is his/her sole responsibility. The European Commission does not accept any responsibility for use that may be made of the information it contains.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val="3793304746"/>
                  </a:ext>
                </a:extLst>
              </a:tr>
            </a:tbl>
          </a:graphicData>
        </a:graphic>
      </p:graphicFrame>
      <p:pic>
        <p:nvPicPr>
          <p:cNvPr id="17" name="Picture 16">
            <a:extLst>
              <a:ext uri="{FF2B5EF4-FFF2-40B4-BE49-F238E27FC236}">
                <a16:creationId xmlns:a16="http://schemas.microsoft.com/office/drawing/2014/main" id="{24D6BB4D-D34E-4214-AF90-3CE67F51D002}"/>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829" y="6242278"/>
            <a:ext cx="937655" cy="553538"/>
          </a:xfrm>
          <a:prstGeom prst="rect">
            <a:avLst/>
          </a:prstGeom>
          <a:noFill/>
          <a:ln>
            <a:noFill/>
          </a:ln>
        </p:spPr>
      </p:pic>
    </p:spTree>
    <p:extLst>
      <p:ext uri="{BB962C8B-B14F-4D97-AF65-F5344CB8AC3E}">
        <p14:creationId xmlns:p14="http://schemas.microsoft.com/office/powerpoint/2010/main" val="671477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6.xml"/><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chart" Target="../charts/chart8.xml"/><Relationship Id="rId10" Type="http://schemas.openxmlformats.org/officeDocument/2006/relationships/image" Target="../media/image12.png"/><Relationship Id="rId4" Type="http://schemas.openxmlformats.org/officeDocument/2006/relationships/chart" Target="../charts/chart7.xml"/><Relationship Id="rId9"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chart" Target="../charts/chart24.xml"/><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image" Target="../media/image16.sv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chart" Target="../charts/chart28.xml"/><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chart" Target="../charts/char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32.xml"/><Relationship Id="rId5" Type="http://schemas.openxmlformats.org/officeDocument/2006/relationships/image" Target="../media/image27.sv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hart" Target="../charts/chart37.xml"/><Relationship Id="rId7" Type="http://schemas.openxmlformats.org/officeDocument/2006/relationships/image" Target="../media/image31.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3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slideLayout" Target="../slideLayouts/slideLayout2.xml"/><Relationship Id="rId7" Type="http://schemas.openxmlformats.org/officeDocument/2006/relationships/chart" Target="../charts/chart41.xml"/><Relationship Id="rId12" Type="http://schemas.openxmlformats.org/officeDocument/2006/relationships/image" Target="../media/image3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40.xml"/><Relationship Id="rId11" Type="http://schemas.openxmlformats.org/officeDocument/2006/relationships/image" Target="../media/image38.svg"/><Relationship Id="rId5" Type="http://schemas.openxmlformats.org/officeDocument/2006/relationships/image" Target="../media/image34.png"/><Relationship Id="rId10" Type="http://schemas.openxmlformats.org/officeDocument/2006/relationships/image" Target="../media/image37.png"/><Relationship Id="rId4" Type="http://schemas.openxmlformats.org/officeDocument/2006/relationships/notesSlide" Target="../notesSlides/notesSlide17.xml"/><Relationship Id="rId9" Type="http://schemas.openxmlformats.org/officeDocument/2006/relationships/image" Target="../media/image36.sv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www.sensepanels.com/" TargetMode="External"/><Relationship Id="rId7" Type="http://schemas.openxmlformats.org/officeDocument/2006/relationships/hyperlink" Target="mailto:andrei.canda@isensesolutions.com" TargetMode="External"/><Relationship Id="rId2" Type="http://schemas.openxmlformats.org/officeDocument/2006/relationships/hyperlink" Target="http://www.isensesolutions.com/" TargetMode="External"/><Relationship Id="rId1" Type="http://schemas.openxmlformats.org/officeDocument/2006/relationships/slideLayout" Target="../slideLayouts/slideLayout2.xml"/><Relationship Id="rId6" Type="http://schemas.openxmlformats.org/officeDocument/2006/relationships/hyperlink" Target="mailto:traian.nastase@isensesolutions.com" TargetMode="External"/><Relationship Id="rId5" Type="http://schemas.openxmlformats.org/officeDocument/2006/relationships/image" Target="../media/image42.png"/><Relationship Id="rId4" Type="http://schemas.openxmlformats.org/officeDocument/2006/relationships/hyperlink" Target="http://www.sensecommunitie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C984CA-9B99-4235-97C5-2BFF0C7B3FE9}"/>
              </a:ext>
            </a:extLst>
          </p:cNvPr>
          <p:cNvSpPr/>
          <p:nvPr/>
        </p:nvSpPr>
        <p:spPr>
          <a:xfrm>
            <a:off x="100614" y="95435"/>
            <a:ext cx="11990772" cy="102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0CDA3DA-A7D8-46F9-8DDC-F1443B3E2568}"/>
              </a:ext>
            </a:extLst>
          </p:cNvPr>
          <p:cNvSpPr/>
          <p:nvPr/>
        </p:nvSpPr>
        <p:spPr>
          <a:xfrm>
            <a:off x="9125527" y="34690"/>
            <a:ext cx="2965859" cy="80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2A9AD3-D8D1-43A8-BD72-F602CBB11F8F}"/>
              </a:ext>
            </a:extLst>
          </p:cNvPr>
          <p:cNvSpPr/>
          <p:nvPr/>
        </p:nvSpPr>
        <p:spPr>
          <a:xfrm>
            <a:off x="457201" y="5775960"/>
            <a:ext cx="11634186" cy="102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n in white t-shirt holding babys hand">
            <a:extLst>
              <a:ext uri="{FF2B5EF4-FFF2-40B4-BE49-F238E27FC236}">
                <a16:creationId xmlns:a16="http://schemas.microsoft.com/office/drawing/2014/main" id="{07D54033-5C3B-42E6-A94C-1741FFB0CDA8}"/>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t="11566" b="418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69ACC41-9F72-430D-B570-46C866134502}"/>
              </a:ext>
            </a:extLst>
          </p:cNvPr>
          <p:cNvSpPr/>
          <p:nvPr/>
        </p:nvSpPr>
        <p:spPr>
          <a:xfrm>
            <a:off x="2872509" y="1182849"/>
            <a:ext cx="6253018" cy="208634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a:solidFill>
                  <a:schemeClr val="tx1">
                    <a:lumMod val="85000"/>
                    <a:lumOff val="15000"/>
                  </a:schemeClr>
                </a:solidFill>
              </a:rPr>
              <a:t>Percepții</a:t>
            </a:r>
            <a:r>
              <a:rPr lang="en-US" sz="3200" b="1" dirty="0">
                <a:solidFill>
                  <a:schemeClr val="tx1">
                    <a:lumMod val="85000"/>
                    <a:lumOff val="15000"/>
                  </a:schemeClr>
                </a:solidFill>
              </a:rPr>
              <a:t> </a:t>
            </a:r>
            <a:r>
              <a:rPr lang="ro-RO" sz="3200" b="1" dirty="0">
                <a:solidFill>
                  <a:schemeClr val="tx1">
                    <a:lumMod val="85000"/>
                    <a:lumOff val="15000"/>
                  </a:schemeClr>
                </a:solidFill>
              </a:rPr>
              <a:t>și atitudini privind discriminarea în scoli</a:t>
            </a:r>
          </a:p>
          <a:p>
            <a:pPr algn="ctr"/>
            <a:r>
              <a:rPr lang="ro-RO" sz="2000" b="1" dirty="0">
                <a:solidFill>
                  <a:schemeClr val="tx1">
                    <a:lumMod val="85000"/>
                    <a:lumOff val="15000"/>
                  </a:schemeClr>
                </a:solidFill>
              </a:rPr>
              <a:t>- </a:t>
            </a:r>
            <a:r>
              <a:rPr lang="en-US" sz="2000" b="1" dirty="0" err="1">
                <a:solidFill>
                  <a:schemeClr val="tx1">
                    <a:lumMod val="85000"/>
                    <a:lumOff val="15000"/>
                  </a:schemeClr>
                </a:solidFill>
              </a:rPr>
              <a:t>Grup</a:t>
            </a:r>
            <a:r>
              <a:rPr lang="en-US" sz="2000" b="1" dirty="0">
                <a:solidFill>
                  <a:schemeClr val="tx1">
                    <a:lumMod val="85000"/>
                    <a:lumOff val="15000"/>
                  </a:schemeClr>
                </a:solidFill>
              </a:rPr>
              <a:t> </a:t>
            </a:r>
            <a:r>
              <a:rPr lang="en-US" sz="2000" b="1" dirty="0" err="1">
                <a:solidFill>
                  <a:schemeClr val="tx1">
                    <a:lumMod val="85000"/>
                    <a:lumOff val="15000"/>
                  </a:schemeClr>
                </a:solidFill>
              </a:rPr>
              <a:t>țintă</a:t>
            </a:r>
            <a:r>
              <a:rPr lang="en-US" sz="2000" b="1" dirty="0">
                <a:solidFill>
                  <a:schemeClr val="tx1">
                    <a:lumMod val="85000"/>
                    <a:lumOff val="15000"/>
                  </a:schemeClr>
                </a:solidFill>
              </a:rPr>
              <a:t>: p</a:t>
            </a:r>
            <a:r>
              <a:rPr lang="ro-RO" sz="2000" b="1" dirty="0">
                <a:solidFill>
                  <a:schemeClr val="tx1">
                    <a:lumMod val="85000"/>
                    <a:lumOff val="15000"/>
                  </a:schemeClr>
                </a:solidFill>
              </a:rPr>
              <a:t>rofesori -</a:t>
            </a:r>
          </a:p>
        </p:txBody>
      </p:sp>
      <p:sp>
        <p:nvSpPr>
          <p:cNvPr id="6" name="Rectangle 5">
            <a:extLst>
              <a:ext uri="{FF2B5EF4-FFF2-40B4-BE49-F238E27FC236}">
                <a16:creationId xmlns:a16="http://schemas.microsoft.com/office/drawing/2014/main" id="{C2C3846A-3CA7-4ED1-87B3-97E1C7126451}"/>
              </a:ext>
            </a:extLst>
          </p:cNvPr>
          <p:cNvSpPr/>
          <p:nvPr/>
        </p:nvSpPr>
        <p:spPr>
          <a:xfrm>
            <a:off x="3252161" y="3588805"/>
            <a:ext cx="5493715" cy="1135004"/>
          </a:xfrm>
          <a:prstGeom prst="rect">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NCD Logo">
            <a:extLst>
              <a:ext uri="{FF2B5EF4-FFF2-40B4-BE49-F238E27FC236}">
                <a16:creationId xmlns:a16="http://schemas.microsoft.com/office/drawing/2014/main" id="{A1786393-2E31-4566-AE80-F54527EA1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113" y="3917972"/>
            <a:ext cx="2372549" cy="4745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C06AFDC-B04D-4FC7-A207-81FD3E66B4C1}"/>
              </a:ext>
            </a:extLst>
          </p:cNvPr>
          <p:cNvSpPr txBox="1"/>
          <p:nvPr/>
        </p:nvSpPr>
        <p:spPr>
          <a:xfrm>
            <a:off x="3649830" y="3992372"/>
            <a:ext cx="2369431" cy="369332"/>
          </a:xfrm>
          <a:prstGeom prst="rect">
            <a:avLst/>
          </a:prstGeom>
          <a:noFill/>
        </p:spPr>
        <p:txBody>
          <a:bodyPr wrap="none" rtlCol="0">
            <a:spAutoFit/>
          </a:bodyPr>
          <a:lstStyle/>
          <a:p>
            <a:r>
              <a:rPr lang="en-US" b="1" dirty="0" err="1">
                <a:solidFill>
                  <a:schemeClr val="tx1">
                    <a:lumMod val="85000"/>
                    <a:lumOff val="15000"/>
                  </a:schemeClr>
                </a:solidFill>
              </a:rPr>
              <a:t>Studiu</a:t>
            </a:r>
            <a:r>
              <a:rPr lang="en-US" b="1" dirty="0">
                <a:solidFill>
                  <a:schemeClr val="tx1">
                    <a:lumMod val="85000"/>
                    <a:lumOff val="15000"/>
                  </a:schemeClr>
                </a:solidFill>
              </a:rPr>
              <a:t> </a:t>
            </a:r>
            <a:r>
              <a:rPr lang="en-US" b="1" dirty="0" err="1">
                <a:solidFill>
                  <a:schemeClr val="tx1">
                    <a:lumMod val="85000"/>
                    <a:lumOff val="15000"/>
                  </a:schemeClr>
                </a:solidFill>
              </a:rPr>
              <a:t>realizat</a:t>
            </a:r>
            <a:r>
              <a:rPr lang="en-US" b="1" dirty="0">
                <a:solidFill>
                  <a:schemeClr val="tx1">
                    <a:lumMod val="85000"/>
                    <a:lumOff val="15000"/>
                  </a:schemeClr>
                </a:solidFill>
              </a:rPr>
              <a:t> </a:t>
            </a:r>
            <a:r>
              <a:rPr lang="en-US" b="1" dirty="0" err="1">
                <a:solidFill>
                  <a:schemeClr val="tx1">
                    <a:lumMod val="85000"/>
                    <a:lumOff val="15000"/>
                  </a:schemeClr>
                </a:solidFill>
              </a:rPr>
              <a:t>pentru</a:t>
            </a:r>
            <a:r>
              <a:rPr lang="en-US" b="1" dirty="0">
                <a:solidFill>
                  <a:schemeClr val="tx1">
                    <a:lumMod val="85000"/>
                    <a:lumOff val="15000"/>
                  </a:schemeClr>
                </a:solidFill>
              </a:rPr>
              <a:t>: </a:t>
            </a:r>
          </a:p>
        </p:txBody>
      </p:sp>
    </p:spTree>
    <p:extLst>
      <p:ext uri="{BB962C8B-B14F-4D97-AF65-F5344CB8AC3E}">
        <p14:creationId xmlns:p14="http://schemas.microsoft.com/office/powerpoint/2010/main" val="136584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five human hands on brown surface">
            <a:extLst>
              <a:ext uri="{FF2B5EF4-FFF2-40B4-BE49-F238E27FC236}">
                <a16:creationId xmlns:a16="http://schemas.microsoft.com/office/drawing/2014/main" id="{CB7C4203-CE30-4D0D-8EE2-05671605C7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20" b="999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B394243-3CE8-48ED-8FF5-C1998E3ABB2A}"/>
              </a:ext>
            </a:extLst>
          </p:cNvPr>
          <p:cNvSpPr/>
          <p:nvPr/>
        </p:nvSpPr>
        <p:spPr>
          <a:xfrm>
            <a:off x="201766" y="5580108"/>
            <a:ext cx="4617823" cy="823533"/>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rPr>
              <a:t>Discriminarea</a:t>
            </a:r>
            <a:r>
              <a:rPr lang="en-US" sz="3200" b="1" dirty="0">
                <a:solidFill>
                  <a:schemeClr val="tx1"/>
                </a:solidFill>
              </a:rPr>
              <a:t> </a:t>
            </a:r>
            <a:r>
              <a:rPr lang="ro-RO" sz="3200" b="1" dirty="0">
                <a:solidFill>
                  <a:schemeClr val="tx1"/>
                </a:solidFill>
              </a:rPr>
              <a:t>î</a:t>
            </a:r>
            <a:r>
              <a:rPr lang="en-US" sz="3200" b="1" dirty="0">
                <a:solidFill>
                  <a:schemeClr val="tx1"/>
                </a:solidFill>
              </a:rPr>
              <a:t>n </a:t>
            </a:r>
            <a:r>
              <a:rPr lang="ro-RO" sz="3200" b="1" dirty="0">
                <a:solidFill>
                  <a:schemeClr val="tx1"/>
                </a:solidFill>
              </a:rPr>
              <a:t>ș</a:t>
            </a:r>
            <a:r>
              <a:rPr lang="en-US" sz="3200" b="1" dirty="0">
                <a:solidFill>
                  <a:schemeClr val="tx1"/>
                </a:solidFill>
              </a:rPr>
              <a:t>coli</a:t>
            </a:r>
            <a:endParaRPr lang="ro-RO" sz="3200" b="1" dirty="0">
              <a:solidFill>
                <a:schemeClr val="tx1"/>
              </a:solidFill>
            </a:endParaRPr>
          </a:p>
        </p:txBody>
      </p:sp>
    </p:spTree>
    <p:extLst>
      <p:ext uri="{BB962C8B-B14F-4D97-AF65-F5344CB8AC3E}">
        <p14:creationId xmlns:p14="http://schemas.microsoft.com/office/powerpoint/2010/main" val="258255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769814-167A-4532-A5F3-56FD61932444}"/>
              </a:ext>
            </a:extLst>
          </p:cNvPr>
          <p:cNvSpPr txBox="1"/>
          <p:nvPr/>
        </p:nvSpPr>
        <p:spPr>
          <a:xfrm>
            <a:off x="762000" y="5966528"/>
            <a:ext cx="10515600" cy="261610"/>
          </a:xfrm>
          <a:prstGeom prst="rect">
            <a:avLst/>
          </a:prstGeom>
          <a:noFill/>
        </p:spPr>
        <p:txBody>
          <a:bodyPr wrap="square" rtlCol="0">
            <a:spAutoFit/>
          </a:bodyPr>
          <a:lstStyle/>
          <a:p>
            <a:r>
              <a:rPr lang="it-IT" sz="1100" i="1" dirty="0"/>
              <a:t>D1. Dvs. personal, </a:t>
            </a:r>
            <a:r>
              <a:rPr lang="ro-RO" sz="1100" i="1" dirty="0"/>
              <a:t>î</a:t>
            </a:r>
            <a:r>
              <a:rPr lang="it-IT" sz="1100" i="1" dirty="0"/>
              <a:t>n ce m</a:t>
            </a:r>
            <a:r>
              <a:rPr lang="ro-RO" sz="1100" i="1" dirty="0"/>
              <a:t>ă</a:t>
            </a:r>
            <a:r>
              <a:rPr lang="it-IT" sz="1100" i="1" dirty="0"/>
              <a:t>sur</a:t>
            </a:r>
            <a:r>
              <a:rPr lang="ro-RO" sz="1100" i="1" dirty="0"/>
              <a:t>ă</a:t>
            </a:r>
            <a:r>
              <a:rPr lang="it-IT" sz="1100" i="1" dirty="0"/>
              <a:t> considera</a:t>
            </a:r>
            <a:r>
              <a:rPr lang="ro-RO" sz="1100" i="1" dirty="0"/>
              <a:t>ț</a:t>
            </a:r>
            <a:r>
              <a:rPr lang="it-IT" sz="1100" i="1" dirty="0"/>
              <a:t>i c</a:t>
            </a:r>
            <a:r>
              <a:rPr lang="ro-RO" sz="1100" i="1" dirty="0"/>
              <a:t>ă</a:t>
            </a:r>
            <a:r>
              <a:rPr lang="it-IT" sz="1100" i="1" dirty="0"/>
              <a:t> </a:t>
            </a:r>
            <a:r>
              <a:rPr lang="ro-RO" sz="1100" i="1" dirty="0"/>
              <a:t>î</a:t>
            </a:r>
            <a:r>
              <a:rPr lang="it-IT" sz="1100" i="1" dirty="0"/>
              <a:t>n </a:t>
            </a:r>
            <a:r>
              <a:rPr lang="ro-RO" sz="1100" i="1" dirty="0"/>
              <a:t>ș</a:t>
            </a:r>
            <a:r>
              <a:rPr lang="it-IT" sz="1100" i="1" dirty="0"/>
              <a:t>colile din Rom</a:t>
            </a:r>
            <a:r>
              <a:rPr lang="ro-RO" sz="1100" i="1" dirty="0"/>
              <a:t>â</a:t>
            </a:r>
            <a:r>
              <a:rPr lang="it-IT" sz="1100" i="1" dirty="0"/>
              <a:t>nia exist</a:t>
            </a:r>
            <a:r>
              <a:rPr lang="ro-RO" sz="1100" i="1" dirty="0"/>
              <a:t>ă</a:t>
            </a:r>
            <a:r>
              <a:rPr lang="it-IT" sz="1100" i="1" dirty="0"/>
              <a:t> cazuri de discriminare pe diverse criterii, cum ar fi: rasa, etnie, religie, orientare sexual</a:t>
            </a:r>
            <a:r>
              <a:rPr lang="ro-RO" sz="1100" i="1" dirty="0"/>
              <a:t>ă</a:t>
            </a:r>
            <a:r>
              <a:rPr lang="it-IT" sz="1100" i="1" dirty="0"/>
              <a:t> etc.? Baza=689</a:t>
            </a:r>
            <a:endParaRPr lang="en-US" sz="1100" i="1" dirty="0"/>
          </a:p>
        </p:txBody>
      </p:sp>
      <p:sp>
        <p:nvSpPr>
          <p:cNvPr id="8" name="Title 1">
            <a:extLst>
              <a:ext uri="{FF2B5EF4-FFF2-40B4-BE49-F238E27FC236}">
                <a16:creationId xmlns:a16="http://schemas.microsoft.com/office/drawing/2014/main" id="{68135112-3C76-4F1A-BBAC-11B88F8556B6}"/>
              </a:ext>
            </a:extLst>
          </p:cNvPr>
          <p:cNvSpPr>
            <a:spLocks noGrp="1"/>
          </p:cNvSpPr>
          <p:nvPr>
            <p:ph type="title"/>
          </p:nvPr>
        </p:nvSpPr>
        <p:spPr>
          <a:xfrm>
            <a:off x="2975205" y="762808"/>
            <a:ext cx="6597190" cy="584785"/>
          </a:xfrm>
        </p:spPr>
        <p:txBody>
          <a:bodyPr>
            <a:normAutofit/>
          </a:bodyPr>
          <a:lstStyle/>
          <a:p>
            <a:pPr algn="ctr"/>
            <a:r>
              <a:rPr lang="ro-RO" sz="2000" b="1" dirty="0"/>
              <a:t>Există cazuri de discriminare î</a:t>
            </a:r>
            <a:r>
              <a:rPr lang="en-US" sz="2000" b="1" dirty="0"/>
              <a:t>n </a:t>
            </a:r>
            <a:r>
              <a:rPr lang="ro-RO" sz="2000" b="1" dirty="0"/>
              <a:t>ș</a:t>
            </a:r>
            <a:r>
              <a:rPr lang="en-US" sz="2000" b="1" dirty="0" err="1"/>
              <a:t>colile</a:t>
            </a:r>
            <a:r>
              <a:rPr lang="en-US" sz="2000" b="1" dirty="0"/>
              <a:t> din Rom</a:t>
            </a:r>
            <a:r>
              <a:rPr lang="ro-RO" sz="2000" b="1" dirty="0"/>
              <a:t>â</a:t>
            </a:r>
            <a:r>
              <a:rPr lang="en-US" sz="2000" b="1" dirty="0" err="1"/>
              <a:t>nia</a:t>
            </a:r>
            <a:r>
              <a:rPr lang="ro-RO" sz="2000" b="1" dirty="0"/>
              <a:t>?</a:t>
            </a:r>
            <a:endParaRPr lang="en-US" sz="2000" b="1" dirty="0"/>
          </a:p>
        </p:txBody>
      </p:sp>
      <p:graphicFrame>
        <p:nvGraphicFramePr>
          <p:cNvPr id="11" name="Chart 10">
            <a:extLst>
              <a:ext uri="{FF2B5EF4-FFF2-40B4-BE49-F238E27FC236}">
                <a16:creationId xmlns:a16="http://schemas.microsoft.com/office/drawing/2014/main" id="{84CE280D-22AA-4287-B429-4F2A95A57933}"/>
              </a:ext>
            </a:extLst>
          </p:cNvPr>
          <p:cNvGraphicFramePr/>
          <p:nvPr>
            <p:extLst>
              <p:ext uri="{D42A27DB-BD31-4B8C-83A1-F6EECF244321}">
                <p14:modId xmlns:p14="http://schemas.microsoft.com/office/powerpoint/2010/main" val="3457524844"/>
              </p:ext>
            </p:extLst>
          </p:nvPr>
        </p:nvGraphicFramePr>
        <p:xfrm>
          <a:off x="762000" y="1504195"/>
          <a:ext cx="5511800" cy="419858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964F7A8B-2CDD-45F1-A9F4-6D1B26F6FE70}"/>
              </a:ext>
            </a:extLst>
          </p:cNvPr>
          <p:cNvSpPr txBox="1"/>
          <p:nvPr/>
        </p:nvSpPr>
        <p:spPr>
          <a:xfrm>
            <a:off x="3352800" y="5567250"/>
            <a:ext cx="1629870" cy="338554"/>
          </a:xfrm>
          <a:prstGeom prst="rect">
            <a:avLst/>
          </a:prstGeom>
          <a:noFill/>
        </p:spPr>
        <p:txBody>
          <a:bodyPr wrap="none" rtlCol="0">
            <a:spAutoFit/>
          </a:bodyPr>
          <a:lstStyle/>
          <a:p>
            <a:r>
              <a:rPr lang="ro-RO" sz="1600" b="1" dirty="0"/>
              <a:t>Î</a:t>
            </a:r>
            <a:r>
              <a:rPr lang="en-US" sz="1600" b="1" dirty="0"/>
              <a:t>n r</a:t>
            </a:r>
            <a:r>
              <a:rPr lang="ro-RO" sz="1600" b="1" dirty="0"/>
              <a:t>â</a:t>
            </a:r>
            <a:r>
              <a:rPr lang="en-US" sz="1600" b="1" dirty="0" err="1"/>
              <a:t>ndul</a:t>
            </a:r>
            <a:r>
              <a:rPr lang="en-US" sz="1600" b="1" dirty="0"/>
              <a:t> </a:t>
            </a:r>
            <a:r>
              <a:rPr lang="en-US" sz="1600" b="1" dirty="0" err="1"/>
              <a:t>elevilor</a:t>
            </a:r>
            <a:endParaRPr lang="en-US" sz="1600" b="1" dirty="0"/>
          </a:p>
        </p:txBody>
      </p:sp>
      <p:sp>
        <p:nvSpPr>
          <p:cNvPr id="14" name="TextBox 13">
            <a:extLst>
              <a:ext uri="{FF2B5EF4-FFF2-40B4-BE49-F238E27FC236}">
                <a16:creationId xmlns:a16="http://schemas.microsoft.com/office/drawing/2014/main" id="{AEC26E06-2152-43D8-A711-1EDE555379D9}"/>
              </a:ext>
            </a:extLst>
          </p:cNvPr>
          <p:cNvSpPr txBox="1"/>
          <p:nvPr/>
        </p:nvSpPr>
        <p:spPr>
          <a:xfrm>
            <a:off x="7725870" y="5567250"/>
            <a:ext cx="2001510" cy="338554"/>
          </a:xfrm>
          <a:prstGeom prst="rect">
            <a:avLst/>
          </a:prstGeom>
          <a:noFill/>
        </p:spPr>
        <p:txBody>
          <a:bodyPr wrap="none" rtlCol="0">
            <a:spAutoFit/>
          </a:bodyPr>
          <a:lstStyle/>
          <a:p>
            <a:r>
              <a:rPr lang="ro-RO" sz="1600" b="1" dirty="0"/>
              <a:t>Î</a:t>
            </a:r>
            <a:r>
              <a:rPr lang="en-US" sz="1600" b="1" dirty="0"/>
              <a:t>n r</a:t>
            </a:r>
            <a:r>
              <a:rPr lang="ro-RO" sz="1600" b="1" dirty="0"/>
              <a:t>â</a:t>
            </a:r>
            <a:r>
              <a:rPr lang="en-US" sz="1600" b="1" dirty="0" err="1"/>
              <a:t>ndul</a:t>
            </a:r>
            <a:r>
              <a:rPr lang="en-US" sz="1600" b="1" dirty="0"/>
              <a:t> </a:t>
            </a:r>
            <a:r>
              <a:rPr lang="en-US" sz="1600" b="1" dirty="0" err="1"/>
              <a:t>profesorilor</a:t>
            </a:r>
            <a:endParaRPr lang="en-US" sz="1600" b="1" dirty="0"/>
          </a:p>
        </p:txBody>
      </p:sp>
      <p:graphicFrame>
        <p:nvGraphicFramePr>
          <p:cNvPr id="15" name="Chart 14">
            <a:extLst>
              <a:ext uri="{FF2B5EF4-FFF2-40B4-BE49-F238E27FC236}">
                <a16:creationId xmlns:a16="http://schemas.microsoft.com/office/drawing/2014/main" id="{E3BB5215-C8E0-4EBA-9D82-91E3E906A8FC}"/>
              </a:ext>
            </a:extLst>
          </p:cNvPr>
          <p:cNvGraphicFramePr/>
          <p:nvPr>
            <p:extLst>
              <p:ext uri="{D42A27DB-BD31-4B8C-83A1-F6EECF244321}">
                <p14:modId xmlns:p14="http://schemas.microsoft.com/office/powerpoint/2010/main" val="1066792205"/>
              </p:ext>
            </p:extLst>
          </p:nvPr>
        </p:nvGraphicFramePr>
        <p:xfrm>
          <a:off x="5288280" y="1504195"/>
          <a:ext cx="5511800" cy="4198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527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B579EF20-1E7D-410B-B065-FDAF6E861040}"/>
              </a:ext>
            </a:extLst>
          </p:cNvPr>
          <p:cNvGraphicFramePr/>
          <p:nvPr>
            <p:extLst>
              <p:ext uri="{D42A27DB-BD31-4B8C-83A1-F6EECF244321}">
                <p14:modId xmlns:p14="http://schemas.microsoft.com/office/powerpoint/2010/main" val="2559713282"/>
              </p:ext>
            </p:extLst>
          </p:nvPr>
        </p:nvGraphicFramePr>
        <p:xfrm>
          <a:off x="1198245" y="1052566"/>
          <a:ext cx="9795510" cy="405800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D40114E4-9203-4B08-BB52-2F1C63E2E000}"/>
              </a:ext>
            </a:extLst>
          </p:cNvPr>
          <p:cNvSpPr txBox="1"/>
          <p:nvPr/>
        </p:nvSpPr>
        <p:spPr>
          <a:xfrm>
            <a:off x="3037619" y="1052566"/>
            <a:ext cx="6116761" cy="400110"/>
          </a:xfrm>
          <a:prstGeom prst="rect">
            <a:avLst/>
          </a:prstGeom>
          <a:noFill/>
        </p:spPr>
        <p:txBody>
          <a:bodyPr wrap="square" rtlCol="0">
            <a:spAutoFit/>
          </a:bodyPr>
          <a:lstStyle/>
          <a:p>
            <a:pPr algn="ctr"/>
            <a:r>
              <a:rPr lang="ro-RO" sz="2000" b="1" dirty="0"/>
              <a:t>Discriminarea este o problemă în școală?</a:t>
            </a:r>
            <a:endParaRPr lang="en-US" sz="2000" b="1" dirty="0"/>
          </a:p>
        </p:txBody>
      </p:sp>
      <p:sp>
        <p:nvSpPr>
          <p:cNvPr id="5" name="TextBox 4">
            <a:extLst>
              <a:ext uri="{FF2B5EF4-FFF2-40B4-BE49-F238E27FC236}">
                <a16:creationId xmlns:a16="http://schemas.microsoft.com/office/drawing/2014/main" id="{EFEC32F1-D221-4C38-BD56-B9C74ACD8CF6}"/>
              </a:ext>
            </a:extLst>
          </p:cNvPr>
          <p:cNvSpPr txBox="1"/>
          <p:nvPr/>
        </p:nvSpPr>
        <p:spPr>
          <a:xfrm>
            <a:off x="762000" y="5894104"/>
            <a:ext cx="10515600" cy="261610"/>
          </a:xfrm>
          <a:prstGeom prst="rect">
            <a:avLst/>
          </a:prstGeom>
          <a:noFill/>
        </p:spPr>
        <p:txBody>
          <a:bodyPr wrap="square" rtlCol="0">
            <a:spAutoFit/>
          </a:bodyPr>
          <a:lstStyle/>
          <a:p>
            <a:r>
              <a:rPr lang="it-IT" sz="1100" i="1" dirty="0"/>
              <a:t>D2</a:t>
            </a:r>
            <a:r>
              <a:rPr lang="ro-RO" sz="1100" i="1" dirty="0"/>
              <a:t>.</a:t>
            </a:r>
            <a:r>
              <a:rPr lang="it-IT" sz="1100" i="1" dirty="0"/>
              <a:t> </a:t>
            </a:r>
            <a:r>
              <a:rPr lang="ro-RO" sz="1100" i="1" dirty="0"/>
              <a:t>Ș</a:t>
            </a:r>
            <a:r>
              <a:rPr lang="it-IT" sz="1100" i="1" dirty="0"/>
              <a:t>i </a:t>
            </a:r>
            <a:r>
              <a:rPr lang="ro-RO" sz="1100" i="1" dirty="0"/>
              <a:t>î</a:t>
            </a:r>
            <a:r>
              <a:rPr lang="it-IT" sz="1100" i="1" dirty="0"/>
              <a:t>n ce masur</a:t>
            </a:r>
            <a:r>
              <a:rPr lang="ro-RO" sz="1100" i="1" dirty="0"/>
              <a:t>ă</a:t>
            </a:r>
            <a:r>
              <a:rPr lang="it-IT" sz="1100" i="1" dirty="0"/>
              <a:t> considera</a:t>
            </a:r>
            <a:r>
              <a:rPr lang="ro-RO" sz="1100" i="1" dirty="0"/>
              <a:t>ț</a:t>
            </a:r>
            <a:r>
              <a:rPr lang="it-IT" sz="1100" i="1" dirty="0"/>
              <a:t>i c</a:t>
            </a:r>
            <a:r>
              <a:rPr lang="ro-RO" sz="1100" i="1" dirty="0"/>
              <a:t>ă</a:t>
            </a:r>
            <a:r>
              <a:rPr lang="it-IT" sz="1100" i="1" dirty="0"/>
              <a:t> discriminarea constituie o problem</a:t>
            </a:r>
            <a:r>
              <a:rPr lang="ro-RO" sz="1100" i="1" dirty="0"/>
              <a:t>ă î</a:t>
            </a:r>
            <a:r>
              <a:rPr lang="it-IT" sz="1100" i="1" dirty="0"/>
              <a:t>n </a:t>
            </a:r>
            <a:r>
              <a:rPr lang="ro-RO" sz="1100" i="1" dirty="0"/>
              <a:t>ș</a:t>
            </a:r>
            <a:r>
              <a:rPr lang="it-IT" sz="1100" i="1" dirty="0"/>
              <a:t>coala dumneavoastr</a:t>
            </a:r>
            <a:r>
              <a:rPr lang="ro-RO" sz="1100" i="1" dirty="0"/>
              <a:t>ă</a:t>
            </a:r>
            <a:r>
              <a:rPr lang="it-IT" sz="1100" i="1" dirty="0"/>
              <a:t>?</a:t>
            </a:r>
            <a:r>
              <a:rPr lang="ro-RO" sz="1100" i="1" dirty="0"/>
              <a:t> </a:t>
            </a:r>
            <a:r>
              <a:rPr lang="it-IT" sz="1100" i="1" dirty="0"/>
              <a:t>Baza=689</a:t>
            </a:r>
            <a:endParaRPr lang="en-US" sz="1100" i="1" dirty="0"/>
          </a:p>
        </p:txBody>
      </p:sp>
      <p:cxnSp>
        <p:nvCxnSpPr>
          <p:cNvPr id="6" name="Straight Connector 5">
            <a:extLst>
              <a:ext uri="{FF2B5EF4-FFF2-40B4-BE49-F238E27FC236}">
                <a16:creationId xmlns:a16="http://schemas.microsoft.com/office/drawing/2014/main" id="{D9105BD3-A344-4EF8-807F-4CDACD8921D1}"/>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09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63175AE-9690-4F43-B951-154DC3009110}"/>
              </a:ext>
            </a:extLst>
          </p:cNvPr>
          <p:cNvGraphicFramePr/>
          <p:nvPr>
            <p:extLst>
              <p:ext uri="{D42A27DB-BD31-4B8C-83A1-F6EECF244321}">
                <p14:modId xmlns:p14="http://schemas.microsoft.com/office/powerpoint/2010/main" val="1457601602"/>
              </p:ext>
            </p:extLst>
          </p:nvPr>
        </p:nvGraphicFramePr>
        <p:xfrm>
          <a:off x="618241" y="1279574"/>
          <a:ext cx="9806346" cy="4646472"/>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19262108-6D5C-4C49-9440-9E388E4F0C08}"/>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9E01168-FAC8-4EE6-8C90-AB6E2F121020}"/>
              </a:ext>
            </a:extLst>
          </p:cNvPr>
          <p:cNvSpPr txBox="1"/>
          <p:nvPr/>
        </p:nvSpPr>
        <p:spPr>
          <a:xfrm>
            <a:off x="761999" y="5900156"/>
            <a:ext cx="11018515" cy="261610"/>
          </a:xfrm>
          <a:prstGeom prst="rect">
            <a:avLst/>
          </a:prstGeom>
          <a:noFill/>
        </p:spPr>
        <p:txBody>
          <a:bodyPr wrap="square" rtlCol="0">
            <a:spAutoFit/>
          </a:bodyPr>
          <a:lstStyle/>
          <a:p>
            <a:r>
              <a:rPr lang="it-IT" sz="1100" i="1" dirty="0"/>
              <a:t>D4. In opinia dvs., care dintre urmatoarele categorii de elevi sunt discriminate la dvs. in scoala? Baza=689</a:t>
            </a:r>
            <a:endParaRPr lang="en-US" sz="1100" i="1" dirty="0"/>
          </a:p>
        </p:txBody>
      </p:sp>
      <p:sp>
        <p:nvSpPr>
          <p:cNvPr id="14" name="TextBox 13">
            <a:extLst>
              <a:ext uri="{FF2B5EF4-FFF2-40B4-BE49-F238E27FC236}">
                <a16:creationId xmlns:a16="http://schemas.microsoft.com/office/drawing/2014/main" id="{FCFC6360-FC4D-499B-A566-311ADDD4027F}"/>
              </a:ext>
            </a:extLst>
          </p:cNvPr>
          <p:cNvSpPr txBox="1"/>
          <p:nvPr/>
        </p:nvSpPr>
        <p:spPr>
          <a:xfrm>
            <a:off x="618241" y="790581"/>
            <a:ext cx="4858634" cy="461665"/>
          </a:xfrm>
          <a:prstGeom prst="rect">
            <a:avLst/>
          </a:prstGeom>
          <a:noFill/>
        </p:spPr>
        <p:txBody>
          <a:bodyPr wrap="square" rtlCol="0">
            <a:spAutoFit/>
          </a:bodyPr>
          <a:lstStyle/>
          <a:p>
            <a:r>
              <a:rPr lang="en-US" sz="2400" b="1" dirty="0" err="1"/>
              <a:t>Categorii</a:t>
            </a:r>
            <a:r>
              <a:rPr lang="en-US" sz="2400" b="1" dirty="0"/>
              <a:t> de </a:t>
            </a:r>
            <a:r>
              <a:rPr lang="en-US" sz="2400" b="1" dirty="0" err="1"/>
              <a:t>elevi</a:t>
            </a:r>
            <a:r>
              <a:rPr lang="en-US" sz="2400" b="1" dirty="0"/>
              <a:t> discriminate</a:t>
            </a:r>
          </a:p>
        </p:txBody>
      </p:sp>
    </p:spTree>
    <p:extLst>
      <p:ext uri="{BB962C8B-B14F-4D97-AF65-F5344CB8AC3E}">
        <p14:creationId xmlns:p14="http://schemas.microsoft.com/office/powerpoint/2010/main" val="377216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B46032F9-7D67-4011-9457-E5CD3A6060CE}"/>
              </a:ext>
            </a:extLst>
          </p:cNvPr>
          <p:cNvGraphicFramePr/>
          <p:nvPr>
            <p:extLst>
              <p:ext uri="{D42A27DB-BD31-4B8C-83A1-F6EECF244321}">
                <p14:modId xmlns:p14="http://schemas.microsoft.com/office/powerpoint/2010/main" val="2033241939"/>
              </p:ext>
            </p:extLst>
          </p:nvPr>
        </p:nvGraphicFramePr>
        <p:xfrm>
          <a:off x="1469180" y="1749997"/>
          <a:ext cx="9253639" cy="4033651"/>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a:extLst>
              <a:ext uri="{FF2B5EF4-FFF2-40B4-BE49-F238E27FC236}">
                <a16:creationId xmlns:a16="http://schemas.microsoft.com/office/drawing/2014/main" id="{4A4C8280-6639-424F-A3B0-DE62A7547B1A}"/>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8BC2FFE-D726-40DF-AA6C-536747114D59}"/>
              </a:ext>
            </a:extLst>
          </p:cNvPr>
          <p:cNvSpPr txBox="1">
            <a:spLocks/>
          </p:cNvSpPr>
          <p:nvPr/>
        </p:nvSpPr>
        <p:spPr>
          <a:xfrm>
            <a:off x="2797405" y="919634"/>
            <a:ext cx="6597190" cy="584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t>Forme de manifestare ale discrimin</a:t>
            </a:r>
            <a:r>
              <a:rPr lang="ro-RO" sz="2000" b="1" dirty="0"/>
              <a:t>ă</a:t>
            </a:r>
            <a:r>
              <a:rPr lang="it-IT" sz="2000" b="1" dirty="0"/>
              <a:t>rii</a:t>
            </a:r>
            <a:endParaRPr lang="en-US" sz="2000" b="1" dirty="0"/>
          </a:p>
        </p:txBody>
      </p:sp>
      <p:sp>
        <p:nvSpPr>
          <p:cNvPr id="7" name="TextBox 6">
            <a:extLst>
              <a:ext uri="{FF2B5EF4-FFF2-40B4-BE49-F238E27FC236}">
                <a16:creationId xmlns:a16="http://schemas.microsoft.com/office/drawing/2014/main" id="{6A2958AC-FB16-4351-B580-47DB12E91F7C}"/>
              </a:ext>
            </a:extLst>
          </p:cNvPr>
          <p:cNvSpPr txBox="1"/>
          <p:nvPr/>
        </p:nvSpPr>
        <p:spPr>
          <a:xfrm>
            <a:off x="762000" y="5905568"/>
            <a:ext cx="10515600" cy="261610"/>
          </a:xfrm>
          <a:prstGeom prst="rect">
            <a:avLst/>
          </a:prstGeom>
          <a:noFill/>
        </p:spPr>
        <p:txBody>
          <a:bodyPr wrap="square" rtlCol="0">
            <a:spAutoFit/>
          </a:bodyPr>
          <a:lstStyle/>
          <a:p>
            <a:r>
              <a:rPr lang="en-US" sz="1100" i="1" dirty="0"/>
              <a:t>D3. </a:t>
            </a:r>
            <a:r>
              <a:rPr lang="en-US" sz="1100" i="1" dirty="0" err="1"/>
              <a:t>Dupa</a:t>
            </a:r>
            <a:r>
              <a:rPr lang="en-US" sz="1100" i="1" dirty="0"/>
              <a:t> p</a:t>
            </a:r>
            <a:r>
              <a:rPr lang="ro-RO" sz="1100" i="1" dirty="0"/>
              <a:t>ă</a:t>
            </a:r>
            <a:r>
              <a:rPr lang="en-US" sz="1100" i="1" dirty="0" err="1"/>
              <a:t>rerea</a:t>
            </a:r>
            <a:r>
              <a:rPr lang="en-US" sz="1100" i="1" dirty="0"/>
              <a:t> </a:t>
            </a:r>
            <a:r>
              <a:rPr lang="en-US" sz="1100" i="1" dirty="0" err="1"/>
              <a:t>dvs</a:t>
            </a:r>
            <a:r>
              <a:rPr lang="en-US" sz="1100" i="1" dirty="0"/>
              <a:t>., care sunt </a:t>
            </a:r>
            <a:r>
              <a:rPr lang="en-US" sz="1100" i="1" dirty="0" err="1"/>
              <a:t>cele</a:t>
            </a:r>
            <a:r>
              <a:rPr lang="en-US" sz="1100" i="1" dirty="0"/>
              <a:t> </a:t>
            </a:r>
            <a:r>
              <a:rPr lang="en-US" sz="1100" i="1" dirty="0" err="1"/>
              <a:t>mai</a:t>
            </a:r>
            <a:r>
              <a:rPr lang="en-US" sz="1100" i="1" dirty="0"/>
              <a:t> </a:t>
            </a:r>
            <a:r>
              <a:rPr lang="en-US" sz="1100" i="1" dirty="0" err="1"/>
              <a:t>frecvente</a:t>
            </a:r>
            <a:r>
              <a:rPr lang="en-US" sz="1100" i="1" dirty="0"/>
              <a:t> </a:t>
            </a:r>
            <a:r>
              <a:rPr lang="en-US" sz="1100" i="1" dirty="0" err="1"/>
              <a:t>efecte</a:t>
            </a:r>
            <a:r>
              <a:rPr lang="en-US" sz="1100" i="1" dirty="0"/>
              <a:t>/</a:t>
            </a:r>
            <a:r>
              <a:rPr lang="en-US" sz="1100" i="1" dirty="0" err="1"/>
              <a:t>consecin</a:t>
            </a:r>
            <a:r>
              <a:rPr lang="ro-RO" sz="1100" i="1" dirty="0"/>
              <a:t>ț</a:t>
            </a:r>
            <a:r>
              <a:rPr lang="en-US" sz="1100" i="1" dirty="0"/>
              <a:t>e ale </a:t>
            </a:r>
            <a:r>
              <a:rPr lang="en-US" sz="1100" i="1" dirty="0" err="1"/>
              <a:t>discrimin</a:t>
            </a:r>
            <a:r>
              <a:rPr lang="ro-RO" sz="1100" i="1" dirty="0"/>
              <a:t>ă</a:t>
            </a:r>
            <a:r>
              <a:rPr lang="en-US" sz="1100" i="1" dirty="0" err="1"/>
              <a:t>rii</a:t>
            </a:r>
            <a:r>
              <a:rPr lang="en-US" sz="1100" i="1" dirty="0"/>
              <a:t> </a:t>
            </a:r>
            <a:r>
              <a:rPr lang="en-US" sz="1100" i="1" dirty="0" err="1"/>
              <a:t>elevilor</a:t>
            </a:r>
            <a:r>
              <a:rPr lang="en-US" sz="1100" i="1" dirty="0"/>
              <a:t>, </a:t>
            </a:r>
            <a:r>
              <a:rPr lang="en-US" sz="1100" i="1" dirty="0" err="1"/>
              <a:t>indiferent</a:t>
            </a:r>
            <a:r>
              <a:rPr lang="en-US" sz="1100" i="1" dirty="0"/>
              <a:t> de </a:t>
            </a:r>
            <a:r>
              <a:rPr lang="en-US" sz="1100" i="1" dirty="0" err="1"/>
              <a:t>criteriu</a:t>
            </a:r>
            <a:r>
              <a:rPr lang="en-US" sz="1100" i="1" dirty="0"/>
              <a:t>, </a:t>
            </a:r>
            <a:r>
              <a:rPr lang="ro-RO" sz="1100" i="1" dirty="0"/>
              <a:t>î</a:t>
            </a:r>
            <a:r>
              <a:rPr lang="en-US" sz="1100" i="1" dirty="0"/>
              <a:t>n </a:t>
            </a:r>
            <a:r>
              <a:rPr lang="ro-RO" sz="1100" i="1" dirty="0"/>
              <a:t>ș</a:t>
            </a:r>
            <a:r>
              <a:rPr lang="en-US" sz="1100" i="1" dirty="0" err="1"/>
              <a:t>colile</a:t>
            </a:r>
            <a:r>
              <a:rPr lang="en-US" sz="1100" i="1" dirty="0"/>
              <a:t> din Rom</a:t>
            </a:r>
            <a:r>
              <a:rPr lang="ro-RO" sz="1100" i="1" dirty="0"/>
              <a:t>â</a:t>
            </a:r>
            <a:r>
              <a:rPr lang="en-US" sz="1100" i="1" dirty="0" err="1"/>
              <a:t>nia</a:t>
            </a:r>
            <a:r>
              <a:rPr lang="en-US" sz="1100" i="1" dirty="0"/>
              <a:t>? </a:t>
            </a:r>
            <a:r>
              <a:rPr lang="en-US" sz="1100" i="1" dirty="0" err="1"/>
              <a:t>Baza</a:t>
            </a:r>
            <a:r>
              <a:rPr lang="en-US" sz="1100" i="1" dirty="0"/>
              <a:t>=689</a:t>
            </a:r>
          </a:p>
        </p:txBody>
      </p:sp>
    </p:spTree>
    <p:extLst>
      <p:ext uri="{BB962C8B-B14F-4D97-AF65-F5344CB8AC3E}">
        <p14:creationId xmlns:p14="http://schemas.microsoft.com/office/powerpoint/2010/main" val="596538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37D9CD4C-D4BF-4E15-9F5C-E9231DFDA851}"/>
              </a:ext>
            </a:extLst>
          </p:cNvPr>
          <p:cNvGraphicFramePr/>
          <p:nvPr>
            <p:extLst>
              <p:ext uri="{D42A27DB-BD31-4B8C-83A1-F6EECF244321}">
                <p14:modId xmlns:p14="http://schemas.microsoft.com/office/powerpoint/2010/main" val="1850979901"/>
              </p:ext>
            </p:extLst>
          </p:nvPr>
        </p:nvGraphicFramePr>
        <p:xfrm>
          <a:off x="-136267" y="3790714"/>
          <a:ext cx="7915563" cy="3199453"/>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19262108-6D5C-4C49-9440-9E388E4F0C08}"/>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B652A757-0BD5-4532-AEB6-9FC94F891E75}"/>
              </a:ext>
            </a:extLst>
          </p:cNvPr>
          <p:cNvGraphicFramePr/>
          <p:nvPr>
            <p:extLst>
              <p:ext uri="{D42A27DB-BD31-4B8C-83A1-F6EECF244321}">
                <p14:modId xmlns:p14="http://schemas.microsoft.com/office/powerpoint/2010/main" val="1075548758"/>
              </p:ext>
            </p:extLst>
          </p:nvPr>
        </p:nvGraphicFramePr>
        <p:xfrm>
          <a:off x="-210154" y="1139351"/>
          <a:ext cx="8323663" cy="31994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2E59E716-F254-4FF2-A94F-BF8FD7474CFC}"/>
              </a:ext>
            </a:extLst>
          </p:cNvPr>
          <p:cNvGraphicFramePr/>
          <p:nvPr>
            <p:extLst>
              <p:ext uri="{D42A27DB-BD31-4B8C-83A1-F6EECF244321}">
                <p14:modId xmlns:p14="http://schemas.microsoft.com/office/powerpoint/2010/main" val="1029636782"/>
              </p:ext>
            </p:extLst>
          </p:nvPr>
        </p:nvGraphicFramePr>
        <p:xfrm>
          <a:off x="-136267" y="2474017"/>
          <a:ext cx="7915563" cy="3199453"/>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6CF52356-2A46-4A7E-A964-54FA6F500B04}"/>
              </a:ext>
            </a:extLst>
          </p:cNvPr>
          <p:cNvSpPr txBox="1"/>
          <p:nvPr/>
        </p:nvSpPr>
        <p:spPr>
          <a:xfrm>
            <a:off x="761999" y="5913768"/>
            <a:ext cx="11018515" cy="261610"/>
          </a:xfrm>
          <a:prstGeom prst="rect">
            <a:avLst/>
          </a:prstGeom>
          <a:noFill/>
        </p:spPr>
        <p:txBody>
          <a:bodyPr wrap="square" rtlCol="0">
            <a:spAutoFit/>
          </a:bodyPr>
          <a:lstStyle/>
          <a:p>
            <a:r>
              <a:rPr lang="it-IT" sz="1100" i="1" dirty="0"/>
              <a:t>D5. Pe o sca</a:t>
            </a:r>
            <a:r>
              <a:rPr lang="ro-RO" sz="1100" i="1" dirty="0"/>
              <a:t>ră</a:t>
            </a:r>
            <a:r>
              <a:rPr lang="it-IT" sz="1100" i="1" dirty="0"/>
              <a:t> de la 1 la 10, cine crede</a:t>
            </a:r>
            <a:r>
              <a:rPr lang="ro-RO" sz="1100" i="1" dirty="0"/>
              <a:t>ț</a:t>
            </a:r>
            <a:r>
              <a:rPr lang="it-IT" sz="1100" i="1" dirty="0"/>
              <a:t>i c</a:t>
            </a:r>
            <a:r>
              <a:rPr lang="ro-RO" sz="1100" i="1" dirty="0"/>
              <a:t>ă</a:t>
            </a:r>
            <a:r>
              <a:rPr lang="it-IT" sz="1100" i="1" dirty="0"/>
              <a:t> discrimineaz</a:t>
            </a:r>
            <a:r>
              <a:rPr lang="ro-RO" sz="1100" i="1" dirty="0"/>
              <a:t>ă</a:t>
            </a:r>
            <a:r>
              <a:rPr lang="it-IT" sz="1100" i="1" dirty="0"/>
              <a:t> cel mai mult la nivelul </a:t>
            </a:r>
            <a:r>
              <a:rPr lang="ro-RO" sz="1100" i="1" dirty="0"/>
              <a:t>ș</a:t>
            </a:r>
            <a:r>
              <a:rPr lang="it-IT" sz="1100" i="1" dirty="0"/>
              <a:t>colii dvs.? Baz</a:t>
            </a:r>
            <a:r>
              <a:rPr lang="ro-RO" sz="1100" i="1" dirty="0"/>
              <a:t>ă</a:t>
            </a:r>
            <a:r>
              <a:rPr lang="it-IT" sz="1100" i="1" dirty="0"/>
              <a:t>=605</a:t>
            </a:r>
            <a:endParaRPr lang="en-US" sz="1100" i="1" dirty="0"/>
          </a:p>
        </p:txBody>
      </p:sp>
      <p:sp>
        <p:nvSpPr>
          <p:cNvPr id="20" name="TextBox 19">
            <a:extLst>
              <a:ext uri="{FF2B5EF4-FFF2-40B4-BE49-F238E27FC236}">
                <a16:creationId xmlns:a16="http://schemas.microsoft.com/office/drawing/2014/main" id="{92964F6D-4AEA-48DB-9969-6D8416FD7938}"/>
              </a:ext>
            </a:extLst>
          </p:cNvPr>
          <p:cNvSpPr txBox="1"/>
          <p:nvPr/>
        </p:nvSpPr>
        <p:spPr>
          <a:xfrm>
            <a:off x="9032064" y="4840588"/>
            <a:ext cx="927862" cy="369332"/>
          </a:xfrm>
          <a:prstGeom prst="rect">
            <a:avLst/>
          </a:prstGeom>
          <a:noFill/>
          <a:ln>
            <a:solidFill>
              <a:schemeClr val="bg1">
                <a:lumMod val="65000"/>
              </a:schemeClr>
            </a:solidFill>
            <a:prstDash val="dash"/>
          </a:ln>
        </p:spPr>
        <p:txBody>
          <a:bodyPr wrap="square" rtlCol="0">
            <a:spAutoFit/>
          </a:bodyPr>
          <a:lstStyle/>
          <a:p>
            <a:pPr algn="ctr"/>
            <a:r>
              <a:rPr lang="ro-RO" b="1" dirty="0"/>
              <a:t>4</a:t>
            </a:r>
            <a:r>
              <a:rPr lang="en-US" b="1" dirty="0"/>
              <a:t>.</a:t>
            </a:r>
            <a:r>
              <a:rPr lang="ro-RO" b="1" dirty="0"/>
              <a:t>2</a:t>
            </a:r>
            <a:endParaRPr lang="en-US" b="1" dirty="0"/>
          </a:p>
        </p:txBody>
      </p:sp>
      <p:sp>
        <p:nvSpPr>
          <p:cNvPr id="21" name="TextBox 20">
            <a:extLst>
              <a:ext uri="{FF2B5EF4-FFF2-40B4-BE49-F238E27FC236}">
                <a16:creationId xmlns:a16="http://schemas.microsoft.com/office/drawing/2014/main" id="{2273B19F-0DEA-46B3-A215-3A900C4317B5}"/>
              </a:ext>
            </a:extLst>
          </p:cNvPr>
          <p:cNvSpPr txBox="1"/>
          <p:nvPr/>
        </p:nvSpPr>
        <p:spPr>
          <a:xfrm>
            <a:off x="9032064" y="3464231"/>
            <a:ext cx="927862" cy="369332"/>
          </a:xfrm>
          <a:prstGeom prst="rect">
            <a:avLst/>
          </a:prstGeom>
          <a:noFill/>
          <a:ln>
            <a:solidFill>
              <a:schemeClr val="bg1">
                <a:lumMod val="65000"/>
              </a:schemeClr>
            </a:solidFill>
            <a:prstDash val="dash"/>
          </a:ln>
        </p:spPr>
        <p:txBody>
          <a:bodyPr wrap="square" rtlCol="0">
            <a:spAutoFit/>
          </a:bodyPr>
          <a:lstStyle/>
          <a:p>
            <a:pPr algn="ctr"/>
            <a:r>
              <a:rPr lang="ro-RO" b="1" dirty="0"/>
              <a:t>1</a:t>
            </a:r>
            <a:r>
              <a:rPr lang="en-US" b="1" dirty="0"/>
              <a:t>.</a:t>
            </a:r>
            <a:r>
              <a:rPr lang="ro-RO" b="1" dirty="0"/>
              <a:t>9</a:t>
            </a:r>
            <a:endParaRPr lang="en-US" b="1" dirty="0"/>
          </a:p>
        </p:txBody>
      </p:sp>
      <p:sp>
        <p:nvSpPr>
          <p:cNvPr id="22" name="TextBox 21">
            <a:extLst>
              <a:ext uri="{FF2B5EF4-FFF2-40B4-BE49-F238E27FC236}">
                <a16:creationId xmlns:a16="http://schemas.microsoft.com/office/drawing/2014/main" id="{034A6DCC-9C21-470A-9FAE-D809E6483482}"/>
              </a:ext>
            </a:extLst>
          </p:cNvPr>
          <p:cNvSpPr txBox="1"/>
          <p:nvPr/>
        </p:nvSpPr>
        <p:spPr>
          <a:xfrm>
            <a:off x="9032064" y="2087875"/>
            <a:ext cx="927862" cy="369332"/>
          </a:xfrm>
          <a:prstGeom prst="rect">
            <a:avLst/>
          </a:prstGeom>
          <a:noFill/>
          <a:ln>
            <a:solidFill>
              <a:schemeClr val="bg1">
                <a:lumMod val="65000"/>
              </a:schemeClr>
            </a:solidFill>
            <a:prstDash val="dash"/>
          </a:ln>
        </p:spPr>
        <p:txBody>
          <a:bodyPr wrap="square" rtlCol="0">
            <a:spAutoFit/>
          </a:bodyPr>
          <a:lstStyle/>
          <a:p>
            <a:pPr algn="ctr"/>
            <a:r>
              <a:rPr lang="ro-RO" b="1" dirty="0"/>
              <a:t>3.0</a:t>
            </a:r>
            <a:endParaRPr lang="en-US" b="1" dirty="0"/>
          </a:p>
        </p:txBody>
      </p:sp>
      <p:pic>
        <p:nvPicPr>
          <p:cNvPr id="23" name="Graphic 22" descr="School boy outline">
            <a:extLst>
              <a:ext uri="{FF2B5EF4-FFF2-40B4-BE49-F238E27FC236}">
                <a16:creationId xmlns:a16="http://schemas.microsoft.com/office/drawing/2014/main" id="{D6DB6AD2-5CAC-40B9-B1DE-413A96B0F5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71307" y="4705244"/>
            <a:ext cx="640021" cy="640021"/>
          </a:xfrm>
          <a:prstGeom prst="rect">
            <a:avLst/>
          </a:prstGeom>
        </p:spPr>
      </p:pic>
      <p:pic>
        <p:nvPicPr>
          <p:cNvPr id="24" name="Graphic 23" descr="Family with boy outline">
            <a:extLst>
              <a:ext uri="{FF2B5EF4-FFF2-40B4-BE49-F238E27FC236}">
                <a16:creationId xmlns:a16="http://schemas.microsoft.com/office/drawing/2014/main" id="{F4FFE344-DE14-4039-94C8-5713A209F9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071307" y="1952531"/>
            <a:ext cx="640021" cy="640021"/>
          </a:xfrm>
          <a:prstGeom prst="rect">
            <a:avLst/>
          </a:prstGeom>
        </p:spPr>
      </p:pic>
      <p:pic>
        <p:nvPicPr>
          <p:cNvPr id="25" name="Graphic 24" descr="Professor female outline">
            <a:extLst>
              <a:ext uri="{FF2B5EF4-FFF2-40B4-BE49-F238E27FC236}">
                <a16:creationId xmlns:a16="http://schemas.microsoft.com/office/drawing/2014/main" id="{8F5AD37C-C391-413D-90CE-F0D309F42BA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0071307" y="3328887"/>
            <a:ext cx="640021" cy="640021"/>
          </a:xfrm>
          <a:prstGeom prst="rect">
            <a:avLst/>
          </a:prstGeom>
        </p:spPr>
      </p:pic>
      <p:sp>
        <p:nvSpPr>
          <p:cNvPr id="26" name="TextBox 25">
            <a:extLst>
              <a:ext uri="{FF2B5EF4-FFF2-40B4-BE49-F238E27FC236}">
                <a16:creationId xmlns:a16="http://schemas.microsoft.com/office/drawing/2014/main" id="{70914EA8-6959-48F4-B053-A8D91893EF6E}"/>
              </a:ext>
            </a:extLst>
          </p:cNvPr>
          <p:cNvSpPr txBox="1"/>
          <p:nvPr/>
        </p:nvSpPr>
        <p:spPr>
          <a:xfrm>
            <a:off x="8777574" y="1334706"/>
            <a:ext cx="1436841" cy="369332"/>
          </a:xfrm>
          <a:prstGeom prst="rect">
            <a:avLst/>
          </a:prstGeom>
          <a:noFill/>
        </p:spPr>
        <p:txBody>
          <a:bodyPr wrap="square" rtlCol="0">
            <a:spAutoFit/>
          </a:bodyPr>
          <a:lstStyle/>
          <a:p>
            <a:pPr algn="ctr"/>
            <a:r>
              <a:rPr lang="en-US" b="1" dirty="0" err="1"/>
              <a:t>Medie</a:t>
            </a:r>
            <a:r>
              <a:rPr lang="en-US" b="1" dirty="0"/>
              <a:t>:</a:t>
            </a:r>
          </a:p>
        </p:txBody>
      </p:sp>
      <p:sp>
        <p:nvSpPr>
          <p:cNvPr id="16" name="TextBox 15">
            <a:extLst>
              <a:ext uri="{FF2B5EF4-FFF2-40B4-BE49-F238E27FC236}">
                <a16:creationId xmlns:a16="http://schemas.microsoft.com/office/drawing/2014/main" id="{D119AD42-1900-400E-AB70-22409DA5771B}"/>
              </a:ext>
            </a:extLst>
          </p:cNvPr>
          <p:cNvSpPr txBox="1"/>
          <p:nvPr/>
        </p:nvSpPr>
        <p:spPr>
          <a:xfrm>
            <a:off x="618240" y="790581"/>
            <a:ext cx="6285479" cy="461665"/>
          </a:xfrm>
          <a:prstGeom prst="rect">
            <a:avLst/>
          </a:prstGeom>
          <a:noFill/>
        </p:spPr>
        <p:txBody>
          <a:bodyPr wrap="square" rtlCol="0">
            <a:spAutoFit/>
          </a:bodyPr>
          <a:lstStyle/>
          <a:p>
            <a:r>
              <a:rPr lang="en-US" sz="2400" b="1" dirty="0" err="1"/>
              <a:t>Categorii</a:t>
            </a:r>
            <a:r>
              <a:rPr lang="en-US" sz="2400" b="1" dirty="0"/>
              <a:t> de </a:t>
            </a:r>
            <a:r>
              <a:rPr lang="en-US" sz="2400" b="1" dirty="0" err="1"/>
              <a:t>persoane</a:t>
            </a:r>
            <a:r>
              <a:rPr lang="ro-RO" sz="2400" b="1" dirty="0"/>
              <a:t> </a:t>
            </a:r>
            <a:r>
              <a:rPr lang="en-US" sz="2400" b="1" dirty="0"/>
              <a:t>care</a:t>
            </a:r>
            <a:r>
              <a:rPr lang="ro-RO" sz="2400" b="1" dirty="0"/>
              <a:t> </a:t>
            </a:r>
            <a:r>
              <a:rPr lang="en-US" sz="2400" b="1" dirty="0" err="1"/>
              <a:t>discrimineaza</a:t>
            </a:r>
            <a:endParaRPr lang="en-US" sz="2400" b="1" dirty="0"/>
          </a:p>
        </p:txBody>
      </p:sp>
    </p:spTree>
    <p:extLst>
      <p:ext uri="{BB962C8B-B14F-4D97-AF65-F5344CB8AC3E}">
        <p14:creationId xmlns:p14="http://schemas.microsoft.com/office/powerpoint/2010/main" val="143212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96EAB899-C0D2-42B6-B562-B415196F4AFF}"/>
              </a:ext>
            </a:extLst>
          </p:cNvPr>
          <p:cNvGraphicFramePr/>
          <p:nvPr>
            <p:extLst>
              <p:ext uri="{D42A27DB-BD31-4B8C-83A1-F6EECF244321}">
                <p14:modId xmlns:p14="http://schemas.microsoft.com/office/powerpoint/2010/main" val="1736087571"/>
              </p:ext>
            </p:extLst>
          </p:nvPr>
        </p:nvGraphicFramePr>
        <p:xfrm>
          <a:off x="504819" y="1672330"/>
          <a:ext cx="5511800" cy="4030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06E3A75-2012-4A97-B053-15159BC84AFE}"/>
              </a:ext>
            </a:extLst>
          </p:cNvPr>
          <p:cNvGraphicFramePr/>
          <p:nvPr>
            <p:extLst>
              <p:ext uri="{D42A27DB-BD31-4B8C-83A1-F6EECF244321}">
                <p14:modId xmlns:p14="http://schemas.microsoft.com/office/powerpoint/2010/main" val="996757039"/>
              </p:ext>
            </p:extLst>
          </p:nvPr>
        </p:nvGraphicFramePr>
        <p:xfrm>
          <a:off x="5031099" y="1672330"/>
          <a:ext cx="5511800" cy="4030453"/>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12F1B6E1-9CF9-4B8E-835B-D83F70F729B1}"/>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8BA8EE2-B37D-4B53-8164-52F2EF513624}"/>
              </a:ext>
            </a:extLst>
          </p:cNvPr>
          <p:cNvCxnSpPr>
            <a:cxnSpLocks/>
          </p:cNvCxnSpPr>
          <p:nvPr/>
        </p:nvCxnSpPr>
        <p:spPr>
          <a:xfrm>
            <a:off x="6096000" y="1157285"/>
            <a:ext cx="1" cy="426631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6B3A1D37-4A4B-411C-8526-433365A613F6}"/>
              </a:ext>
            </a:extLst>
          </p:cNvPr>
          <p:cNvSpPr>
            <a:spLocks noGrp="1"/>
          </p:cNvSpPr>
          <p:nvPr>
            <p:ph type="title"/>
          </p:nvPr>
        </p:nvSpPr>
        <p:spPr>
          <a:xfrm>
            <a:off x="2662779" y="773217"/>
            <a:ext cx="2436897" cy="584785"/>
          </a:xfrm>
        </p:spPr>
        <p:txBody>
          <a:bodyPr>
            <a:normAutofit fontScale="90000"/>
          </a:bodyPr>
          <a:lstStyle/>
          <a:p>
            <a:pPr algn="ctr"/>
            <a:r>
              <a:rPr lang="en-US" sz="2000" b="1" dirty="0" err="1"/>
              <a:t>Cazuri</a:t>
            </a:r>
            <a:r>
              <a:rPr lang="en-US" sz="2000" b="1" dirty="0"/>
              <a:t> de </a:t>
            </a:r>
            <a:r>
              <a:rPr lang="en-US" sz="2000" b="1" dirty="0" err="1"/>
              <a:t>discriminare</a:t>
            </a:r>
            <a:r>
              <a:rPr lang="en-US" sz="2000" b="1" dirty="0"/>
              <a:t> </a:t>
            </a:r>
            <a:r>
              <a:rPr lang="en-US" sz="2000" b="1" dirty="0" err="1"/>
              <a:t>provocate</a:t>
            </a:r>
            <a:r>
              <a:rPr lang="en-US" sz="2000" b="1" dirty="0"/>
              <a:t> de </a:t>
            </a:r>
            <a:r>
              <a:rPr lang="en-US" sz="2000" b="1" dirty="0" err="1"/>
              <a:t>profesori</a:t>
            </a:r>
            <a:r>
              <a:rPr lang="en-US" sz="2000" b="1" dirty="0"/>
              <a:t> </a:t>
            </a:r>
          </a:p>
        </p:txBody>
      </p:sp>
      <p:sp>
        <p:nvSpPr>
          <p:cNvPr id="13" name="Title 1">
            <a:extLst>
              <a:ext uri="{FF2B5EF4-FFF2-40B4-BE49-F238E27FC236}">
                <a16:creationId xmlns:a16="http://schemas.microsoft.com/office/drawing/2014/main" id="{0788076E-D02C-4A32-A827-83393F514803}"/>
              </a:ext>
            </a:extLst>
          </p:cNvPr>
          <p:cNvSpPr txBox="1">
            <a:spLocks/>
          </p:cNvSpPr>
          <p:nvPr/>
        </p:nvSpPr>
        <p:spPr>
          <a:xfrm>
            <a:off x="6991896" y="760621"/>
            <a:ext cx="3166507" cy="5847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err="1"/>
              <a:t>Frecven</a:t>
            </a:r>
            <a:r>
              <a:rPr lang="ro-RO" sz="1800" b="1" dirty="0"/>
              <a:t>ț</a:t>
            </a:r>
            <a:r>
              <a:rPr lang="en-US" sz="1800" b="1" dirty="0"/>
              <a:t>a </a:t>
            </a:r>
            <a:r>
              <a:rPr lang="en-US" sz="1800" b="1" dirty="0" err="1"/>
              <a:t>cazurilor</a:t>
            </a:r>
            <a:r>
              <a:rPr lang="en-US" sz="1800" b="1" dirty="0"/>
              <a:t> de </a:t>
            </a:r>
            <a:r>
              <a:rPr lang="en-US" sz="1800" b="1" dirty="0" err="1"/>
              <a:t>discriminare</a:t>
            </a:r>
            <a:r>
              <a:rPr lang="en-US" sz="1800" b="1" dirty="0"/>
              <a:t> din </a:t>
            </a:r>
            <a:r>
              <a:rPr lang="en-US" sz="1800" b="1" dirty="0" err="1"/>
              <a:t>ultimii</a:t>
            </a:r>
            <a:r>
              <a:rPr lang="en-US" sz="1800" b="1" dirty="0"/>
              <a:t> 3 ani</a:t>
            </a:r>
          </a:p>
        </p:txBody>
      </p:sp>
      <p:sp>
        <p:nvSpPr>
          <p:cNvPr id="14" name="TextBox 13">
            <a:extLst>
              <a:ext uri="{FF2B5EF4-FFF2-40B4-BE49-F238E27FC236}">
                <a16:creationId xmlns:a16="http://schemas.microsoft.com/office/drawing/2014/main" id="{2A1A120A-2A62-4538-A52C-ECD717B6A1D5}"/>
              </a:ext>
            </a:extLst>
          </p:cNvPr>
          <p:cNvSpPr txBox="1"/>
          <p:nvPr/>
        </p:nvSpPr>
        <p:spPr>
          <a:xfrm>
            <a:off x="761999" y="5737928"/>
            <a:ext cx="11018515" cy="430887"/>
          </a:xfrm>
          <a:prstGeom prst="rect">
            <a:avLst/>
          </a:prstGeom>
          <a:noFill/>
        </p:spPr>
        <p:txBody>
          <a:bodyPr wrap="square" rtlCol="0">
            <a:spAutoFit/>
          </a:bodyPr>
          <a:lstStyle/>
          <a:p>
            <a:r>
              <a:rPr lang="it-IT" sz="1100" i="1" dirty="0"/>
              <a:t>D6.  Gandindu-v</a:t>
            </a:r>
            <a:r>
              <a:rPr lang="ro-RO" sz="1100" i="1" dirty="0"/>
              <a:t>ă</a:t>
            </a:r>
            <a:r>
              <a:rPr lang="it-IT" sz="1100" i="1" dirty="0"/>
              <a:t> strict la institu</a:t>
            </a:r>
            <a:r>
              <a:rPr lang="ro-RO" sz="1100" i="1" dirty="0"/>
              <a:t>ț</a:t>
            </a:r>
            <a:r>
              <a:rPr lang="it-IT" sz="1100" i="1" dirty="0"/>
              <a:t>ia de </a:t>
            </a:r>
            <a:r>
              <a:rPr lang="ro-RO" sz="1100" i="1" dirty="0"/>
              <a:t>î</a:t>
            </a:r>
            <a:r>
              <a:rPr lang="it-IT" sz="1100" i="1" dirty="0"/>
              <a:t>nv</a:t>
            </a:r>
            <a:r>
              <a:rPr lang="ro-RO" sz="1100" i="1" dirty="0"/>
              <a:t>ăță</a:t>
            </a:r>
            <a:r>
              <a:rPr lang="it-IT" sz="1100" i="1" dirty="0"/>
              <a:t>m</a:t>
            </a:r>
            <a:r>
              <a:rPr lang="ro-RO" sz="1100" i="1" dirty="0"/>
              <a:t>â</a:t>
            </a:r>
            <a:r>
              <a:rPr lang="it-IT" sz="1100" i="1" dirty="0"/>
              <a:t>nt </a:t>
            </a:r>
            <a:r>
              <a:rPr lang="ro-RO" sz="1100" i="1" dirty="0"/>
              <a:t>î</a:t>
            </a:r>
            <a:r>
              <a:rPr lang="it-IT" sz="1100" i="1" dirty="0"/>
              <a:t>n care lucra</a:t>
            </a:r>
            <a:r>
              <a:rPr lang="ro-RO" sz="1100" i="1" dirty="0"/>
              <a:t>ț</a:t>
            </a:r>
            <a:r>
              <a:rPr lang="it-IT" sz="1100" i="1" dirty="0"/>
              <a:t>i, c</a:t>
            </a:r>
            <a:r>
              <a:rPr lang="ro-RO" sz="1100" i="1" dirty="0"/>
              <a:t>â</a:t>
            </a:r>
            <a:r>
              <a:rPr lang="it-IT" sz="1100" i="1" dirty="0"/>
              <a:t>t de des a</a:t>
            </a:r>
            <a:r>
              <a:rPr lang="ro-RO" sz="1100" i="1" dirty="0"/>
              <a:t>ț</a:t>
            </a:r>
            <a:r>
              <a:rPr lang="it-IT" sz="1100" i="1" dirty="0"/>
              <a:t>i observat cazuri de discriminare a elevilor de c</a:t>
            </a:r>
            <a:r>
              <a:rPr lang="ro-RO" sz="1100" i="1" dirty="0"/>
              <a:t>ă</a:t>
            </a:r>
            <a:r>
              <a:rPr lang="it-IT" sz="1100" i="1" dirty="0"/>
              <a:t>tre cadrele didactice </a:t>
            </a:r>
            <a:r>
              <a:rPr lang="ro-RO" sz="1100" i="1" dirty="0"/>
              <a:t>î</a:t>
            </a:r>
            <a:r>
              <a:rPr lang="it-IT" sz="1100" i="1" dirty="0"/>
              <a:t>n ultimii 3 ani? Baza=689</a:t>
            </a:r>
          </a:p>
          <a:p>
            <a:r>
              <a:rPr lang="it-IT" sz="1100" i="1" dirty="0"/>
              <a:t>D7.  </a:t>
            </a:r>
            <a:r>
              <a:rPr lang="ro-RO" sz="1100" i="1" dirty="0"/>
              <a:t>Ș</a:t>
            </a:r>
            <a:r>
              <a:rPr lang="it-IT" sz="1100" i="1" dirty="0"/>
              <a:t>i c</a:t>
            </a:r>
            <a:r>
              <a:rPr lang="ro-RO" sz="1100" i="1" dirty="0"/>
              <a:t>â</a:t>
            </a:r>
            <a:r>
              <a:rPr lang="it-IT" sz="1100" i="1" dirty="0"/>
              <a:t>t de des a</a:t>
            </a:r>
            <a:r>
              <a:rPr lang="ro-RO" sz="1100" i="1" dirty="0"/>
              <a:t>ț</a:t>
            </a:r>
            <a:r>
              <a:rPr lang="it-IT" sz="1100" i="1" dirty="0"/>
              <a:t>i observat cazuri de discriminare </a:t>
            </a:r>
            <a:r>
              <a:rPr lang="ro-RO" sz="1100" i="1" dirty="0"/>
              <a:t>î</a:t>
            </a:r>
            <a:r>
              <a:rPr lang="it-IT" sz="1100" i="1" dirty="0"/>
              <a:t>ntre elevi </a:t>
            </a:r>
            <a:r>
              <a:rPr lang="ro-RO" sz="1100" i="1" dirty="0"/>
              <a:t>î</a:t>
            </a:r>
            <a:r>
              <a:rPr lang="it-IT" sz="1100" i="1" dirty="0"/>
              <a:t>n institu</a:t>
            </a:r>
            <a:r>
              <a:rPr lang="ro-RO" sz="1100" i="1" dirty="0"/>
              <a:t>ți</a:t>
            </a:r>
            <a:r>
              <a:rPr lang="it-IT" sz="1100" i="1" dirty="0"/>
              <a:t>a </a:t>
            </a:r>
            <a:r>
              <a:rPr lang="ro-RO" sz="1100" i="1" dirty="0"/>
              <a:t>î</a:t>
            </a:r>
            <a:r>
              <a:rPr lang="it-IT" sz="1100" i="1" dirty="0"/>
              <a:t>n care lucra</a:t>
            </a:r>
            <a:r>
              <a:rPr lang="ro-RO" sz="1100" i="1" dirty="0"/>
              <a:t>ț</a:t>
            </a:r>
            <a:r>
              <a:rPr lang="it-IT" sz="1100" i="1" dirty="0"/>
              <a:t>i </a:t>
            </a:r>
            <a:r>
              <a:rPr lang="ro-RO" sz="1100" i="1" dirty="0"/>
              <a:t>î</a:t>
            </a:r>
            <a:r>
              <a:rPr lang="it-IT" sz="1100" i="1" dirty="0"/>
              <a:t>n ultimii 3 ani? Baza=689</a:t>
            </a:r>
            <a:endParaRPr lang="en-US" sz="1100" i="1" dirty="0"/>
          </a:p>
        </p:txBody>
      </p:sp>
    </p:spTree>
    <p:extLst>
      <p:ext uri="{BB962C8B-B14F-4D97-AF65-F5344CB8AC3E}">
        <p14:creationId xmlns:p14="http://schemas.microsoft.com/office/powerpoint/2010/main" val="144961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77EE7D-944A-4BF0-8111-1E888603DB23}"/>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D4550B2A-C3FB-416F-BDCF-00964C9705A1}"/>
              </a:ext>
            </a:extLst>
          </p:cNvPr>
          <p:cNvGraphicFramePr/>
          <p:nvPr>
            <p:extLst>
              <p:ext uri="{D42A27DB-BD31-4B8C-83A1-F6EECF244321}">
                <p14:modId xmlns:p14="http://schemas.microsoft.com/office/powerpoint/2010/main" val="498804411"/>
              </p:ext>
            </p:extLst>
          </p:nvPr>
        </p:nvGraphicFramePr>
        <p:xfrm>
          <a:off x="1787843" y="1127759"/>
          <a:ext cx="8616315" cy="41428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730105D-8D02-45BD-AE98-A6DE005E563A}"/>
              </a:ext>
            </a:extLst>
          </p:cNvPr>
          <p:cNvSpPr txBox="1"/>
          <p:nvPr/>
        </p:nvSpPr>
        <p:spPr>
          <a:xfrm>
            <a:off x="4246847" y="1344544"/>
            <a:ext cx="4104673" cy="707886"/>
          </a:xfrm>
          <a:prstGeom prst="rect">
            <a:avLst/>
          </a:prstGeom>
          <a:noFill/>
        </p:spPr>
        <p:txBody>
          <a:bodyPr wrap="square" rtlCol="0">
            <a:spAutoFit/>
          </a:bodyPr>
          <a:lstStyle/>
          <a:p>
            <a:pPr algn="ctr"/>
            <a:r>
              <a:rPr lang="en-US" sz="2000" b="1" dirty="0" err="1"/>
              <a:t>Cunoa</a:t>
            </a:r>
            <a:r>
              <a:rPr lang="ro-RO" sz="2000" b="1" dirty="0"/>
              <a:t>ș</a:t>
            </a:r>
            <a:r>
              <a:rPr lang="en-US" sz="2000" b="1" dirty="0" err="1"/>
              <a:t>terea</a:t>
            </a:r>
            <a:r>
              <a:rPr lang="en-US" sz="2000" b="1" dirty="0"/>
              <a:t> </a:t>
            </a:r>
            <a:r>
              <a:rPr lang="en-US" sz="2000" b="1" dirty="0" err="1"/>
              <a:t>legisla</a:t>
            </a:r>
            <a:r>
              <a:rPr lang="ro-RO" sz="2000" b="1" dirty="0"/>
              <a:t>ț</a:t>
            </a:r>
            <a:r>
              <a:rPr lang="en-US" sz="2000" b="1" dirty="0" err="1"/>
              <a:t>iei</a:t>
            </a:r>
            <a:r>
              <a:rPr lang="en-US" sz="2000" b="1" dirty="0"/>
              <a:t> </a:t>
            </a:r>
            <a:r>
              <a:rPr lang="en-US" sz="2000" b="1" dirty="0" err="1"/>
              <a:t>privind</a:t>
            </a:r>
            <a:r>
              <a:rPr lang="en-US" sz="2000" b="1" dirty="0"/>
              <a:t> </a:t>
            </a:r>
            <a:r>
              <a:rPr lang="en-US" sz="2000" b="1" dirty="0" err="1"/>
              <a:t>combaterea</a:t>
            </a:r>
            <a:r>
              <a:rPr lang="en-US" sz="2000" b="1" dirty="0"/>
              <a:t> </a:t>
            </a:r>
            <a:r>
              <a:rPr lang="en-US" sz="2000" b="1" dirty="0" err="1"/>
              <a:t>discrimin</a:t>
            </a:r>
            <a:r>
              <a:rPr lang="ro-RO" sz="2000" b="1" dirty="0"/>
              <a:t>ă</a:t>
            </a:r>
            <a:r>
              <a:rPr lang="en-US" sz="2000" b="1" dirty="0" err="1"/>
              <a:t>rii</a:t>
            </a:r>
            <a:endParaRPr lang="en-US" sz="2000" b="1" dirty="0"/>
          </a:p>
        </p:txBody>
      </p:sp>
      <p:sp>
        <p:nvSpPr>
          <p:cNvPr id="10" name="TextBox 9">
            <a:extLst>
              <a:ext uri="{FF2B5EF4-FFF2-40B4-BE49-F238E27FC236}">
                <a16:creationId xmlns:a16="http://schemas.microsoft.com/office/drawing/2014/main" id="{95AF91A4-59A5-4C82-A8EC-2B65B3D16490}"/>
              </a:ext>
            </a:extLst>
          </p:cNvPr>
          <p:cNvSpPr txBox="1"/>
          <p:nvPr/>
        </p:nvSpPr>
        <p:spPr>
          <a:xfrm>
            <a:off x="761999" y="5905568"/>
            <a:ext cx="11018515" cy="261610"/>
          </a:xfrm>
          <a:prstGeom prst="rect">
            <a:avLst/>
          </a:prstGeom>
          <a:noFill/>
        </p:spPr>
        <p:txBody>
          <a:bodyPr wrap="square" rtlCol="0">
            <a:spAutoFit/>
          </a:bodyPr>
          <a:lstStyle/>
          <a:p>
            <a:r>
              <a:rPr lang="it-IT" sz="1100" i="1" dirty="0"/>
              <a:t>C1. Dvs  personal, </a:t>
            </a:r>
            <a:r>
              <a:rPr lang="ro-RO" sz="1100" i="1" dirty="0"/>
              <a:t>în</a:t>
            </a:r>
            <a:r>
              <a:rPr lang="it-IT" sz="1100" i="1" dirty="0"/>
              <a:t> ce masur</a:t>
            </a:r>
            <a:r>
              <a:rPr lang="ro-RO" sz="1100" i="1" dirty="0"/>
              <a:t>ă</a:t>
            </a:r>
            <a:r>
              <a:rPr lang="it-IT" sz="1100" i="1" dirty="0"/>
              <a:t> sunte</a:t>
            </a:r>
            <a:r>
              <a:rPr lang="ro-RO" sz="1100" i="1" dirty="0"/>
              <a:t>ț</a:t>
            </a:r>
            <a:r>
              <a:rPr lang="it-IT" sz="1100" i="1" dirty="0"/>
              <a:t>i la curent cu legisla</a:t>
            </a:r>
            <a:r>
              <a:rPr lang="ro-RO" sz="1100" i="1" dirty="0"/>
              <a:t>ț</a:t>
            </a:r>
            <a:r>
              <a:rPr lang="it-IT" sz="1100" i="1" dirty="0"/>
              <a:t>ia privind combaterea discrimin</a:t>
            </a:r>
            <a:r>
              <a:rPr lang="ro-RO" sz="1100" i="1" dirty="0"/>
              <a:t>ă</a:t>
            </a:r>
            <a:r>
              <a:rPr lang="it-IT" sz="1100" i="1" dirty="0"/>
              <a:t>rii? Baza=689</a:t>
            </a:r>
            <a:endParaRPr lang="en-US" sz="1100" i="1" dirty="0"/>
          </a:p>
        </p:txBody>
      </p:sp>
    </p:spTree>
    <p:extLst>
      <p:ext uri="{BB962C8B-B14F-4D97-AF65-F5344CB8AC3E}">
        <p14:creationId xmlns:p14="http://schemas.microsoft.com/office/powerpoint/2010/main" val="2139895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683440-C6C9-47D0-AA36-BE518DC6094C}"/>
              </a:ext>
            </a:extLst>
          </p:cNvPr>
          <p:cNvSpPr txBox="1"/>
          <p:nvPr/>
        </p:nvSpPr>
        <p:spPr>
          <a:xfrm>
            <a:off x="761999" y="5737928"/>
            <a:ext cx="11018515" cy="430887"/>
          </a:xfrm>
          <a:prstGeom prst="rect">
            <a:avLst/>
          </a:prstGeom>
          <a:noFill/>
        </p:spPr>
        <p:txBody>
          <a:bodyPr wrap="square" rtlCol="0">
            <a:spAutoFit/>
          </a:bodyPr>
          <a:lstStyle/>
          <a:p>
            <a:r>
              <a:rPr lang="it-IT" sz="1100" i="1" dirty="0"/>
              <a:t>C2. Din c</a:t>
            </a:r>
            <a:r>
              <a:rPr lang="ro-RO" sz="1100" i="1" dirty="0"/>
              <a:t>â</a:t>
            </a:r>
            <a:r>
              <a:rPr lang="it-IT" sz="1100" i="1" dirty="0"/>
              <a:t>te </a:t>
            </a:r>
            <a:r>
              <a:rPr lang="ro-RO" sz="1100" i="1" dirty="0"/>
              <a:t>ș</a:t>
            </a:r>
            <a:r>
              <a:rPr lang="it-IT" sz="1100" i="1" dirty="0"/>
              <a:t>ti</a:t>
            </a:r>
            <a:r>
              <a:rPr lang="ro-RO" sz="1100" i="1" dirty="0"/>
              <a:t>ț</a:t>
            </a:r>
            <a:r>
              <a:rPr lang="it-IT" sz="1100" i="1" dirty="0"/>
              <a:t>i, institu</a:t>
            </a:r>
            <a:r>
              <a:rPr lang="ro-RO" sz="1100" i="1" dirty="0"/>
              <a:t>ț</a:t>
            </a:r>
            <a:r>
              <a:rPr lang="it-IT" sz="1100" i="1" dirty="0"/>
              <a:t>ia de </a:t>
            </a:r>
            <a:r>
              <a:rPr lang="ro-RO" sz="1100" i="1" dirty="0"/>
              <a:t>î</a:t>
            </a:r>
            <a:r>
              <a:rPr lang="it-IT" sz="1100" i="1" dirty="0"/>
              <a:t>nv</a:t>
            </a:r>
            <a:r>
              <a:rPr lang="ro-RO" sz="1100" i="1" dirty="0"/>
              <a:t>ăță</a:t>
            </a:r>
            <a:r>
              <a:rPr lang="it-IT" sz="1100" i="1" dirty="0"/>
              <a:t>m</a:t>
            </a:r>
            <a:r>
              <a:rPr lang="ro-RO" sz="1100" i="1" dirty="0"/>
              <a:t>â</a:t>
            </a:r>
            <a:r>
              <a:rPr lang="it-IT" sz="1100" i="1" dirty="0"/>
              <a:t>nt </a:t>
            </a:r>
            <a:r>
              <a:rPr lang="ro-RO" sz="1100" i="1" dirty="0"/>
              <a:t>î</a:t>
            </a:r>
            <a:r>
              <a:rPr lang="it-IT" sz="1100" i="1" dirty="0"/>
              <a:t>n care lucra</a:t>
            </a:r>
            <a:r>
              <a:rPr lang="ro-RO" sz="1100" i="1" dirty="0"/>
              <a:t>ț</a:t>
            </a:r>
            <a:r>
              <a:rPr lang="it-IT" sz="1100" i="1" dirty="0"/>
              <a:t>i are o politic</a:t>
            </a:r>
            <a:r>
              <a:rPr lang="ro-RO" sz="1100" i="1" dirty="0"/>
              <a:t>ă</a:t>
            </a:r>
            <a:r>
              <a:rPr lang="it-IT" sz="1100" i="1" dirty="0"/>
              <a:t> clar</a:t>
            </a:r>
            <a:r>
              <a:rPr lang="ro-RO" sz="1100" i="1" dirty="0"/>
              <a:t>ă</a:t>
            </a:r>
            <a:r>
              <a:rPr lang="it-IT" sz="1100" i="1" dirty="0"/>
              <a:t> privind combaterea discrimin</a:t>
            </a:r>
            <a:r>
              <a:rPr lang="ro-RO" sz="1100" i="1" dirty="0"/>
              <a:t>ăr</a:t>
            </a:r>
            <a:r>
              <a:rPr lang="it-IT" sz="1100" i="1" dirty="0"/>
              <a:t>ii? Baza=689</a:t>
            </a:r>
          </a:p>
          <a:p>
            <a:r>
              <a:rPr lang="it-IT" sz="1100" i="1" dirty="0"/>
              <a:t>C3. </a:t>
            </a:r>
            <a:r>
              <a:rPr lang="ro-RO" sz="1100" i="1" dirty="0"/>
              <a:t>Ș</a:t>
            </a:r>
            <a:r>
              <a:rPr lang="it-IT" sz="1100" i="1" dirty="0"/>
              <a:t>i </a:t>
            </a:r>
            <a:r>
              <a:rPr lang="ro-RO" sz="1100" i="1" dirty="0"/>
              <a:t>î</a:t>
            </a:r>
            <a:r>
              <a:rPr lang="it-IT" sz="1100" i="1" dirty="0"/>
              <a:t>n ce m</a:t>
            </a:r>
            <a:r>
              <a:rPr lang="ro-RO" sz="1100" i="1" dirty="0"/>
              <a:t>ă</a:t>
            </a:r>
            <a:r>
              <a:rPr lang="it-IT" sz="1100" i="1" dirty="0"/>
              <a:t>sur</a:t>
            </a:r>
            <a:r>
              <a:rPr lang="ro-RO" sz="1100" i="1" dirty="0"/>
              <a:t>ă</a:t>
            </a:r>
            <a:r>
              <a:rPr lang="it-IT" sz="1100" i="1" dirty="0"/>
              <a:t> politic</a:t>
            </a:r>
            <a:r>
              <a:rPr lang="ro-RO" sz="1100" i="1" dirty="0"/>
              <a:t>a ș</a:t>
            </a:r>
            <a:r>
              <a:rPr lang="it-IT" sz="1100" i="1" dirty="0"/>
              <a:t>colii/liceului privind discriminarea este </a:t>
            </a:r>
            <a:r>
              <a:rPr lang="ro-RO" sz="1100" i="1" dirty="0"/>
              <a:t>și</a:t>
            </a:r>
            <a:r>
              <a:rPr lang="it-IT" sz="1100" i="1" dirty="0"/>
              <a:t> implementat</a:t>
            </a:r>
            <a:r>
              <a:rPr lang="ro-RO" sz="1100" i="1" dirty="0"/>
              <a:t>ă</a:t>
            </a:r>
            <a:r>
              <a:rPr lang="it-IT" sz="1100" i="1" dirty="0"/>
              <a:t>? Baza=576</a:t>
            </a:r>
            <a:endParaRPr lang="en-US" sz="1100" i="1" dirty="0"/>
          </a:p>
        </p:txBody>
      </p:sp>
      <p:cxnSp>
        <p:nvCxnSpPr>
          <p:cNvPr id="5" name="Straight Connector 4">
            <a:extLst>
              <a:ext uri="{FF2B5EF4-FFF2-40B4-BE49-F238E27FC236}">
                <a16:creationId xmlns:a16="http://schemas.microsoft.com/office/drawing/2014/main" id="{CD1DCF86-9DD0-4C85-BF3E-29D9C5215525}"/>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DFAD71C1-47CB-4A33-829A-3E6B965D367D}"/>
              </a:ext>
            </a:extLst>
          </p:cNvPr>
          <p:cNvGraphicFramePr/>
          <p:nvPr/>
        </p:nvGraphicFramePr>
        <p:xfrm>
          <a:off x="1394535" y="1626192"/>
          <a:ext cx="3273594" cy="24385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20D93AF0-C36E-4594-88B0-8BAA701AFE9A}"/>
              </a:ext>
            </a:extLst>
          </p:cNvPr>
          <p:cNvSpPr txBox="1"/>
          <p:nvPr/>
        </p:nvSpPr>
        <p:spPr>
          <a:xfrm>
            <a:off x="2580728" y="2549778"/>
            <a:ext cx="901209" cy="584775"/>
          </a:xfrm>
          <a:prstGeom prst="rect">
            <a:avLst/>
          </a:prstGeom>
          <a:noFill/>
        </p:spPr>
        <p:txBody>
          <a:bodyPr wrap="none" rtlCol="0" anchor="ctr">
            <a:spAutoFit/>
          </a:bodyPr>
          <a:lstStyle/>
          <a:p>
            <a:r>
              <a:rPr lang="en-US" sz="3200" b="1" dirty="0"/>
              <a:t>84%</a:t>
            </a:r>
          </a:p>
        </p:txBody>
      </p:sp>
      <p:sp>
        <p:nvSpPr>
          <p:cNvPr id="10" name="TextBox 9">
            <a:extLst>
              <a:ext uri="{FF2B5EF4-FFF2-40B4-BE49-F238E27FC236}">
                <a16:creationId xmlns:a16="http://schemas.microsoft.com/office/drawing/2014/main" id="{D709784F-FD6F-4742-B063-64EF03A95019}"/>
              </a:ext>
            </a:extLst>
          </p:cNvPr>
          <p:cNvSpPr txBox="1"/>
          <p:nvPr/>
        </p:nvSpPr>
        <p:spPr>
          <a:xfrm>
            <a:off x="1118718" y="4141699"/>
            <a:ext cx="3825228" cy="707886"/>
          </a:xfrm>
          <a:prstGeom prst="rect">
            <a:avLst/>
          </a:prstGeom>
          <a:noFill/>
        </p:spPr>
        <p:txBody>
          <a:bodyPr wrap="square" rtlCol="0" anchor="ctr">
            <a:spAutoFit/>
          </a:bodyPr>
          <a:lstStyle/>
          <a:p>
            <a:pPr algn="ctr"/>
            <a:r>
              <a:rPr lang="en-US" sz="2000" b="1" dirty="0"/>
              <a:t>La </a:t>
            </a:r>
            <a:r>
              <a:rPr lang="ro-RO" sz="2000" b="1" dirty="0"/>
              <a:t>ș</a:t>
            </a:r>
            <a:r>
              <a:rPr lang="en-US" sz="2000" b="1" dirty="0"/>
              <a:t>coal</a:t>
            </a:r>
            <a:r>
              <a:rPr lang="ro-RO" sz="2000" b="1" dirty="0"/>
              <a:t>ă</a:t>
            </a:r>
            <a:r>
              <a:rPr lang="en-US" sz="2000" b="1" dirty="0"/>
              <a:t> au o politic</a:t>
            </a:r>
            <a:r>
              <a:rPr lang="ro-RO" sz="2000" b="1" dirty="0"/>
              <a:t>ă</a:t>
            </a:r>
            <a:r>
              <a:rPr lang="en-US" sz="2000" b="1" dirty="0"/>
              <a:t> </a:t>
            </a:r>
            <a:r>
              <a:rPr lang="en-US" sz="2000" b="1" dirty="0" err="1"/>
              <a:t>clar</a:t>
            </a:r>
            <a:r>
              <a:rPr lang="ro-RO" sz="2000" b="1" dirty="0"/>
              <a:t>ă</a:t>
            </a:r>
            <a:r>
              <a:rPr lang="en-US" sz="2000" b="1" dirty="0"/>
              <a:t> </a:t>
            </a:r>
          </a:p>
          <a:p>
            <a:pPr algn="ctr"/>
            <a:r>
              <a:rPr lang="en-US" sz="2000" b="1" dirty="0" err="1"/>
              <a:t>privind</a:t>
            </a:r>
            <a:r>
              <a:rPr lang="en-US" sz="2000" b="1" dirty="0"/>
              <a:t> </a:t>
            </a:r>
            <a:r>
              <a:rPr lang="en-US" sz="2000" b="1" dirty="0" err="1"/>
              <a:t>combaterea</a:t>
            </a:r>
            <a:r>
              <a:rPr lang="en-US" sz="2000" b="1" dirty="0"/>
              <a:t> </a:t>
            </a:r>
            <a:r>
              <a:rPr lang="en-US" sz="2000" b="1" dirty="0" err="1"/>
              <a:t>discrimin</a:t>
            </a:r>
            <a:r>
              <a:rPr lang="ro-RO" sz="2000" b="1" dirty="0"/>
              <a:t>ă</a:t>
            </a:r>
            <a:r>
              <a:rPr lang="en-US" sz="2000" b="1" dirty="0" err="1"/>
              <a:t>rii</a:t>
            </a:r>
            <a:endParaRPr lang="en-US" sz="2000" b="1" dirty="0"/>
          </a:p>
        </p:txBody>
      </p:sp>
      <p:graphicFrame>
        <p:nvGraphicFramePr>
          <p:cNvPr id="11" name="Chart 10">
            <a:extLst>
              <a:ext uri="{FF2B5EF4-FFF2-40B4-BE49-F238E27FC236}">
                <a16:creationId xmlns:a16="http://schemas.microsoft.com/office/drawing/2014/main" id="{E68918A9-7BDC-422E-B9FF-8404B417A64F}"/>
              </a:ext>
            </a:extLst>
          </p:cNvPr>
          <p:cNvGraphicFramePr/>
          <p:nvPr>
            <p:extLst>
              <p:ext uri="{D42A27DB-BD31-4B8C-83A1-F6EECF244321}">
                <p14:modId xmlns:p14="http://schemas.microsoft.com/office/powerpoint/2010/main" val="3427782753"/>
              </p:ext>
            </p:extLst>
          </p:nvPr>
        </p:nvGraphicFramePr>
        <p:xfrm>
          <a:off x="5742865" y="1335049"/>
          <a:ext cx="5511800" cy="390392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A71A5583-091A-45F5-B6E7-B155F29755C2}"/>
              </a:ext>
            </a:extLst>
          </p:cNvPr>
          <p:cNvSpPr txBox="1"/>
          <p:nvPr/>
        </p:nvSpPr>
        <p:spPr>
          <a:xfrm>
            <a:off x="6853493" y="919550"/>
            <a:ext cx="4690515" cy="400110"/>
          </a:xfrm>
          <a:prstGeom prst="rect">
            <a:avLst/>
          </a:prstGeom>
          <a:noFill/>
        </p:spPr>
        <p:txBody>
          <a:bodyPr wrap="none" rtlCol="0" anchor="ctr">
            <a:spAutoFit/>
          </a:bodyPr>
          <a:lstStyle/>
          <a:p>
            <a:pPr algn="ctr"/>
            <a:r>
              <a:rPr lang="en-US" sz="2000" b="1" dirty="0" err="1"/>
              <a:t>Implementarea</a:t>
            </a:r>
            <a:r>
              <a:rPr lang="en-US" sz="2000" b="1" dirty="0"/>
              <a:t> m</a:t>
            </a:r>
            <a:r>
              <a:rPr lang="ro-RO" sz="2000" b="1" dirty="0"/>
              <a:t>ă</a:t>
            </a:r>
            <a:r>
              <a:rPr lang="en-US" sz="2000" b="1" dirty="0" err="1"/>
              <a:t>surilor</a:t>
            </a:r>
            <a:r>
              <a:rPr lang="en-US" sz="2000" b="1" dirty="0"/>
              <a:t> </a:t>
            </a:r>
            <a:r>
              <a:rPr lang="en-US" sz="2000" b="1" dirty="0" err="1"/>
              <a:t>antidiscriminare</a:t>
            </a:r>
            <a:endParaRPr lang="en-US" sz="2000" b="1" dirty="0"/>
          </a:p>
        </p:txBody>
      </p:sp>
    </p:spTree>
    <p:extLst>
      <p:ext uri="{BB962C8B-B14F-4D97-AF65-F5344CB8AC3E}">
        <p14:creationId xmlns:p14="http://schemas.microsoft.com/office/powerpoint/2010/main" val="252534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EBD353-3F15-4F83-B865-F25E434125BC}"/>
              </a:ext>
            </a:extLst>
          </p:cNvPr>
          <p:cNvSpPr txBox="1"/>
          <p:nvPr/>
        </p:nvSpPr>
        <p:spPr>
          <a:xfrm>
            <a:off x="761999" y="5737928"/>
            <a:ext cx="11018515" cy="430887"/>
          </a:xfrm>
          <a:prstGeom prst="rect">
            <a:avLst/>
          </a:prstGeom>
          <a:noFill/>
        </p:spPr>
        <p:txBody>
          <a:bodyPr wrap="square" rtlCol="0">
            <a:spAutoFit/>
          </a:bodyPr>
          <a:lstStyle/>
          <a:p>
            <a:r>
              <a:rPr lang="it-IT" sz="1100" i="1" dirty="0"/>
              <a:t>C4.  Cum se implementeaz</a:t>
            </a:r>
            <a:r>
              <a:rPr lang="ro-RO" sz="1100" i="1" dirty="0"/>
              <a:t>ă</a:t>
            </a:r>
            <a:r>
              <a:rPr lang="it-IT" sz="1100" i="1" dirty="0"/>
              <a:t> </a:t>
            </a:r>
            <a:r>
              <a:rPr lang="ro-RO" sz="1100" i="1" dirty="0"/>
              <a:t>î</a:t>
            </a:r>
            <a:r>
              <a:rPr lang="it-IT" sz="1100" i="1" dirty="0"/>
              <a:t>n </a:t>
            </a:r>
            <a:r>
              <a:rPr lang="ro-RO" sz="1100" i="1" dirty="0"/>
              <a:t>ș</a:t>
            </a:r>
            <a:r>
              <a:rPr lang="it-IT" sz="1100" i="1" dirty="0"/>
              <a:t>coala/liceul dvs. politica antidiscriminare? Baza=689</a:t>
            </a:r>
          </a:p>
          <a:p>
            <a:r>
              <a:rPr lang="it-IT" sz="1100" i="1" dirty="0"/>
              <a:t>C5. Considera</a:t>
            </a:r>
            <a:r>
              <a:rPr lang="ro-RO" sz="1100" i="1" dirty="0"/>
              <a:t>ț</a:t>
            </a:r>
            <a:r>
              <a:rPr lang="it-IT" sz="1100" i="1" dirty="0"/>
              <a:t>i c</a:t>
            </a:r>
            <a:r>
              <a:rPr lang="ro-RO" sz="1100" i="1" dirty="0"/>
              <a:t>ă</a:t>
            </a:r>
            <a:r>
              <a:rPr lang="it-IT" sz="1100" i="1" dirty="0"/>
              <a:t> m</a:t>
            </a:r>
            <a:r>
              <a:rPr lang="ro-RO" sz="1100" i="1" dirty="0"/>
              <a:t>ă</a:t>
            </a:r>
            <a:r>
              <a:rPr lang="it-IT" sz="1100" i="1" dirty="0"/>
              <a:t>surile antidiscriminare implementate de institu</a:t>
            </a:r>
            <a:r>
              <a:rPr lang="ro-RO" sz="1100" i="1" dirty="0"/>
              <a:t>ț</a:t>
            </a:r>
            <a:r>
              <a:rPr lang="it-IT" sz="1100" i="1" dirty="0"/>
              <a:t>ia de </a:t>
            </a:r>
            <a:r>
              <a:rPr lang="ro-RO" sz="1100" i="1" dirty="0"/>
              <a:t>î</a:t>
            </a:r>
            <a:r>
              <a:rPr lang="it-IT" sz="1100" i="1" dirty="0"/>
              <a:t>nv</a:t>
            </a:r>
            <a:r>
              <a:rPr lang="ro-RO" sz="1100" i="1" dirty="0"/>
              <a:t>ăță</a:t>
            </a:r>
            <a:r>
              <a:rPr lang="it-IT" sz="1100" i="1" dirty="0"/>
              <a:t>m</a:t>
            </a:r>
            <a:r>
              <a:rPr lang="ro-RO" sz="1100" i="1" dirty="0"/>
              <a:t>â</a:t>
            </a:r>
            <a:r>
              <a:rPr lang="it-IT" sz="1100" i="1" dirty="0"/>
              <a:t>nt </a:t>
            </a:r>
            <a:r>
              <a:rPr lang="ro-RO" sz="1100" i="1" dirty="0"/>
              <a:t>î</a:t>
            </a:r>
            <a:r>
              <a:rPr lang="it-IT" sz="1100" i="1" dirty="0"/>
              <a:t>n care lucra</a:t>
            </a:r>
            <a:r>
              <a:rPr lang="ro-RO" sz="1100" i="1" dirty="0"/>
              <a:t>ț</a:t>
            </a:r>
            <a:r>
              <a:rPr lang="it-IT" sz="1100" i="1" dirty="0"/>
              <a:t>i sunt suficiente? Baza=576</a:t>
            </a:r>
            <a:endParaRPr lang="en-US" sz="1100" i="1" dirty="0"/>
          </a:p>
        </p:txBody>
      </p:sp>
      <p:cxnSp>
        <p:nvCxnSpPr>
          <p:cNvPr id="5" name="Straight Connector 4">
            <a:extLst>
              <a:ext uri="{FF2B5EF4-FFF2-40B4-BE49-F238E27FC236}">
                <a16:creationId xmlns:a16="http://schemas.microsoft.com/office/drawing/2014/main" id="{2A3B1C49-63A4-4576-8B0F-85247D641478}"/>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8B15118C-6E4C-47C0-9038-47BFDE188C05}"/>
              </a:ext>
            </a:extLst>
          </p:cNvPr>
          <p:cNvGraphicFramePr/>
          <p:nvPr>
            <p:extLst>
              <p:ext uri="{D42A27DB-BD31-4B8C-83A1-F6EECF244321}">
                <p14:modId xmlns:p14="http://schemas.microsoft.com/office/powerpoint/2010/main" val="569181066"/>
              </p:ext>
            </p:extLst>
          </p:nvPr>
        </p:nvGraphicFramePr>
        <p:xfrm>
          <a:off x="456382" y="1429179"/>
          <a:ext cx="7177514" cy="4033651"/>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A9433978-6F70-41EF-8925-5AD280DF6E9D}"/>
              </a:ext>
            </a:extLst>
          </p:cNvPr>
          <p:cNvSpPr txBox="1">
            <a:spLocks/>
          </p:cNvSpPr>
          <p:nvPr/>
        </p:nvSpPr>
        <p:spPr>
          <a:xfrm>
            <a:off x="1497998" y="784979"/>
            <a:ext cx="5117060" cy="584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t>Implementarea politicilor antidiscriminare</a:t>
            </a:r>
            <a:endParaRPr lang="en-US" sz="2000" b="1" dirty="0"/>
          </a:p>
        </p:txBody>
      </p:sp>
      <p:graphicFrame>
        <p:nvGraphicFramePr>
          <p:cNvPr id="10" name="Chart 9">
            <a:extLst>
              <a:ext uri="{FF2B5EF4-FFF2-40B4-BE49-F238E27FC236}">
                <a16:creationId xmlns:a16="http://schemas.microsoft.com/office/drawing/2014/main" id="{58BEC851-519E-4A1C-91BE-68864B36A11B}"/>
              </a:ext>
            </a:extLst>
          </p:cNvPr>
          <p:cNvGraphicFramePr/>
          <p:nvPr/>
        </p:nvGraphicFramePr>
        <p:xfrm>
          <a:off x="7828547" y="1973453"/>
          <a:ext cx="3722755" cy="271431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A04832BF-325B-4BA3-A7D4-E935D1DBEA77}"/>
              </a:ext>
            </a:extLst>
          </p:cNvPr>
          <p:cNvSpPr txBox="1"/>
          <p:nvPr/>
        </p:nvSpPr>
        <p:spPr>
          <a:xfrm>
            <a:off x="8321191" y="1186061"/>
            <a:ext cx="2737481" cy="707886"/>
          </a:xfrm>
          <a:prstGeom prst="rect">
            <a:avLst/>
          </a:prstGeom>
          <a:noFill/>
        </p:spPr>
        <p:txBody>
          <a:bodyPr wrap="none" rtlCol="0" anchor="ctr">
            <a:spAutoFit/>
          </a:bodyPr>
          <a:lstStyle/>
          <a:p>
            <a:pPr algn="ctr"/>
            <a:r>
              <a:rPr lang="en-US" sz="2000" b="1" dirty="0"/>
              <a:t>M</a:t>
            </a:r>
            <a:r>
              <a:rPr lang="ro-RO" sz="2000" b="1" dirty="0"/>
              <a:t>ă</a:t>
            </a:r>
            <a:r>
              <a:rPr lang="en-US" sz="2000" b="1" dirty="0" err="1"/>
              <a:t>surile</a:t>
            </a:r>
            <a:r>
              <a:rPr lang="en-US" sz="2000" b="1" dirty="0"/>
              <a:t> </a:t>
            </a:r>
            <a:r>
              <a:rPr lang="en-US" sz="2000" b="1" dirty="0" err="1"/>
              <a:t>implementate</a:t>
            </a:r>
            <a:r>
              <a:rPr lang="en-US" sz="2000" b="1" dirty="0"/>
              <a:t> </a:t>
            </a:r>
          </a:p>
          <a:p>
            <a:pPr algn="ctr"/>
            <a:r>
              <a:rPr lang="en-US" sz="2000" b="1" dirty="0"/>
              <a:t>sunt </a:t>
            </a:r>
            <a:r>
              <a:rPr lang="en-US" sz="2000" b="1" dirty="0" err="1"/>
              <a:t>suficiente</a:t>
            </a:r>
            <a:r>
              <a:rPr lang="en-US" sz="2000" b="1" dirty="0"/>
              <a:t>?</a:t>
            </a:r>
          </a:p>
        </p:txBody>
      </p:sp>
      <p:sp>
        <p:nvSpPr>
          <p:cNvPr id="11" name="Arrow: Right 10">
            <a:extLst>
              <a:ext uri="{FF2B5EF4-FFF2-40B4-BE49-F238E27FC236}">
                <a16:creationId xmlns:a16="http://schemas.microsoft.com/office/drawing/2014/main" id="{9B35C08D-2138-4827-B84C-D2EDA86CA3EB}"/>
              </a:ext>
            </a:extLst>
          </p:cNvPr>
          <p:cNvSpPr/>
          <p:nvPr/>
        </p:nvSpPr>
        <p:spPr>
          <a:xfrm>
            <a:off x="6712540" y="3176337"/>
            <a:ext cx="1116007" cy="671374"/>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02591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A2B68F-EC5E-40D5-A6E9-BD4407B5C904}"/>
              </a:ext>
            </a:extLst>
          </p:cNvPr>
          <p:cNvSpPr txBox="1"/>
          <p:nvPr/>
        </p:nvSpPr>
        <p:spPr>
          <a:xfrm>
            <a:off x="618241" y="1156338"/>
            <a:ext cx="4858634" cy="584775"/>
          </a:xfrm>
          <a:prstGeom prst="rect">
            <a:avLst/>
          </a:prstGeom>
          <a:noFill/>
        </p:spPr>
        <p:txBody>
          <a:bodyPr wrap="square" rtlCol="0">
            <a:spAutoFit/>
          </a:bodyPr>
          <a:lstStyle/>
          <a:p>
            <a:r>
              <a:rPr lang="ro-RO" sz="3200" b="1" dirty="0"/>
              <a:t>Cuprins</a:t>
            </a:r>
            <a:endParaRPr lang="en-US" sz="3200" b="1" dirty="0"/>
          </a:p>
        </p:txBody>
      </p:sp>
      <p:cxnSp>
        <p:nvCxnSpPr>
          <p:cNvPr id="7" name="Straight Connector 6">
            <a:extLst>
              <a:ext uri="{FF2B5EF4-FFF2-40B4-BE49-F238E27FC236}">
                <a16:creationId xmlns:a16="http://schemas.microsoft.com/office/drawing/2014/main" id="{FF23A4C9-8F68-4F31-93F4-D50961CE5712}"/>
              </a:ext>
            </a:extLst>
          </p:cNvPr>
          <p:cNvCxnSpPr>
            <a:cxnSpLocks/>
          </p:cNvCxnSpPr>
          <p:nvPr/>
        </p:nvCxnSpPr>
        <p:spPr>
          <a:xfrm>
            <a:off x="638170" y="2059744"/>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A63C621-0CD3-435C-BED9-D9A72CB0D9E4}"/>
              </a:ext>
            </a:extLst>
          </p:cNvPr>
          <p:cNvCxnSpPr>
            <a:cxnSpLocks/>
          </p:cNvCxnSpPr>
          <p:nvPr/>
        </p:nvCxnSpPr>
        <p:spPr>
          <a:xfrm>
            <a:off x="6096000" y="2059744"/>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3F8A49-E76F-40D5-8508-5C03D4068E9A}"/>
              </a:ext>
            </a:extLst>
          </p:cNvPr>
          <p:cNvCxnSpPr>
            <a:cxnSpLocks/>
          </p:cNvCxnSpPr>
          <p:nvPr/>
        </p:nvCxnSpPr>
        <p:spPr>
          <a:xfrm>
            <a:off x="638170" y="3182812"/>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1FD222-5F78-4BD3-AB97-F07D1C31130F}"/>
              </a:ext>
            </a:extLst>
          </p:cNvPr>
          <p:cNvCxnSpPr>
            <a:cxnSpLocks/>
          </p:cNvCxnSpPr>
          <p:nvPr/>
        </p:nvCxnSpPr>
        <p:spPr>
          <a:xfrm>
            <a:off x="6096000" y="3182812"/>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06720E-08FB-4EA6-8305-4B82659E83B8}"/>
              </a:ext>
            </a:extLst>
          </p:cNvPr>
          <p:cNvCxnSpPr>
            <a:cxnSpLocks/>
          </p:cNvCxnSpPr>
          <p:nvPr/>
        </p:nvCxnSpPr>
        <p:spPr>
          <a:xfrm>
            <a:off x="638170" y="4334020"/>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E541A6-7511-42D6-89D6-29E0F0D37BDC}"/>
              </a:ext>
            </a:extLst>
          </p:cNvPr>
          <p:cNvCxnSpPr>
            <a:cxnSpLocks/>
          </p:cNvCxnSpPr>
          <p:nvPr/>
        </p:nvCxnSpPr>
        <p:spPr>
          <a:xfrm>
            <a:off x="6096000" y="4334020"/>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AE9948E-1F1C-418C-9930-57033BE53554}"/>
              </a:ext>
            </a:extLst>
          </p:cNvPr>
          <p:cNvSpPr txBox="1"/>
          <p:nvPr/>
        </p:nvSpPr>
        <p:spPr>
          <a:xfrm>
            <a:off x="618241" y="2094132"/>
            <a:ext cx="5169442" cy="1077218"/>
          </a:xfrm>
          <a:prstGeom prst="rect">
            <a:avLst/>
          </a:prstGeom>
          <a:noFill/>
        </p:spPr>
        <p:txBody>
          <a:bodyPr wrap="square" rtlCol="0">
            <a:spAutoFit/>
          </a:bodyPr>
          <a:lstStyle/>
          <a:p>
            <a:r>
              <a:rPr lang="ro-RO" sz="4000" b="1" dirty="0"/>
              <a:t>1</a:t>
            </a:r>
          </a:p>
          <a:p>
            <a:r>
              <a:rPr lang="ro-RO" sz="2400" dirty="0"/>
              <a:t>Metodologie</a:t>
            </a:r>
            <a:r>
              <a:rPr lang="en-US" sz="2400" dirty="0"/>
              <a:t>                                               </a:t>
            </a:r>
            <a:r>
              <a:rPr lang="en-US" sz="2000" dirty="0"/>
              <a:t>3</a:t>
            </a:r>
            <a:endParaRPr lang="en-US" sz="2400" dirty="0"/>
          </a:p>
        </p:txBody>
      </p:sp>
      <p:sp>
        <p:nvSpPr>
          <p:cNvPr id="16" name="TextBox 15">
            <a:extLst>
              <a:ext uri="{FF2B5EF4-FFF2-40B4-BE49-F238E27FC236}">
                <a16:creationId xmlns:a16="http://schemas.microsoft.com/office/drawing/2014/main" id="{F584A01B-F6DB-443B-8C90-AF9EF7BB8002}"/>
              </a:ext>
            </a:extLst>
          </p:cNvPr>
          <p:cNvSpPr txBox="1"/>
          <p:nvPr/>
        </p:nvSpPr>
        <p:spPr>
          <a:xfrm>
            <a:off x="618240" y="3171350"/>
            <a:ext cx="5149513" cy="1077218"/>
          </a:xfrm>
          <a:prstGeom prst="rect">
            <a:avLst/>
          </a:prstGeom>
          <a:noFill/>
        </p:spPr>
        <p:txBody>
          <a:bodyPr wrap="square" rtlCol="0">
            <a:spAutoFit/>
          </a:bodyPr>
          <a:lstStyle/>
          <a:p>
            <a:r>
              <a:rPr lang="ro-RO" sz="4000" b="1" dirty="0"/>
              <a:t>2</a:t>
            </a:r>
          </a:p>
          <a:p>
            <a:r>
              <a:rPr lang="ro-RO" sz="2400" dirty="0"/>
              <a:t>Sinteza rezultatelor</a:t>
            </a:r>
            <a:r>
              <a:rPr lang="en-US" sz="2400" dirty="0"/>
              <a:t>                                   </a:t>
            </a:r>
            <a:r>
              <a:rPr lang="en-US" sz="2000" dirty="0"/>
              <a:t>4</a:t>
            </a:r>
            <a:endParaRPr lang="en-US" sz="2400" dirty="0"/>
          </a:p>
        </p:txBody>
      </p:sp>
      <p:cxnSp>
        <p:nvCxnSpPr>
          <p:cNvPr id="17" name="Straight Connector 16">
            <a:extLst>
              <a:ext uri="{FF2B5EF4-FFF2-40B4-BE49-F238E27FC236}">
                <a16:creationId xmlns:a16="http://schemas.microsoft.com/office/drawing/2014/main" id="{3A5DC93E-16B4-4C9A-BADD-AE9731A336CD}"/>
              </a:ext>
            </a:extLst>
          </p:cNvPr>
          <p:cNvCxnSpPr>
            <a:cxnSpLocks/>
          </p:cNvCxnSpPr>
          <p:nvPr/>
        </p:nvCxnSpPr>
        <p:spPr>
          <a:xfrm>
            <a:off x="638170" y="5513357"/>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A5FA1E-145A-4C5F-8F75-9C9564BF3A42}"/>
              </a:ext>
            </a:extLst>
          </p:cNvPr>
          <p:cNvCxnSpPr>
            <a:cxnSpLocks/>
          </p:cNvCxnSpPr>
          <p:nvPr/>
        </p:nvCxnSpPr>
        <p:spPr>
          <a:xfrm>
            <a:off x="6135858" y="5513357"/>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5B33D8-714D-49AB-979A-71D43EF32C44}"/>
              </a:ext>
            </a:extLst>
          </p:cNvPr>
          <p:cNvSpPr txBox="1"/>
          <p:nvPr/>
        </p:nvSpPr>
        <p:spPr>
          <a:xfrm>
            <a:off x="615894" y="4350687"/>
            <a:ext cx="5169442" cy="1077218"/>
          </a:xfrm>
          <a:prstGeom prst="rect">
            <a:avLst/>
          </a:prstGeom>
          <a:noFill/>
        </p:spPr>
        <p:txBody>
          <a:bodyPr wrap="square" rtlCol="0">
            <a:spAutoFit/>
          </a:bodyPr>
          <a:lstStyle/>
          <a:p>
            <a:r>
              <a:rPr lang="ro-RO" sz="4000" b="1" dirty="0"/>
              <a:t>3</a:t>
            </a:r>
          </a:p>
          <a:p>
            <a:r>
              <a:rPr lang="ro-RO" sz="2400" dirty="0"/>
              <a:t>Discriminarea în școli</a:t>
            </a:r>
            <a:r>
              <a:rPr lang="en-US" sz="2400" dirty="0"/>
              <a:t>                               </a:t>
            </a:r>
            <a:r>
              <a:rPr lang="en-US" sz="2000" dirty="0"/>
              <a:t>10</a:t>
            </a:r>
            <a:r>
              <a:rPr lang="en-US" sz="2400" dirty="0"/>
              <a:t>                                  </a:t>
            </a:r>
            <a:endParaRPr lang="ro-RO" sz="2400" dirty="0"/>
          </a:p>
        </p:txBody>
      </p:sp>
      <p:sp>
        <p:nvSpPr>
          <p:cNvPr id="20" name="TextBox 19">
            <a:extLst>
              <a:ext uri="{FF2B5EF4-FFF2-40B4-BE49-F238E27FC236}">
                <a16:creationId xmlns:a16="http://schemas.microsoft.com/office/drawing/2014/main" id="{1F36CBEF-6D42-4F52-A50D-BF1FF5AD04D1}"/>
              </a:ext>
            </a:extLst>
          </p:cNvPr>
          <p:cNvSpPr txBox="1"/>
          <p:nvPr/>
        </p:nvSpPr>
        <p:spPr>
          <a:xfrm>
            <a:off x="6138205" y="2096825"/>
            <a:ext cx="5107308" cy="1077218"/>
          </a:xfrm>
          <a:prstGeom prst="rect">
            <a:avLst/>
          </a:prstGeom>
          <a:noFill/>
        </p:spPr>
        <p:txBody>
          <a:bodyPr wrap="square" rtlCol="0">
            <a:spAutoFit/>
          </a:bodyPr>
          <a:lstStyle/>
          <a:p>
            <a:r>
              <a:rPr lang="ro-RO" sz="4000" b="1" dirty="0"/>
              <a:t>4</a:t>
            </a:r>
            <a:r>
              <a:rPr lang="en-US" sz="4000" b="1" dirty="0"/>
              <a:t> </a:t>
            </a:r>
          </a:p>
          <a:p>
            <a:r>
              <a:rPr lang="ro-RO" sz="2400" dirty="0"/>
              <a:t>Atitudini și percepții</a:t>
            </a:r>
            <a:r>
              <a:rPr lang="en-US" sz="2400" dirty="0"/>
              <a:t>                               </a:t>
            </a:r>
            <a:r>
              <a:rPr lang="en-US" sz="2000" dirty="0"/>
              <a:t>25</a:t>
            </a:r>
            <a:endParaRPr lang="ro-RO" sz="2400" dirty="0"/>
          </a:p>
        </p:txBody>
      </p:sp>
      <p:sp>
        <p:nvSpPr>
          <p:cNvPr id="21" name="TextBox 20">
            <a:extLst>
              <a:ext uri="{FF2B5EF4-FFF2-40B4-BE49-F238E27FC236}">
                <a16:creationId xmlns:a16="http://schemas.microsoft.com/office/drawing/2014/main" id="{BAF2C157-0D75-4C23-B7CE-8D9A6285C0F4}"/>
              </a:ext>
            </a:extLst>
          </p:cNvPr>
          <p:cNvSpPr txBox="1"/>
          <p:nvPr/>
        </p:nvSpPr>
        <p:spPr>
          <a:xfrm>
            <a:off x="6138204" y="3253171"/>
            <a:ext cx="5107309" cy="1077218"/>
          </a:xfrm>
          <a:prstGeom prst="rect">
            <a:avLst/>
          </a:prstGeom>
          <a:noFill/>
        </p:spPr>
        <p:txBody>
          <a:bodyPr wrap="square" rtlCol="0">
            <a:spAutoFit/>
          </a:bodyPr>
          <a:lstStyle/>
          <a:p>
            <a:r>
              <a:rPr lang="ro-RO" sz="4000" b="1" dirty="0"/>
              <a:t>5</a:t>
            </a:r>
          </a:p>
          <a:p>
            <a:r>
              <a:rPr lang="en-US" sz="2400" dirty="0" err="1"/>
              <a:t>Anex</a:t>
            </a:r>
            <a:r>
              <a:rPr lang="ro-RO" sz="2400" dirty="0"/>
              <a:t>ă                                                         </a:t>
            </a:r>
            <a:r>
              <a:rPr lang="en-US" sz="2000" dirty="0"/>
              <a:t>40</a:t>
            </a:r>
            <a:r>
              <a:rPr lang="ro-RO" sz="2400" dirty="0"/>
              <a:t> </a:t>
            </a:r>
            <a:endParaRPr lang="en-US" sz="2400" dirty="0"/>
          </a:p>
        </p:txBody>
      </p:sp>
    </p:spTree>
    <p:extLst>
      <p:ext uri="{BB962C8B-B14F-4D97-AF65-F5344CB8AC3E}">
        <p14:creationId xmlns:p14="http://schemas.microsoft.com/office/powerpoint/2010/main" val="319717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8826FD4-5214-4EF1-A74F-45943B9BAF1D}"/>
              </a:ext>
            </a:extLst>
          </p:cNvPr>
          <p:cNvGraphicFramePr/>
          <p:nvPr>
            <p:extLst>
              <p:ext uri="{D42A27DB-BD31-4B8C-83A1-F6EECF244321}">
                <p14:modId xmlns:p14="http://schemas.microsoft.com/office/powerpoint/2010/main" val="4233512575"/>
              </p:ext>
            </p:extLst>
          </p:nvPr>
        </p:nvGraphicFramePr>
        <p:xfrm>
          <a:off x="1085304" y="2014197"/>
          <a:ext cx="3958662" cy="275281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881ECFE-12CB-4FAD-BE9B-1E8ABC46E552}"/>
              </a:ext>
            </a:extLst>
          </p:cNvPr>
          <p:cNvSpPr txBox="1"/>
          <p:nvPr/>
        </p:nvSpPr>
        <p:spPr>
          <a:xfrm>
            <a:off x="2614031" y="3058202"/>
            <a:ext cx="901209" cy="584775"/>
          </a:xfrm>
          <a:prstGeom prst="rect">
            <a:avLst/>
          </a:prstGeom>
          <a:noFill/>
        </p:spPr>
        <p:txBody>
          <a:bodyPr wrap="none" rtlCol="0">
            <a:spAutoFit/>
          </a:bodyPr>
          <a:lstStyle/>
          <a:p>
            <a:r>
              <a:rPr lang="en-US" sz="3200" b="1" dirty="0"/>
              <a:t>91%</a:t>
            </a:r>
          </a:p>
        </p:txBody>
      </p:sp>
      <p:sp>
        <p:nvSpPr>
          <p:cNvPr id="10" name="TextBox 9">
            <a:extLst>
              <a:ext uri="{FF2B5EF4-FFF2-40B4-BE49-F238E27FC236}">
                <a16:creationId xmlns:a16="http://schemas.microsoft.com/office/drawing/2014/main" id="{73CBD655-516F-4EC8-B06F-3AF01B7143ED}"/>
              </a:ext>
            </a:extLst>
          </p:cNvPr>
          <p:cNvSpPr txBox="1"/>
          <p:nvPr/>
        </p:nvSpPr>
        <p:spPr>
          <a:xfrm>
            <a:off x="2090615" y="1378029"/>
            <a:ext cx="2039341" cy="400110"/>
          </a:xfrm>
          <a:prstGeom prst="rect">
            <a:avLst/>
          </a:prstGeom>
          <a:noFill/>
        </p:spPr>
        <p:txBody>
          <a:bodyPr wrap="none" rtlCol="0">
            <a:spAutoFit/>
          </a:bodyPr>
          <a:lstStyle/>
          <a:p>
            <a:r>
              <a:rPr lang="en-US" sz="2000" b="1" dirty="0"/>
              <a:t>Au </a:t>
            </a:r>
            <a:r>
              <a:rPr lang="en-US" sz="2000" b="1" dirty="0" err="1"/>
              <a:t>auzit</a:t>
            </a:r>
            <a:r>
              <a:rPr lang="en-US" sz="2000" b="1" dirty="0"/>
              <a:t> de CNCD</a:t>
            </a:r>
          </a:p>
        </p:txBody>
      </p:sp>
      <p:graphicFrame>
        <p:nvGraphicFramePr>
          <p:cNvPr id="11" name="Chart 10">
            <a:extLst>
              <a:ext uri="{FF2B5EF4-FFF2-40B4-BE49-F238E27FC236}">
                <a16:creationId xmlns:a16="http://schemas.microsoft.com/office/drawing/2014/main" id="{933E1375-093E-4C28-A9FD-5DBE51A80C61}"/>
              </a:ext>
            </a:extLst>
          </p:cNvPr>
          <p:cNvGraphicFramePr/>
          <p:nvPr>
            <p:extLst>
              <p:ext uri="{D42A27DB-BD31-4B8C-83A1-F6EECF244321}">
                <p14:modId xmlns:p14="http://schemas.microsoft.com/office/powerpoint/2010/main" val="1450083845"/>
              </p:ext>
            </p:extLst>
          </p:nvPr>
        </p:nvGraphicFramePr>
        <p:xfrm>
          <a:off x="7281424" y="2014197"/>
          <a:ext cx="3958662" cy="275281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B79A7E88-911F-41CD-AE5F-746E94F6A7B2}"/>
              </a:ext>
            </a:extLst>
          </p:cNvPr>
          <p:cNvSpPr txBox="1"/>
          <p:nvPr/>
        </p:nvSpPr>
        <p:spPr>
          <a:xfrm>
            <a:off x="8810151" y="3058202"/>
            <a:ext cx="901209" cy="584775"/>
          </a:xfrm>
          <a:prstGeom prst="rect">
            <a:avLst/>
          </a:prstGeom>
          <a:noFill/>
        </p:spPr>
        <p:txBody>
          <a:bodyPr wrap="none" rtlCol="0">
            <a:spAutoFit/>
          </a:bodyPr>
          <a:lstStyle/>
          <a:p>
            <a:r>
              <a:rPr lang="en-US" sz="3200" b="1" dirty="0"/>
              <a:t>20%</a:t>
            </a:r>
          </a:p>
        </p:txBody>
      </p:sp>
      <p:sp>
        <p:nvSpPr>
          <p:cNvPr id="13" name="TextBox 12">
            <a:extLst>
              <a:ext uri="{FF2B5EF4-FFF2-40B4-BE49-F238E27FC236}">
                <a16:creationId xmlns:a16="http://schemas.microsoft.com/office/drawing/2014/main" id="{35856565-D2D3-4401-86D4-33023F63A00F}"/>
              </a:ext>
            </a:extLst>
          </p:cNvPr>
          <p:cNvSpPr txBox="1"/>
          <p:nvPr/>
        </p:nvSpPr>
        <p:spPr>
          <a:xfrm>
            <a:off x="7756702" y="1227186"/>
            <a:ext cx="2839299" cy="707886"/>
          </a:xfrm>
          <a:prstGeom prst="rect">
            <a:avLst/>
          </a:prstGeom>
          <a:noFill/>
        </p:spPr>
        <p:txBody>
          <a:bodyPr wrap="square" rtlCol="0">
            <a:spAutoFit/>
          </a:bodyPr>
          <a:lstStyle/>
          <a:p>
            <a:pPr algn="ctr"/>
            <a:r>
              <a:rPr lang="en-US" sz="2000" b="1" dirty="0" err="1"/>
              <a:t>Cunosc</a:t>
            </a:r>
            <a:r>
              <a:rPr lang="en-US" sz="2000" b="1" dirty="0"/>
              <a:t> </a:t>
            </a:r>
            <a:r>
              <a:rPr lang="en-US" sz="2000" b="1" dirty="0" err="1"/>
              <a:t>cel</a:t>
            </a:r>
            <a:r>
              <a:rPr lang="en-US" sz="2000" b="1" dirty="0"/>
              <a:t> </a:t>
            </a:r>
            <a:r>
              <a:rPr lang="en-US" sz="2000" b="1" dirty="0" err="1"/>
              <a:t>putin</a:t>
            </a:r>
            <a:r>
              <a:rPr lang="en-US" sz="2000" b="1" dirty="0"/>
              <a:t> un </a:t>
            </a:r>
            <a:r>
              <a:rPr lang="en-US" sz="2000" b="1" dirty="0" err="1"/>
              <a:t>caz</a:t>
            </a:r>
            <a:endParaRPr lang="en-US" sz="2000" b="1" dirty="0"/>
          </a:p>
          <a:p>
            <a:pPr algn="ctr"/>
            <a:r>
              <a:rPr lang="en-US" sz="2000" b="1" dirty="0"/>
              <a:t> </a:t>
            </a:r>
            <a:r>
              <a:rPr lang="en-US" sz="2000" b="1" dirty="0" err="1"/>
              <a:t>unde</a:t>
            </a:r>
            <a:r>
              <a:rPr lang="en-US" sz="2000" b="1" dirty="0"/>
              <a:t> a </a:t>
            </a:r>
            <a:r>
              <a:rPr lang="en-US" sz="2000" b="1" dirty="0" err="1"/>
              <a:t>intervenit</a:t>
            </a:r>
            <a:r>
              <a:rPr lang="en-US" sz="2000" b="1" dirty="0"/>
              <a:t> CNCD </a:t>
            </a:r>
          </a:p>
        </p:txBody>
      </p:sp>
      <p:cxnSp>
        <p:nvCxnSpPr>
          <p:cNvPr id="14" name="Straight Connector 13">
            <a:extLst>
              <a:ext uri="{FF2B5EF4-FFF2-40B4-BE49-F238E27FC236}">
                <a16:creationId xmlns:a16="http://schemas.microsoft.com/office/drawing/2014/main" id="{E4733265-4696-4BF7-8384-4E0A3ED46A85}"/>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3EB9984-569F-4118-AA9F-9C550C3F6610}"/>
              </a:ext>
            </a:extLst>
          </p:cNvPr>
          <p:cNvSpPr txBox="1"/>
          <p:nvPr/>
        </p:nvSpPr>
        <p:spPr>
          <a:xfrm>
            <a:off x="778898" y="5746076"/>
            <a:ext cx="11367382" cy="430887"/>
          </a:xfrm>
          <a:prstGeom prst="rect">
            <a:avLst/>
          </a:prstGeom>
          <a:noFill/>
        </p:spPr>
        <p:txBody>
          <a:bodyPr wrap="square" rtlCol="0">
            <a:spAutoFit/>
          </a:bodyPr>
          <a:lstStyle/>
          <a:p>
            <a:r>
              <a:rPr lang="it-IT" sz="1100" i="1" dirty="0"/>
              <a:t>C6.  Dvs  ati auzit de Consiliul National pentru Combaterea Discriminarii (CNCD)? Baza=689</a:t>
            </a:r>
          </a:p>
          <a:p>
            <a:r>
              <a:rPr lang="it-IT" sz="1100" i="1" dirty="0"/>
              <a:t>C7.  Cunoasteti vreun caz de discriminare in care a intervenit Consiliul National pentru Combaterea Discriminarii (CNCD)? Baza=625</a:t>
            </a:r>
            <a:endParaRPr lang="en-US" sz="1100" i="1" dirty="0"/>
          </a:p>
        </p:txBody>
      </p:sp>
      <p:sp>
        <p:nvSpPr>
          <p:cNvPr id="16" name="Arrow: Right 15">
            <a:extLst>
              <a:ext uri="{FF2B5EF4-FFF2-40B4-BE49-F238E27FC236}">
                <a16:creationId xmlns:a16="http://schemas.microsoft.com/office/drawing/2014/main" id="{2DE38610-640B-4253-A403-1BF3658DA0FE}"/>
              </a:ext>
            </a:extLst>
          </p:cNvPr>
          <p:cNvSpPr/>
          <p:nvPr/>
        </p:nvSpPr>
        <p:spPr>
          <a:xfrm>
            <a:off x="5316876" y="3010288"/>
            <a:ext cx="1558247" cy="837423"/>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921840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B29E5F-65B6-4B9C-B671-E87A8070D4BA}"/>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EA20D94-3CAF-46C7-8F88-29B7F4C85F97}"/>
              </a:ext>
            </a:extLst>
          </p:cNvPr>
          <p:cNvSpPr txBox="1"/>
          <p:nvPr/>
        </p:nvSpPr>
        <p:spPr>
          <a:xfrm>
            <a:off x="778898" y="5922538"/>
            <a:ext cx="11367382" cy="261610"/>
          </a:xfrm>
          <a:prstGeom prst="rect">
            <a:avLst/>
          </a:prstGeom>
          <a:noFill/>
        </p:spPr>
        <p:txBody>
          <a:bodyPr wrap="square" rtlCol="0">
            <a:spAutoFit/>
          </a:bodyPr>
          <a:lstStyle/>
          <a:p>
            <a:r>
              <a:rPr lang="it-IT" sz="1100" i="1" dirty="0"/>
              <a:t> C8.  Care sunt institu</a:t>
            </a:r>
            <a:r>
              <a:rPr lang="ro-RO" sz="1100" i="1" dirty="0"/>
              <a:t>ți</a:t>
            </a:r>
            <a:r>
              <a:rPr lang="it-IT" sz="1100" i="1" dirty="0"/>
              <a:t>ile care considera</a:t>
            </a:r>
            <a:r>
              <a:rPr lang="ro-RO" sz="1100" i="1" dirty="0"/>
              <a:t>ț</a:t>
            </a:r>
            <a:r>
              <a:rPr lang="it-IT" sz="1100" i="1" dirty="0"/>
              <a:t>i c</a:t>
            </a:r>
            <a:r>
              <a:rPr lang="ro-RO" sz="1100" i="1" dirty="0"/>
              <a:t>ă</a:t>
            </a:r>
            <a:r>
              <a:rPr lang="it-IT" sz="1100" i="1" dirty="0"/>
              <a:t> ar trebui s</a:t>
            </a:r>
            <a:r>
              <a:rPr lang="ro-RO" sz="1100" i="1" dirty="0"/>
              <a:t>ă</a:t>
            </a:r>
            <a:r>
              <a:rPr lang="it-IT" sz="1100" i="1" dirty="0"/>
              <a:t> fie mai activ implicate </a:t>
            </a:r>
            <a:r>
              <a:rPr lang="ro-RO" sz="1100" i="1" dirty="0"/>
              <a:t>în</a:t>
            </a:r>
            <a:r>
              <a:rPr lang="it-IT" sz="1100" i="1" dirty="0"/>
              <a:t> combaterea discrimin</a:t>
            </a:r>
            <a:r>
              <a:rPr lang="ro-RO" sz="1100" i="1" dirty="0"/>
              <a:t>ă</a:t>
            </a:r>
            <a:r>
              <a:rPr lang="it-IT" sz="1100" i="1" dirty="0"/>
              <a:t>rii? Baza=625</a:t>
            </a:r>
            <a:endParaRPr lang="en-US" sz="1100" i="1" dirty="0"/>
          </a:p>
        </p:txBody>
      </p:sp>
      <p:graphicFrame>
        <p:nvGraphicFramePr>
          <p:cNvPr id="10" name="Chart 9">
            <a:extLst>
              <a:ext uri="{FF2B5EF4-FFF2-40B4-BE49-F238E27FC236}">
                <a16:creationId xmlns:a16="http://schemas.microsoft.com/office/drawing/2014/main" id="{682193EC-C907-4CC3-BE48-B87E16AE586D}"/>
              </a:ext>
            </a:extLst>
          </p:cNvPr>
          <p:cNvGraphicFramePr/>
          <p:nvPr/>
        </p:nvGraphicFramePr>
        <p:xfrm>
          <a:off x="625643" y="1508426"/>
          <a:ext cx="10812378" cy="4033651"/>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a:extLst>
              <a:ext uri="{FF2B5EF4-FFF2-40B4-BE49-F238E27FC236}">
                <a16:creationId xmlns:a16="http://schemas.microsoft.com/office/drawing/2014/main" id="{A396F6E4-F1F2-4C0D-92C8-9527E2E53450}"/>
              </a:ext>
            </a:extLst>
          </p:cNvPr>
          <p:cNvSpPr txBox="1">
            <a:spLocks/>
          </p:cNvSpPr>
          <p:nvPr/>
        </p:nvSpPr>
        <p:spPr>
          <a:xfrm>
            <a:off x="2797405" y="828194"/>
            <a:ext cx="6597190" cy="80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latin typeface="+mn-lt"/>
              </a:rPr>
              <a:t>Institu</a:t>
            </a:r>
            <a:r>
              <a:rPr lang="ro-RO" sz="2000" b="1" dirty="0">
                <a:latin typeface="+mn-lt"/>
              </a:rPr>
              <a:t>ț</a:t>
            </a:r>
            <a:r>
              <a:rPr lang="it-IT" sz="2000" b="1" dirty="0">
                <a:latin typeface="+mn-lt"/>
              </a:rPr>
              <a:t>iile solicitate </a:t>
            </a:r>
            <a:r>
              <a:rPr lang="ro-RO" sz="2000" b="1" dirty="0">
                <a:latin typeface="+mn-lt"/>
              </a:rPr>
              <a:t>î</a:t>
            </a:r>
            <a:r>
              <a:rPr lang="it-IT" sz="2000" b="1" dirty="0">
                <a:latin typeface="+mn-lt"/>
              </a:rPr>
              <a:t>n implicarea </a:t>
            </a:r>
          </a:p>
          <a:p>
            <a:pPr algn="ctr"/>
            <a:r>
              <a:rPr lang="it-IT" sz="2000" b="1" dirty="0">
                <a:latin typeface="+mn-lt"/>
              </a:rPr>
              <a:t>mai activ</a:t>
            </a:r>
            <a:r>
              <a:rPr lang="ro-RO" sz="2000" b="1" dirty="0">
                <a:latin typeface="+mn-lt"/>
              </a:rPr>
              <a:t>ă</a:t>
            </a:r>
            <a:r>
              <a:rPr lang="it-IT" sz="2000" b="1" dirty="0">
                <a:latin typeface="+mn-lt"/>
              </a:rPr>
              <a:t> in combaterea discrimin</a:t>
            </a:r>
            <a:r>
              <a:rPr lang="ro-RO" sz="2000" b="1" dirty="0">
                <a:latin typeface="+mn-lt"/>
              </a:rPr>
              <a:t>ă</a:t>
            </a:r>
            <a:r>
              <a:rPr lang="it-IT" sz="2000" b="1" dirty="0">
                <a:latin typeface="+mn-lt"/>
              </a:rPr>
              <a:t>rii </a:t>
            </a:r>
            <a:endParaRPr lang="en-US" sz="2000" b="1" dirty="0">
              <a:latin typeface="+mn-lt"/>
            </a:endParaRPr>
          </a:p>
        </p:txBody>
      </p:sp>
      <p:sp>
        <p:nvSpPr>
          <p:cNvPr id="12" name="Rectangle 11">
            <a:extLst>
              <a:ext uri="{FF2B5EF4-FFF2-40B4-BE49-F238E27FC236}">
                <a16:creationId xmlns:a16="http://schemas.microsoft.com/office/drawing/2014/main" id="{355601A3-9FBA-40C6-8372-1D19818912AE}"/>
              </a:ext>
            </a:extLst>
          </p:cNvPr>
          <p:cNvSpPr/>
          <p:nvPr/>
        </p:nvSpPr>
        <p:spPr>
          <a:xfrm>
            <a:off x="4106778" y="2149641"/>
            <a:ext cx="850232" cy="3080085"/>
          </a:xfrm>
          <a:prstGeom prst="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26590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8A79E1B-D73D-4A14-96DA-C95592E12125}"/>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5D846D6-3593-4EC2-908D-D2F20B5F50C6}"/>
              </a:ext>
            </a:extLst>
          </p:cNvPr>
          <p:cNvSpPr txBox="1"/>
          <p:nvPr/>
        </p:nvSpPr>
        <p:spPr>
          <a:xfrm>
            <a:off x="778898" y="5746076"/>
            <a:ext cx="11367382" cy="430887"/>
          </a:xfrm>
          <a:prstGeom prst="rect">
            <a:avLst/>
          </a:prstGeom>
          <a:noFill/>
        </p:spPr>
        <p:txBody>
          <a:bodyPr wrap="square" rtlCol="0">
            <a:spAutoFit/>
          </a:bodyPr>
          <a:lstStyle/>
          <a:p>
            <a:r>
              <a:rPr lang="it-IT" sz="1100" i="1" dirty="0"/>
              <a:t>C9. Cum </a:t>
            </a:r>
            <a:r>
              <a:rPr lang="ro-RO" sz="1100" i="1" dirty="0"/>
              <a:t>ați</a:t>
            </a:r>
            <a:r>
              <a:rPr lang="it-IT" sz="1100" i="1" dirty="0"/>
              <a:t> ac</a:t>
            </a:r>
            <a:r>
              <a:rPr lang="ro-RO" sz="1100" i="1" dirty="0"/>
              <a:t>ț</a:t>
            </a:r>
            <a:r>
              <a:rPr lang="it-IT" sz="1100" i="1" dirty="0"/>
              <a:t>iona dac</a:t>
            </a:r>
            <a:r>
              <a:rPr lang="ro-RO" sz="1100" i="1" dirty="0"/>
              <a:t>ă</a:t>
            </a:r>
            <a:r>
              <a:rPr lang="it-IT" sz="1100" i="1" dirty="0"/>
              <a:t> a</a:t>
            </a:r>
            <a:r>
              <a:rPr lang="ro-RO" sz="1100" i="1" dirty="0"/>
              <a:t>ț</a:t>
            </a:r>
            <a:r>
              <a:rPr lang="it-IT" sz="1100" i="1" dirty="0"/>
              <a:t>i sesiza un caz de discriminare </a:t>
            </a:r>
            <a:r>
              <a:rPr lang="ro-RO" sz="1100" i="1" dirty="0"/>
              <a:t>î</a:t>
            </a:r>
            <a:r>
              <a:rPr lang="it-IT" sz="1100" i="1" dirty="0"/>
              <a:t>n r</a:t>
            </a:r>
            <a:r>
              <a:rPr lang="ro-RO" sz="1100" i="1" dirty="0"/>
              <a:t>ă</a:t>
            </a:r>
            <a:r>
              <a:rPr lang="it-IT" sz="1100" i="1" dirty="0"/>
              <a:t>ndul profesorilor? Baza=689</a:t>
            </a:r>
          </a:p>
          <a:p>
            <a:r>
              <a:rPr lang="it-IT" sz="1100" i="1" dirty="0"/>
              <a:t>C9.1. Cum </a:t>
            </a:r>
            <a:r>
              <a:rPr lang="ro-RO" sz="1100" i="1" dirty="0"/>
              <a:t>ați</a:t>
            </a:r>
            <a:r>
              <a:rPr lang="it-IT" sz="1100" i="1" dirty="0"/>
              <a:t> ac</a:t>
            </a:r>
            <a:r>
              <a:rPr lang="ro-RO" sz="1100" i="1" dirty="0"/>
              <a:t>ț</a:t>
            </a:r>
            <a:r>
              <a:rPr lang="it-IT" sz="1100" i="1" dirty="0"/>
              <a:t>iona dac</a:t>
            </a:r>
            <a:r>
              <a:rPr lang="ro-RO" sz="1100" i="1" dirty="0"/>
              <a:t>ă</a:t>
            </a:r>
            <a:r>
              <a:rPr lang="it-IT" sz="1100" i="1" dirty="0"/>
              <a:t> a</a:t>
            </a:r>
            <a:r>
              <a:rPr lang="ro-RO" sz="1100" i="1" dirty="0"/>
              <a:t>ț</a:t>
            </a:r>
            <a:r>
              <a:rPr lang="it-IT" sz="1100" i="1" dirty="0"/>
              <a:t>i sesiza un caz de discriminare </a:t>
            </a:r>
            <a:r>
              <a:rPr lang="ro-RO" sz="1100" i="1" dirty="0"/>
              <a:t>î</a:t>
            </a:r>
            <a:r>
              <a:rPr lang="it-IT" sz="1100" i="1" dirty="0"/>
              <a:t>n r</a:t>
            </a:r>
            <a:r>
              <a:rPr lang="ro-RO" sz="1100" i="1" dirty="0"/>
              <a:t>ă</a:t>
            </a:r>
            <a:r>
              <a:rPr lang="it-IT" sz="1100" i="1" dirty="0"/>
              <a:t>ndul elevilor? Baza=689</a:t>
            </a:r>
            <a:endParaRPr lang="en-US" sz="1100" i="1" dirty="0"/>
          </a:p>
        </p:txBody>
      </p:sp>
      <p:graphicFrame>
        <p:nvGraphicFramePr>
          <p:cNvPr id="8" name="Chart 7">
            <a:extLst>
              <a:ext uri="{FF2B5EF4-FFF2-40B4-BE49-F238E27FC236}">
                <a16:creationId xmlns:a16="http://schemas.microsoft.com/office/drawing/2014/main" id="{C5F52690-C528-4ADF-A178-46F1F165DEB6}"/>
              </a:ext>
            </a:extLst>
          </p:cNvPr>
          <p:cNvGraphicFramePr/>
          <p:nvPr/>
        </p:nvGraphicFramePr>
        <p:xfrm>
          <a:off x="522698" y="1792503"/>
          <a:ext cx="6445284" cy="363488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0F6570D6-8F7D-42DE-8527-A4D9EA97A12D}"/>
              </a:ext>
            </a:extLst>
          </p:cNvPr>
          <p:cNvSpPr txBox="1">
            <a:spLocks/>
          </p:cNvSpPr>
          <p:nvPr/>
        </p:nvSpPr>
        <p:spPr>
          <a:xfrm>
            <a:off x="1186810" y="784979"/>
            <a:ext cx="5117060" cy="803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t>Solu</a:t>
            </a:r>
            <a:r>
              <a:rPr lang="ro-RO" sz="2000" b="1" dirty="0"/>
              <a:t>ț</a:t>
            </a:r>
            <a:r>
              <a:rPr lang="it-IT" sz="2000" b="1" dirty="0"/>
              <a:t>ionarea cazurilor de discriminare</a:t>
            </a:r>
          </a:p>
          <a:p>
            <a:pPr algn="ctr"/>
            <a:r>
              <a:rPr lang="ro-RO" sz="2000" b="1" dirty="0"/>
              <a:t>î</a:t>
            </a:r>
            <a:r>
              <a:rPr lang="it-IT" sz="2000" b="1" dirty="0"/>
              <a:t>n r</a:t>
            </a:r>
            <a:r>
              <a:rPr lang="ro-RO" sz="2000" b="1" dirty="0"/>
              <a:t>â</a:t>
            </a:r>
            <a:r>
              <a:rPr lang="it-IT" sz="2000" b="1" dirty="0"/>
              <a:t>ndul</a:t>
            </a:r>
            <a:r>
              <a:rPr lang="ro-RO" sz="2000" b="1" dirty="0"/>
              <a:t> </a:t>
            </a:r>
            <a:r>
              <a:rPr lang="it-IT" sz="2000" b="1" u="sng" dirty="0"/>
              <a:t>profesorilor</a:t>
            </a:r>
            <a:endParaRPr lang="en-US" sz="2000" b="1" u="sng" dirty="0"/>
          </a:p>
        </p:txBody>
      </p:sp>
      <p:graphicFrame>
        <p:nvGraphicFramePr>
          <p:cNvPr id="10" name="Chart 9">
            <a:extLst>
              <a:ext uri="{FF2B5EF4-FFF2-40B4-BE49-F238E27FC236}">
                <a16:creationId xmlns:a16="http://schemas.microsoft.com/office/drawing/2014/main" id="{BD2BCA59-A2CA-4076-9251-9B2006C2150D}"/>
              </a:ext>
            </a:extLst>
          </p:cNvPr>
          <p:cNvGraphicFramePr/>
          <p:nvPr/>
        </p:nvGraphicFramePr>
        <p:xfrm>
          <a:off x="4940968" y="1792503"/>
          <a:ext cx="6445284" cy="363488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494BC6DB-BA17-42EA-A04E-8E146FEF17CC}"/>
              </a:ext>
            </a:extLst>
          </p:cNvPr>
          <p:cNvSpPr txBox="1">
            <a:spLocks/>
          </p:cNvSpPr>
          <p:nvPr/>
        </p:nvSpPr>
        <p:spPr>
          <a:xfrm>
            <a:off x="6848038" y="789052"/>
            <a:ext cx="5117060" cy="6847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t>Solu</a:t>
            </a:r>
            <a:r>
              <a:rPr lang="ro-RO" sz="2000" b="1" dirty="0"/>
              <a:t>ț</a:t>
            </a:r>
            <a:r>
              <a:rPr lang="it-IT" sz="2000" b="1" dirty="0"/>
              <a:t>ionarea cazurilor de discriminare</a:t>
            </a:r>
          </a:p>
          <a:p>
            <a:pPr algn="ctr"/>
            <a:r>
              <a:rPr lang="ro-RO" sz="2000" b="1" dirty="0"/>
              <a:t>î</a:t>
            </a:r>
            <a:r>
              <a:rPr lang="it-IT" sz="2000" b="1" dirty="0"/>
              <a:t>n r</a:t>
            </a:r>
            <a:r>
              <a:rPr lang="ro-RO" sz="2000" b="1" dirty="0"/>
              <a:t>â</a:t>
            </a:r>
            <a:r>
              <a:rPr lang="it-IT" sz="2000" b="1" dirty="0"/>
              <a:t>ndul </a:t>
            </a:r>
            <a:r>
              <a:rPr lang="it-IT" sz="2000" b="1" u="sng" dirty="0"/>
              <a:t>elevilor</a:t>
            </a:r>
          </a:p>
        </p:txBody>
      </p:sp>
      <p:sp>
        <p:nvSpPr>
          <p:cNvPr id="2" name="Rectangle 1">
            <a:extLst>
              <a:ext uri="{FF2B5EF4-FFF2-40B4-BE49-F238E27FC236}">
                <a16:creationId xmlns:a16="http://schemas.microsoft.com/office/drawing/2014/main" id="{B7940953-CF4C-4FD7-9148-6B9A930B66E2}"/>
              </a:ext>
            </a:extLst>
          </p:cNvPr>
          <p:cNvSpPr/>
          <p:nvPr/>
        </p:nvSpPr>
        <p:spPr>
          <a:xfrm>
            <a:off x="2213811" y="4003451"/>
            <a:ext cx="2502568" cy="520422"/>
          </a:xfrm>
          <a:prstGeom prst="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2B45A57-87D8-4AE6-BDB1-53F037C982D6}"/>
              </a:ext>
            </a:extLst>
          </p:cNvPr>
          <p:cNvSpPr/>
          <p:nvPr/>
        </p:nvSpPr>
        <p:spPr>
          <a:xfrm>
            <a:off x="7980946" y="4003451"/>
            <a:ext cx="1163053" cy="520422"/>
          </a:xfrm>
          <a:prstGeom prst="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31137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940563-7788-4954-ADCE-5867A661601E}"/>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E41CD1E-1361-4EA6-9F2B-5585B4175DA0}"/>
              </a:ext>
            </a:extLst>
          </p:cNvPr>
          <p:cNvSpPr txBox="1"/>
          <p:nvPr/>
        </p:nvSpPr>
        <p:spPr>
          <a:xfrm>
            <a:off x="778898" y="5922538"/>
            <a:ext cx="11367382" cy="261610"/>
          </a:xfrm>
          <a:prstGeom prst="rect">
            <a:avLst/>
          </a:prstGeom>
          <a:noFill/>
        </p:spPr>
        <p:txBody>
          <a:bodyPr wrap="square" rtlCol="0">
            <a:spAutoFit/>
          </a:bodyPr>
          <a:lstStyle/>
          <a:p>
            <a:r>
              <a:rPr lang="it-IT" sz="1100" i="1" dirty="0"/>
              <a:t>C10.  Ce activitate ave</a:t>
            </a:r>
            <a:r>
              <a:rPr lang="ro-RO" sz="1100" i="1" dirty="0"/>
              <a:t>ți</a:t>
            </a:r>
            <a:r>
              <a:rPr lang="it-IT" sz="1100" i="1" dirty="0"/>
              <a:t> </a:t>
            </a:r>
            <a:r>
              <a:rPr lang="ro-RO" sz="1100" i="1" dirty="0"/>
              <a:t>î</a:t>
            </a:r>
            <a:r>
              <a:rPr lang="it-IT" sz="1100" i="1" dirty="0"/>
              <a:t>n clas</a:t>
            </a:r>
            <a:r>
              <a:rPr lang="ro-RO" sz="1100" i="1" dirty="0"/>
              <a:t>ă</a:t>
            </a:r>
            <a:r>
              <a:rPr lang="it-IT" sz="1100" i="1" dirty="0"/>
              <a:t> pentru a </a:t>
            </a:r>
            <a:r>
              <a:rPr lang="ro-RO" sz="1100" i="1" dirty="0"/>
              <a:t>învăța</a:t>
            </a:r>
            <a:r>
              <a:rPr lang="it-IT" sz="1100" i="1" dirty="0"/>
              <a:t> elevii s</a:t>
            </a:r>
            <a:r>
              <a:rPr lang="ro-RO" sz="1100" i="1" dirty="0"/>
              <a:t>ă</a:t>
            </a:r>
            <a:r>
              <a:rPr lang="it-IT" sz="1100" i="1" dirty="0"/>
              <a:t> nu discrimineze? Baza=689</a:t>
            </a:r>
            <a:endParaRPr lang="en-US" sz="1100" i="1" dirty="0"/>
          </a:p>
        </p:txBody>
      </p:sp>
      <p:graphicFrame>
        <p:nvGraphicFramePr>
          <p:cNvPr id="8" name="Chart 7">
            <a:extLst>
              <a:ext uri="{FF2B5EF4-FFF2-40B4-BE49-F238E27FC236}">
                <a16:creationId xmlns:a16="http://schemas.microsoft.com/office/drawing/2014/main" id="{902642DA-C9E4-4F25-B719-0E752D3F182C}"/>
              </a:ext>
            </a:extLst>
          </p:cNvPr>
          <p:cNvGraphicFramePr/>
          <p:nvPr/>
        </p:nvGraphicFramePr>
        <p:xfrm>
          <a:off x="2873358" y="1714579"/>
          <a:ext cx="6445284" cy="4033651"/>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F9844437-8F50-4233-B50E-6595106DCAF1}"/>
              </a:ext>
            </a:extLst>
          </p:cNvPr>
          <p:cNvSpPr txBox="1">
            <a:spLocks/>
          </p:cNvSpPr>
          <p:nvPr/>
        </p:nvSpPr>
        <p:spPr>
          <a:xfrm>
            <a:off x="3537470" y="865191"/>
            <a:ext cx="5117060" cy="835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t>Activit</a:t>
            </a:r>
            <a:r>
              <a:rPr lang="ro-RO" sz="2000" b="1" dirty="0"/>
              <a:t>ăț</a:t>
            </a:r>
            <a:r>
              <a:rPr lang="it-IT" sz="2000" b="1" dirty="0"/>
              <a:t>i </a:t>
            </a:r>
            <a:r>
              <a:rPr lang="ro-RO" sz="2000" b="1" dirty="0"/>
              <a:t>ș</a:t>
            </a:r>
            <a:r>
              <a:rPr lang="it-IT" sz="2000" b="1" dirty="0"/>
              <a:t>colare care ajut</a:t>
            </a:r>
            <a:r>
              <a:rPr lang="ro-RO" sz="2000" b="1" dirty="0"/>
              <a:t>ă</a:t>
            </a:r>
            <a:r>
              <a:rPr lang="it-IT" sz="2000" b="1" dirty="0"/>
              <a:t> </a:t>
            </a:r>
          </a:p>
          <a:p>
            <a:pPr algn="ctr"/>
            <a:r>
              <a:rPr lang="it-IT" sz="2000" b="1" dirty="0"/>
              <a:t>la combaterea discrimin</a:t>
            </a:r>
            <a:r>
              <a:rPr lang="ro-RO" sz="2000" b="1" dirty="0"/>
              <a:t>ă</a:t>
            </a:r>
            <a:r>
              <a:rPr lang="it-IT" sz="2000" b="1" dirty="0"/>
              <a:t>rii </a:t>
            </a:r>
            <a:endParaRPr lang="en-US" sz="2000" b="1" dirty="0"/>
          </a:p>
        </p:txBody>
      </p:sp>
    </p:spTree>
    <p:extLst>
      <p:ext uri="{BB962C8B-B14F-4D97-AF65-F5344CB8AC3E}">
        <p14:creationId xmlns:p14="http://schemas.microsoft.com/office/powerpoint/2010/main" val="1666080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8E48499-B44D-413D-A677-A02CC94AD3C6}"/>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35FA9E-1F04-4F98-8557-EA1C3F767B1C}"/>
              </a:ext>
            </a:extLst>
          </p:cNvPr>
          <p:cNvSpPr txBox="1"/>
          <p:nvPr/>
        </p:nvSpPr>
        <p:spPr>
          <a:xfrm>
            <a:off x="778898" y="5922538"/>
            <a:ext cx="11367382" cy="261610"/>
          </a:xfrm>
          <a:prstGeom prst="rect">
            <a:avLst/>
          </a:prstGeom>
          <a:noFill/>
        </p:spPr>
        <p:txBody>
          <a:bodyPr wrap="square" rtlCol="0">
            <a:spAutoFit/>
          </a:bodyPr>
          <a:lstStyle/>
          <a:p>
            <a:r>
              <a:rPr lang="it-IT" sz="1100" i="1" dirty="0"/>
              <a:t>C11. </a:t>
            </a:r>
            <a:r>
              <a:rPr lang="ro-RO" sz="1100" i="1" dirty="0"/>
              <a:t>Î</a:t>
            </a:r>
            <a:r>
              <a:rPr lang="it-IT" sz="1100" i="1" dirty="0"/>
              <a:t>n ce masur</a:t>
            </a:r>
            <a:r>
              <a:rPr lang="ro-RO" sz="1100" i="1" dirty="0"/>
              <a:t>ă</a:t>
            </a:r>
            <a:r>
              <a:rPr lang="it-IT" sz="1100" i="1" dirty="0"/>
              <a:t> v</a:t>
            </a:r>
            <a:r>
              <a:rPr lang="ro-RO" sz="1100" i="1" dirty="0"/>
              <a:t>ă</a:t>
            </a:r>
            <a:r>
              <a:rPr lang="it-IT" sz="1100" i="1" dirty="0"/>
              <a:t> sim</a:t>
            </a:r>
            <a:r>
              <a:rPr lang="ro-RO" sz="1100" i="1" dirty="0"/>
              <a:t>ț</a:t>
            </a:r>
            <a:r>
              <a:rPr lang="it-IT" sz="1100" i="1" dirty="0"/>
              <a:t>i</a:t>
            </a:r>
            <a:r>
              <a:rPr lang="ro-RO" sz="1100" i="1" dirty="0"/>
              <a:t>ț</a:t>
            </a:r>
            <a:r>
              <a:rPr lang="it-IT" sz="1100" i="1" dirty="0"/>
              <a:t>i responsabil pentru conturarea unui comportament tolerant/nediscriminatoriu la nivelul elevilor? Baza=689</a:t>
            </a:r>
            <a:endParaRPr lang="en-US" sz="1100" i="1" dirty="0"/>
          </a:p>
        </p:txBody>
      </p:sp>
      <p:sp>
        <p:nvSpPr>
          <p:cNvPr id="9" name="Title 1">
            <a:extLst>
              <a:ext uri="{FF2B5EF4-FFF2-40B4-BE49-F238E27FC236}">
                <a16:creationId xmlns:a16="http://schemas.microsoft.com/office/drawing/2014/main" id="{3F6BA1B2-A277-4BDC-8B4E-75670261FCD7}"/>
              </a:ext>
            </a:extLst>
          </p:cNvPr>
          <p:cNvSpPr txBox="1">
            <a:spLocks/>
          </p:cNvSpPr>
          <p:nvPr/>
        </p:nvSpPr>
        <p:spPr>
          <a:xfrm>
            <a:off x="2797405" y="1213962"/>
            <a:ext cx="6597190" cy="766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t>Asumarea responsabilit</a:t>
            </a:r>
            <a:r>
              <a:rPr lang="ro-RO" sz="2000" b="1" dirty="0"/>
              <a:t>ăț</a:t>
            </a:r>
            <a:r>
              <a:rPr lang="it-IT" sz="2000" b="1" dirty="0"/>
              <a:t>ii privind educarea elevilor </a:t>
            </a:r>
          </a:p>
          <a:p>
            <a:pPr algn="ctr"/>
            <a:r>
              <a:rPr lang="ro-RO" sz="2000" b="1" dirty="0"/>
              <a:t>î</a:t>
            </a:r>
            <a:r>
              <a:rPr lang="en-US" sz="2000" b="1" dirty="0"/>
              <a:t>n </a:t>
            </a:r>
            <a:r>
              <a:rPr lang="en-US" sz="2000" b="1" dirty="0" err="1"/>
              <a:t>ceea</a:t>
            </a:r>
            <a:r>
              <a:rPr lang="en-US" sz="2000" b="1" dirty="0"/>
              <a:t> </a:t>
            </a:r>
            <a:r>
              <a:rPr lang="en-US" sz="2000" b="1" dirty="0" err="1"/>
              <a:t>ce</a:t>
            </a:r>
            <a:r>
              <a:rPr lang="en-US" sz="2000" b="1" dirty="0"/>
              <a:t> </a:t>
            </a:r>
            <a:r>
              <a:rPr lang="en-US" sz="2000" b="1" dirty="0" err="1"/>
              <a:t>prive</a:t>
            </a:r>
            <a:r>
              <a:rPr lang="ro-RO" sz="2000" b="1" dirty="0"/>
              <a:t>ș</a:t>
            </a:r>
            <a:r>
              <a:rPr lang="en-US" sz="2000" b="1" dirty="0" err="1"/>
              <a:t>te</a:t>
            </a:r>
            <a:r>
              <a:rPr lang="en-US" sz="2000" b="1" dirty="0"/>
              <a:t> </a:t>
            </a:r>
            <a:r>
              <a:rPr lang="en-US" sz="2000" b="1" dirty="0" err="1"/>
              <a:t>discriminarea</a:t>
            </a:r>
            <a:endParaRPr lang="en-US" sz="2000" b="1" dirty="0"/>
          </a:p>
        </p:txBody>
      </p:sp>
      <p:graphicFrame>
        <p:nvGraphicFramePr>
          <p:cNvPr id="10" name="Chart 9">
            <a:extLst>
              <a:ext uri="{FF2B5EF4-FFF2-40B4-BE49-F238E27FC236}">
                <a16:creationId xmlns:a16="http://schemas.microsoft.com/office/drawing/2014/main" id="{A4424E77-2229-4777-95FE-9F77A73C12B3}"/>
              </a:ext>
            </a:extLst>
          </p:cNvPr>
          <p:cNvGraphicFramePr/>
          <p:nvPr>
            <p:extLst>
              <p:ext uri="{D42A27DB-BD31-4B8C-83A1-F6EECF244321}">
                <p14:modId xmlns:p14="http://schemas.microsoft.com/office/powerpoint/2010/main" val="1836877982"/>
              </p:ext>
            </p:extLst>
          </p:nvPr>
        </p:nvGraphicFramePr>
        <p:xfrm>
          <a:off x="2154431" y="1120586"/>
          <a:ext cx="8616315" cy="4142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9622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men taking selfie">
            <a:extLst>
              <a:ext uri="{FF2B5EF4-FFF2-40B4-BE49-F238E27FC236}">
                <a16:creationId xmlns:a16="http://schemas.microsoft.com/office/drawing/2014/main" id="{C3784E3D-36AC-4DFC-A77A-68CCD9E1B9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871" b="1183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A60C11C-38D7-402F-8C98-74D922FDA82D}"/>
              </a:ext>
            </a:extLst>
          </p:cNvPr>
          <p:cNvSpPr/>
          <p:nvPr/>
        </p:nvSpPr>
        <p:spPr>
          <a:xfrm>
            <a:off x="201766" y="5229225"/>
            <a:ext cx="4013047" cy="966858"/>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3200" b="1" dirty="0">
                <a:solidFill>
                  <a:schemeClr val="tx1"/>
                </a:solidFill>
              </a:rPr>
              <a:t>Atitudini ș</a:t>
            </a:r>
            <a:r>
              <a:rPr lang="en-US" sz="3200" b="1" dirty="0" err="1">
                <a:solidFill>
                  <a:schemeClr val="tx1"/>
                </a:solidFill>
              </a:rPr>
              <a:t>i</a:t>
            </a:r>
            <a:r>
              <a:rPr lang="ro-RO" sz="3200" b="1" dirty="0">
                <a:solidFill>
                  <a:schemeClr val="tx1"/>
                </a:solidFill>
              </a:rPr>
              <a:t> percepții</a:t>
            </a:r>
          </a:p>
        </p:txBody>
      </p:sp>
    </p:spTree>
    <p:extLst>
      <p:ext uri="{BB962C8B-B14F-4D97-AF65-F5344CB8AC3E}">
        <p14:creationId xmlns:p14="http://schemas.microsoft.com/office/powerpoint/2010/main" val="1877317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221EBD82-6B21-4656-AF57-E4AA9398E55C}"/>
              </a:ext>
            </a:extLst>
          </p:cNvPr>
          <p:cNvGraphicFramePr/>
          <p:nvPr/>
        </p:nvGraphicFramePr>
        <p:xfrm>
          <a:off x="1234440" y="2046123"/>
          <a:ext cx="9575410" cy="3584136"/>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E0B7088D-5C00-46D9-97A5-6D9D65B346A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0E003B2-EEF3-48AA-9949-8C76437065D9}"/>
              </a:ext>
            </a:extLst>
          </p:cNvPr>
          <p:cNvSpPr txBox="1"/>
          <p:nvPr/>
        </p:nvSpPr>
        <p:spPr>
          <a:xfrm>
            <a:off x="822960" y="5905892"/>
            <a:ext cx="6232124" cy="261610"/>
          </a:xfrm>
          <a:prstGeom prst="rect">
            <a:avLst/>
          </a:prstGeom>
          <a:noFill/>
        </p:spPr>
        <p:txBody>
          <a:bodyPr wrap="square" rtlCol="0">
            <a:spAutoFit/>
          </a:bodyPr>
          <a:lstStyle/>
          <a:p>
            <a:r>
              <a:rPr lang="it-IT" sz="1100" i="1" dirty="0"/>
              <a:t>A1. </a:t>
            </a:r>
            <a:r>
              <a:rPr lang="ro-RO" sz="1100" i="1" dirty="0"/>
              <a:t>În</a:t>
            </a:r>
            <a:r>
              <a:rPr lang="it-IT" sz="1100" i="1" dirty="0"/>
              <a:t> opinia dvs., urm</a:t>
            </a:r>
            <a:r>
              <a:rPr lang="ro-RO" sz="1100" i="1" dirty="0"/>
              <a:t>ă</a:t>
            </a:r>
            <a:r>
              <a:rPr lang="it-IT" sz="1100" i="1" dirty="0"/>
              <a:t>toarele categorii de persoane apar</a:t>
            </a:r>
            <a:r>
              <a:rPr lang="ro-RO" sz="1100" i="1" dirty="0"/>
              <a:t>ț</a:t>
            </a:r>
            <a:r>
              <a:rPr lang="it-IT" sz="1100" i="1" dirty="0"/>
              <a:t>in sau nu apar</a:t>
            </a:r>
            <a:r>
              <a:rPr lang="ro-RO" sz="1100" i="1" dirty="0"/>
              <a:t>ți</a:t>
            </a:r>
            <a:r>
              <a:rPr lang="it-IT" sz="1100" i="1" dirty="0"/>
              <a:t>n poporului rom</a:t>
            </a:r>
            <a:r>
              <a:rPr lang="ro-RO" sz="1100" i="1" dirty="0"/>
              <a:t>â</a:t>
            </a:r>
            <a:r>
              <a:rPr lang="it-IT" sz="1100" i="1" dirty="0"/>
              <a:t>n? Baza=689</a:t>
            </a:r>
            <a:endParaRPr lang="en-US" sz="1100" i="1" dirty="0"/>
          </a:p>
        </p:txBody>
      </p:sp>
      <p:sp>
        <p:nvSpPr>
          <p:cNvPr id="8" name="Title 1">
            <a:extLst>
              <a:ext uri="{FF2B5EF4-FFF2-40B4-BE49-F238E27FC236}">
                <a16:creationId xmlns:a16="http://schemas.microsoft.com/office/drawing/2014/main" id="{23448DC9-BB76-4F46-87ED-1BDAE7CC61AA}"/>
              </a:ext>
            </a:extLst>
          </p:cNvPr>
          <p:cNvSpPr>
            <a:spLocks noGrp="1"/>
          </p:cNvSpPr>
          <p:nvPr>
            <p:ph type="title"/>
          </p:nvPr>
        </p:nvSpPr>
        <p:spPr>
          <a:xfrm>
            <a:off x="822960" y="932551"/>
            <a:ext cx="10276450" cy="584785"/>
          </a:xfrm>
        </p:spPr>
        <p:txBody>
          <a:bodyPr>
            <a:normAutofit/>
          </a:bodyPr>
          <a:lstStyle/>
          <a:p>
            <a:pPr algn="ctr"/>
            <a:r>
              <a:rPr lang="en-US" sz="2400" b="1" dirty="0"/>
              <a:t>Apar</a:t>
            </a:r>
            <a:r>
              <a:rPr lang="ro-RO" sz="2400" b="1" dirty="0"/>
              <a:t>ț</a:t>
            </a:r>
            <a:r>
              <a:rPr lang="en-US" sz="2400" b="1" dirty="0"/>
              <a:t>in </a:t>
            </a:r>
            <a:r>
              <a:rPr lang="en-US" sz="2400" b="1" dirty="0" err="1"/>
              <a:t>poporului</a:t>
            </a:r>
            <a:r>
              <a:rPr lang="en-US" sz="2400" b="1" dirty="0"/>
              <a:t> rom</a:t>
            </a:r>
            <a:r>
              <a:rPr lang="ro-RO" sz="2400" b="1" dirty="0"/>
              <a:t>â</a:t>
            </a:r>
            <a:r>
              <a:rPr lang="en-US" sz="2400" b="1" dirty="0"/>
              <a:t>n…</a:t>
            </a:r>
            <a:endParaRPr lang="en-US" sz="2400" b="1" i="1" dirty="0"/>
          </a:p>
        </p:txBody>
      </p:sp>
    </p:spTree>
    <p:extLst>
      <p:ext uri="{BB962C8B-B14F-4D97-AF65-F5344CB8AC3E}">
        <p14:creationId xmlns:p14="http://schemas.microsoft.com/office/powerpoint/2010/main" val="2827881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B3EBD0-1965-4A34-A71B-90ED3444296F}"/>
              </a:ext>
            </a:extLst>
          </p:cNvPr>
          <p:cNvSpPr txBox="1"/>
          <p:nvPr/>
        </p:nvSpPr>
        <p:spPr>
          <a:xfrm>
            <a:off x="798033" y="5744961"/>
            <a:ext cx="6096000" cy="430887"/>
          </a:xfrm>
          <a:prstGeom prst="rect">
            <a:avLst/>
          </a:prstGeom>
          <a:noFill/>
        </p:spPr>
        <p:txBody>
          <a:bodyPr wrap="square" rtlCol="0">
            <a:spAutoFit/>
          </a:bodyPr>
          <a:lstStyle/>
          <a:p>
            <a:r>
              <a:rPr lang="it-IT" sz="1100" i="1" dirty="0"/>
              <a:t>A2. Sunte</a:t>
            </a:r>
            <a:r>
              <a:rPr lang="ro-RO" sz="1100" i="1" dirty="0"/>
              <a:t>ț</a:t>
            </a:r>
            <a:r>
              <a:rPr lang="it-IT" sz="1100" i="1" dirty="0"/>
              <a:t>i mai degrab</a:t>
            </a:r>
            <a:r>
              <a:rPr lang="ro-RO" sz="1100" i="1" dirty="0"/>
              <a:t>ă</a:t>
            </a:r>
            <a:r>
              <a:rPr lang="it-IT" sz="1100" i="1" dirty="0"/>
              <a:t> </a:t>
            </a:r>
            <a:r>
              <a:rPr lang="ro-RO" sz="1100" i="1" dirty="0"/>
              <a:t>î</a:t>
            </a:r>
            <a:r>
              <a:rPr lang="it-IT" sz="1100" i="1" dirty="0"/>
              <a:t>n acord sau mai degrab</a:t>
            </a:r>
            <a:r>
              <a:rPr lang="ro-RO" sz="1100" i="1" dirty="0"/>
              <a:t>ă</a:t>
            </a:r>
            <a:r>
              <a:rPr lang="it-IT" sz="1100" i="1" dirty="0"/>
              <a:t> </a:t>
            </a:r>
            <a:r>
              <a:rPr lang="ro-RO" sz="1100" i="1" dirty="0"/>
              <a:t>î</a:t>
            </a:r>
            <a:r>
              <a:rPr lang="it-IT" sz="1100" i="1" dirty="0"/>
              <a:t>n dezacord cu urmatoarele afirma</a:t>
            </a:r>
            <a:r>
              <a:rPr lang="ro-RO" sz="1100" i="1" dirty="0"/>
              <a:t>ț</a:t>
            </a:r>
            <a:r>
              <a:rPr lang="it-IT" sz="1100" i="1" dirty="0"/>
              <a:t>ii? Baza=689</a:t>
            </a:r>
          </a:p>
          <a:p>
            <a:r>
              <a:rPr lang="it-IT" sz="1100" i="1" dirty="0"/>
              <a:t>A3. Sunte</a:t>
            </a:r>
            <a:r>
              <a:rPr lang="ro-RO" sz="1100" i="1" dirty="0"/>
              <a:t>ț</a:t>
            </a:r>
            <a:r>
              <a:rPr lang="it-IT" sz="1100" i="1" dirty="0"/>
              <a:t>i mai degrab</a:t>
            </a:r>
            <a:r>
              <a:rPr lang="ro-RO" sz="1100" i="1" dirty="0"/>
              <a:t>ă</a:t>
            </a:r>
            <a:r>
              <a:rPr lang="it-IT" sz="1100" i="1" dirty="0"/>
              <a:t> </a:t>
            </a:r>
            <a:r>
              <a:rPr lang="ro-RO" sz="1100" i="1" dirty="0"/>
              <a:t>î</a:t>
            </a:r>
            <a:r>
              <a:rPr lang="it-IT" sz="1100" i="1" dirty="0"/>
              <a:t>n acord sau mai degrab</a:t>
            </a:r>
            <a:r>
              <a:rPr lang="ro-RO" sz="1100" i="1" dirty="0"/>
              <a:t>ă</a:t>
            </a:r>
            <a:r>
              <a:rPr lang="it-IT" sz="1100" i="1" dirty="0"/>
              <a:t> </a:t>
            </a:r>
            <a:r>
              <a:rPr lang="ro-RO" sz="1100" i="1" dirty="0"/>
              <a:t>î</a:t>
            </a:r>
            <a:r>
              <a:rPr lang="it-IT" sz="1100" i="1" dirty="0"/>
              <a:t>n dezacord cu urmatoarele afirma</a:t>
            </a:r>
            <a:r>
              <a:rPr lang="ro-RO" sz="1100" i="1" dirty="0"/>
              <a:t>ț</a:t>
            </a:r>
            <a:r>
              <a:rPr lang="it-IT" sz="1100" i="1" dirty="0"/>
              <a:t>ii? Baza=689</a:t>
            </a:r>
          </a:p>
        </p:txBody>
      </p:sp>
      <p:graphicFrame>
        <p:nvGraphicFramePr>
          <p:cNvPr id="7" name="Chart 6">
            <a:extLst>
              <a:ext uri="{FF2B5EF4-FFF2-40B4-BE49-F238E27FC236}">
                <a16:creationId xmlns:a16="http://schemas.microsoft.com/office/drawing/2014/main" id="{57AD8D5C-37D7-4136-B896-E274F29656DF}"/>
              </a:ext>
            </a:extLst>
          </p:cNvPr>
          <p:cNvGraphicFramePr/>
          <p:nvPr/>
        </p:nvGraphicFramePr>
        <p:xfrm>
          <a:off x="2596808" y="1706680"/>
          <a:ext cx="8938939" cy="1857318"/>
        </p:xfrm>
        <a:graphic>
          <a:graphicData uri="http://schemas.openxmlformats.org/drawingml/2006/chart">
            <c:chart xmlns:c="http://schemas.openxmlformats.org/drawingml/2006/chart" xmlns:r="http://schemas.openxmlformats.org/officeDocument/2006/relationships" r:id="rId3"/>
          </a:graphicData>
        </a:graphic>
      </p:graphicFrame>
      <p:sp>
        <p:nvSpPr>
          <p:cNvPr id="9" name="Left Bracket 8">
            <a:extLst>
              <a:ext uri="{FF2B5EF4-FFF2-40B4-BE49-F238E27FC236}">
                <a16:creationId xmlns:a16="http://schemas.microsoft.com/office/drawing/2014/main" id="{14DA4F53-3C43-449F-88E3-76B797399FC0}"/>
              </a:ext>
            </a:extLst>
          </p:cNvPr>
          <p:cNvSpPr/>
          <p:nvPr/>
        </p:nvSpPr>
        <p:spPr>
          <a:xfrm>
            <a:off x="2190520" y="1586816"/>
            <a:ext cx="132877" cy="185731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58F66D6-D3E1-4D99-B531-86A8EECF2A63}"/>
              </a:ext>
            </a:extLst>
          </p:cNvPr>
          <p:cNvSpPr txBox="1"/>
          <p:nvPr/>
        </p:nvSpPr>
        <p:spPr>
          <a:xfrm>
            <a:off x="1060944" y="2344843"/>
            <a:ext cx="1124219" cy="338554"/>
          </a:xfrm>
          <a:prstGeom prst="rect">
            <a:avLst/>
          </a:prstGeom>
          <a:noFill/>
          <a:ln>
            <a:noFill/>
          </a:ln>
        </p:spPr>
        <p:txBody>
          <a:bodyPr wrap="none" rtlCol="0">
            <a:spAutoFit/>
          </a:bodyPr>
          <a:lstStyle/>
          <a:p>
            <a:r>
              <a:rPr lang="en-US" sz="1600" b="1" dirty="0"/>
              <a:t>LEGISLATIV</a:t>
            </a:r>
          </a:p>
        </p:txBody>
      </p:sp>
      <p:pic>
        <p:nvPicPr>
          <p:cNvPr id="12" name="Graphic 11" descr="Gavel with solid fill">
            <a:extLst>
              <a:ext uri="{FF2B5EF4-FFF2-40B4-BE49-F238E27FC236}">
                <a16:creationId xmlns:a16="http://schemas.microsoft.com/office/drawing/2014/main" id="{C50EF5E8-4E77-43E8-9B05-EE7AB8F255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858" y="2211740"/>
            <a:ext cx="584785" cy="584785"/>
          </a:xfrm>
          <a:prstGeom prst="rect">
            <a:avLst/>
          </a:prstGeom>
        </p:spPr>
      </p:pic>
      <p:graphicFrame>
        <p:nvGraphicFramePr>
          <p:cNvPr id="13" name="Chart 12">
            <a:extLst>
              <a:ext uri="{FF2B5EF4-FFF2-40B4-BE49-F238E27FC236}">
                <a16:creationId xmlns:a16="http://schemas.microsoft.com/office/drawing/2014/main" id="{B70A7EC5-DADD-4D6C-81CB-0A33CDFFB438}"/>
              </a:ext>
            </a:extLst>
          </p:cNvPr>
          <p:cNvGraphicFramePr/>
          <p:nvPr>
            <p:extLst>
              <p:ext uri="{D42A27DB-BD31-4B8C-83A1-F6EECF244321}">
                <p14:modId xmlns:p14="http://schemas.microsoft.com/office/powerpoint/2010/main" val="2272608497"/>
              </p:ext>
            </p:extLst>
          </p:nvPr>
        </p:nvGraphicFramePr>
        <p:xfrm>
          <a:off x="2596809" y="3614199"/>
          <a:ext cx="8899864" cy="2177001"/>
        </p:xfrm>
        <a:graphic>
          <a:graphicData uri="http://schemas.openxmlformats.org/drawingml/2006/chart">
            <c:chart xmlns:c="http://schemas.openxmlformats.org/drawingml/2006/chart" xmlns:r="http://schemas.openxmlformats.org/officeDocument/2006/relationships" r:id="rId6"/>
          </a:graphicData>
        </a:graphic>
      </p:graphicFrame>
      <p:sp>
        <p:nvSpPr>
          <p:cNvPr id="14" name="Left Bracket 13">
            <a:extLst>
              <a:ext uri="{FF2B5EF4-FFF2-40B4-BE49-F238E27FC236}">
                <a16:creationId xmlns:a16="http://schemas.microsoft.com/office/drawing/2014/main" id="{CB153F1D-3F19-49D4-90AE-668C89E40741}"/>
              </a:ext>
            </a:extLst>
          </p:cNvPr>
          <p:cNvSpPr/>
          <p:nvPr/>
        </p:nvSpPr>
        <p:spPr>
          <a:xfrm>
            <a:off x="2190520" y="3563998"/>
            <a:ext cx="132877" cy="185731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3F1DDB29-ECA6-4302-82C8-FEB0C9FDD039}"/>
              </a:ext>
            </a:extLst>
          </p:cNvPr>
          <p:cNvSpPr txBox="1"/>
          <p:nvPr/>
        </p:nvSpPr>
        <p:spPr>
          <a:xfrm>
            <a:off x="1231180" y="4309650"/>
            <a:ext cx="838691" cy="338554"/>
          </a:xfrm>
          <a:prstGeom prst="rect">
            <a:avLst/>
          </a:prstGeom>
          <a:noFill/>
          <a:ln>
            <a:noFill/>
          </a:ln>
        </p:spPr>
        <p:txBody>
          <a:bodyPr wrap="none" rtlCol="0">
            <a:spAutoFit/>
          </a:bodyPr>
          <a:lstStyle/>
          <a:p>
            <a:r>
              <a:rPr lang="en-US" sz="1600" b="1" dirty="0"/>
              <a:t>POLITIC</a:t>
            </a:r>
          </a:p>
        </p:txBody>
      </p:sp>
      <p:pic>
        <p:nvPicPr>
          <p:cNvPr id="1030" name="Picture 6" descr="Download Political Candidate Speech Svg Png Icon Free Download - Political  Icon - Full Size PNG Image - PNGkit">
            <a:extLst>
              <a:ext uri="{FF2B5EF4-FFF2-40B4-BE49-F238E27FC236}">
                <a16:creationId xmlns:a16="http://schemas.microsoft.com/office/drawing/2014/main" id="{A7410289-C46C-4C86-AAD3-BF660A0CEA0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340" b="96038" l="10000" r="90000">
                        <a14:foregroundMark x1="55122" y1="11698" x2="55122" y2="11698"/>
                        <a14:foregroundMark x1="51707" y1="4340" x2="51707" y2="4340"/>
                        <a14:foregroundMark x1="41951" y1="32830" x2="41951" y2="32830"/>
                        <a14:foregroundMark x1="49390" y1="36698" x2="49390" y2="36698"/>
                        <a14:foregroundMark x1="49634" y1="39906" x2="49634" y2="39906"/>
                        <a14:foregroundMark x1="49024" y1="45377" x2="50976" y2="34717"/>
                        <a14:foregroundMark x1="50976" y1="34717" x2="52439" y2="32264"/>
                        <a14:foregroundMark x1="50366" y1="25283" x2="50366" y2="26321"/>
                        <a14:foregroundMark x1="57805" y1="36226" x2="66220" y2="45094"/>
                        <a14:foregroundMark x1="45980" y1="56960" x2="54390" y2="87642"/>
                        <a14:foregroundMark x1="44131" y1="50212" x2="45386" y2="54789"/>
                        <a14:foregroundMark x1="39512" y1="93113" x2="53537" y2="91887"/>
                        <a14:foregroundMark x1="53537" y1="91887" x2="54390" y2="92075"/>
                        <a14:foregroundMark x1="43659" y1="95755" x2="50732" y2="96038"/>
                        <a14:foregroundMark x1="65854" y1="44340" x2="65610" y2="52170"/>
                        <a14:backgroundMark x1="48293" y1="48491" x2="48293" y2="48491"/>
                        <a14:backgroundMark x1="44268" y1="49245" x2="44268" y2="49245"/>
                        <a14:backgroundMark x1="41585" y1="49245" x2="45610" y2="48774"/>
                        <a14:backgroundMark x1="44634" y1="55755" x2="47317" y2="55566"/>
                      </a14:backgroundRemoval>
                    </a14:imgEffect>
                  </a14:imgLayer>
                </a14:imgProps>
              </a:ext>
              <a:ext uri="{28A0092B-C50C-407E-A947-70E740481C1C}">
                <a14:useLocalDpi xmlns:a14="http://schemas.microsoft.com/office/drawing/2010/main" val="0"/>
              </a:ext>
            </a:extLst>
          </a:blip>
          <a:srcRect/>
          <a:stretch>
            <a:fillRect/>
          </a:stretch>
        </p:blipFill>
        <p:spPr bwMode="auto">
          <a:xfrm>
            <a:off x="711972" y="4151026"/>
            <a:ext cx="507335" cy="655801"/>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2C9E627B-072D-467E-AFAE-83A89B914336}"/>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BD4A9643-E051-4615-A0E0-E9EFF19BAD29}"/>
              </a:ext>
            </a:extLst>
          </p:cNvPr>
          <p:cNvSpPr>
            <a:spLocks noGrp="1"/>
          </p:cNvSpPr>
          <p:nvPr>
            <p:ph type="title"/>
          </p:nvPr>
        </p:nvSpPr>
        <p:spPr>
          <a:xfrm>
            <a:off x="2069871" y="789699"/>
            <a:ext cx="9158056" cy="584785"/>
          </a:xfrm>
        </p:spPr>
        <p:txBody>
          <a:bodyPr>
            <a:normAutofit/>
          </a:bodyPr>
          <a:lstStyle/>
          <a:p>
            <a:pPr algn="ctr"/>
            <a:r>
              <a:rPr lang="en-US" sz="2400" b="1" dirty="0" err="1"/>
              <a:t>Atitudinea</a:t>
            </a:r>
            <a:r>
              <a:rPr lang="en-US" sz="2400" b="1" dirty="0"/>
              <a:t> general</a:t>
            </a:r>
            <a:r>
              <a:rPr lang="ro-RO" sz="2400" b="1" dirty="0"/>
              <a:t>ă</a:t>
            </a:r>
            <a:r>
              <a:rPr lang="en-US" sz="2400" b="1" dirty="0"/>
              <a:t> fa</a:t>
            </a:r>
            <a:r>
              <a:rPr lang="ro-RO" sz="2400" b="1" dirty="0"/>
              <a:t>ță</a:t>
            </a:r>
            <a:r>
              <a:rPr lang="en-US" sz="2400" b="1" dirty="0"/>
              <a:t> de…</a:t>
            </a:r>
          </a:p>
        </p:txBody>
      </p:sp>
    </p:spTree>
    <p:extLst>
      <p:ext uri="{BB962C8B-B14F-4D97-AF65-F5344CB8AC3E}">
        <p14:creationId xmlns:p14="http://schemas.microsoft.com/office/powerpoint/2010/main" val="4101852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15CD2EFE-FAE5-41A2-9551-64E0E1632A52}"/>
              </a:ext>
            </a:extLst>
          </p:cNvPr>
          <p:cNvGraphicFramePr/>
          <p:nvPr>
            <p:extLst>
              <p:ext uri="{D42A27DB-BD31-4B8C-83A1-F6EECF244321}">
                <p14:modId xmlns:p14="http://schemas.microsoft.com/office/powerpoint/2010/main" val="866898204"/>
              </p:ext>
            </p:extLst>
          </p:nvPr>
        </p:nvGraphicFramePr>
        <p:xfrm>
          <a:off x="2574985" y="1756255"/>
          <a:ext cx="8360402" cy="2639554"/>
        </p:xfrm>
        <a:graphic>
          <a:graphicData uri="http://schemas.openxmlformats.org/drawingml/2006/chart">
            <c:chart xmlns:c="http://schemas.openxmlformats.org/drawingml/2006/chart" xmlns:r="http://schemas.openxmlformats.org/officeDocument/2006/relationships" r:id="rId3"/>
          </a:graphicData>
        </a:graphic>
      </p:graphicFrame>
      <p:sp>
        <p:nvSpPr>
          <p:cNvPr id="17" name="Left Bracket 16">
            <a:extLst>
              <a:ext uri="{FF2B5EF4-FFF2-40B4-BE49-F238E27FC236}">
                <a16:creationId xmlns:a16="http://schemas.microsoft.com/office/drawing/2014/main" id="{F96E4D2C-F3A0-444B-A707-76F2D0AD74F5}"/>
              </a:ext>
            </a:extLst>
          </p:cNvPr>
          <p:cNvSpPr/>
          <p:nvPr/>
        </p:nvSpPr>
        <p:spPr>
          <a:xfrm>
            <a:off x="2510846" y="1784391"/>
            <a:ext cx="125896" cy="2376405"/>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C16BA42F-BD1E-4312-845F-88BE8D298FA2}"/>
              </a:ext>
            </a:extLst>
          </p:cNvPr>
          <p:cNvSpPr txBox="1"/>
          <p:nvPr/>
        </p:nvSpPr>
        <p:spPr>
          <a:xfrm>
            <a:off x="1588082" y="2663434"/>
            <a:ext cx="1003801" cy="584775"/>
          </a:xfrm>
          <a:prstGeom prst="rect">
            <a:avLst/>
          </a:prstGeom>
          <a:noFill/>
          <a:ln>
            <a:noFill/>
          </a:ln>
        </p:spPr>
        <p:txBody>
          <a:bodyPr wrap="square" rtlCol="0">
            <a:spAutoFit/>
          </a:bodyPr>
          <a:lstStyle/>
          <a:p>
            <a:r>
              <a:rPr lang="en-US" sz="1600" b="1" dirty="0"/>
              <a:t>STATUT </a:t>
            </a:r>
          </a:p>
          <a:p>
            <a:r>
              <a:rPr lang="en-US" sz="1600" b="1" dirty="0"/>
              <a:t>SOCIAL</a:t>
            </a:r>
          </a:p>
        </p:txBody>
      </p:sp>
      <p:pic>
        <p:nvPicPr>
          <p:cNvPr id="19" name="Picture 12" descr="Status bar - Free social icons">
            <a:extLst>
              <a:ext uri="{FF2B5EF4-FFF2-40B4-BE49-F238E27FC236}">
                <a16:creationId xmlns:a16="http://schemas.microsoft.com/office/drawing/2014/main" id="{0FCB6DE6-472C-4337-A00D-498E8F10F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13" y="2630691"/>
            <a:ext cx="584786" cy="5847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Religion Icons - 28,850 free vector icons">
            <a:extLst>
              <a:ext uri="{FF2B5EF4-FFF2-40B4-BE49-F238E27FC236}">
                <a16:creationId xmlns:a16="http://schemas.microsoft.com/office/drawing/2014/main" id="{2261B974-25B4-4EE5-B3FA-5F13A3289A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311" y="4585707"/>
            <a:ext cx="584786" cy="58478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E4B6E68-BEBD-4DF9-BCD6-02B7C7DE3B9E}"/>
              </a:ext>
            </a:extLst>
          </p:cNvPr>
          <p:cNvSpPr txBox="1"/>
          <p:nvPr/>
        </p:nvSpPr>
        <p:spPr>
          <a:xfrm>
            <a:off x="1588082" y="4694017"/>
            <a:ext cx="1003801" cy="338554"/>
          </a:xfrm>
          <a:prstGeom prst="rect">
            <a:avLst/>
          </a:prstGeom>
          <a:noFill/>
          <a:ln>
            <a:noFill/>
          </a:ln>
        </p:spPr>
        <p:txBody>
          <a:bodyPr wrap="square" rtlCol="0">
            <a:spAutoFit/>
          </a:bodyPr>
          <a:lstStyle/>
          <a:p>
            <a:r>
              <a:rPr lang="en-US" sz="1600" b="1" dirty="0"/>
              <a:t>RELIGIE</a:t>
            </a:r>
          </a:p>
        </p:txBody>
      </p:sp>
      <p:graphicFrame>
        <p:nvGraphicFramePr>
          <p:cNvPr id="22" name="Chart 21">
            <a:extLst>
              <a:ext uri="{FF2B5EF4-FFF2-40B4-BE49-F238E27FC236}">
                <a16:creationId xmlns:a16="http://schemas.microsoft.com/office/drawing/2014/main" id="{357A8D0B-47FF-447B-AFDE-AB66FC5FE3CF}"/>
              </a:ext>
            </a:extLst>
          </p:cNvPr>
          <p:cNvGraphicFramePr/>
          <p:nvPr/>
        </p:nvGraphicFramePr>
        <p:xfrm>
          <a:off x="2603834" y="4574325"/>
          <a:ext cx="8333296" cy="1651087"/>
        </p:xfrm>
        <a:graphic>
          <a:graphicData uri="http://schemas.openxmlformats.org/drawingml/2006/chart">
            <c:chart xmlns:c="http://schemas.openxmlformats.org/drawingml/2006/chart" xmlns:r="http://schemas.openxmlformats.org/officeDocument/2006/relationships" r:id="rId6"/>
          </a:graphicData>
        </a:graphic>
      </p:graphicFrame>
      <p:sp>
        <p:nvSpPr>
          <p:cNvPr id="24" name="Left Bracket 23">
            <a:extLst>
              <a:ext uri="{FF2B5EF4-FFF2-40B4-BE49-F238E27FC236}">
                <a16:creationId xmlns:a16="http://schemas.microsoft.com/office/drawing/2014/main" id="{EAC58C43-2760-4A51-8B8D-C7D47650EF91}"/>
              </a:ext>
            </a:extLst>
          </p:cNvPr>
          <p:cNvSpPr/>
          <p:nvPr/>
        </p:nvSpPr>
        <p:spPr>
          <a:xfrm>
            <a:off x="2510846" y="4641127"/>
            <a:ext cx="64139" cy="627675"/>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97E83499-82BA-4BC5-A5A1-83156E3A90D3}"/>
              </a:ext>
            </a:extLst>
          </p:cNvPr>
          <p:cNvSpPr txBox="1"/>
          <p:nvPr/>
        </p:nvSpPr>
        <p:spPr>
          <a:xfrm>
            <a:off x="798033" y="5744961"/>
            <a:ext cx="6096000" cy="430887"/>
          </a:xfrm>
          <a:prstGeom prst="rect">
            <a:avLst/>
          </a:prstGeom>
          <a:noFill/>
        </p:spPr>
        <p:txBody>
          <a:bodyPr wrap="square" rtlCol="0">
            <a:spAutoFit/>
          </a:bodyPr>
          <a:lstStyle/>
          <a:p>
            <a:r>
              <a:rPr lang="it-IT" sz="1100" i="1" dirty="0"/>
              <a:t>A2. Sunte</a:t>
            </a:r>
            <a:r>
              <a:rPr lang="ro-RO" sz="1100" i="1" dirty="0"/>
              <a:t>ț</a:t>
            </a:r>
            <a:r>
              <a:rPr lang="it-IT" sz="1100" i="1" dirty="0"/>
              <a:t>i mai degrab</a:t>
            </a:r>
            <a:r>
              <a:rPr lang="ro-RO" sz="1100" i="1" dirty="0"/>
              <a:t>ă</a:t>
            </a:r>
            <a:r>
              <a:rPr lang="it-IT" sz="1100" i="1" dirty="0"/>
              <a:t> </a:t>
            </a:r>
            <a:r>
              <a:rPr lang="ro-RO" sz="1100" i="1" dirty="0"/>
              <a:t>î</a:t>
            </a:r>
            <a:r>
              <a:rPr lang="it-IT" sz="1100" i="1" dirty="0"/>
              <a:t>n acord sau mai degrab</a:t>
            </a:r>
            <a:r>
              <a:rPr lang="ro-RO" sz="1100" i="1" dirty="0"/>
              <a:t>ă</a:t>
            </a:r>
            <a:r>
              <a:rPr lang="it-IT" sz="1100" i="1" dirty="0"/>
              <a:t> </a:t>
            </a:r>
            <a:r>
              <a:rPr lang="ro-RO" sz="1100" i="1" dirty="0"/>
              <a:t>î</a:t>
            </a:r>
            <a:r>
              <a:rPr lang="it-IT" sz="1100" i="1" dirty="0"/>
              <a:t>n dezacord cu urmatoarele afirma</a:t>
            </a:r>
            <a:r>
              <a:rPr lang="ro-RO" sz="1100" i="1" dirty="0"/>
              <a:t>ț</a:t>
            </a:r>
            <a:r>
              <a:rPr lang="it-IT" sz="1100" i="1" dirty="0"/>
              <a:t>ii? Baza=689</a:t>
            </a:r>
          </a:p>
          <a:p>
            <a:r>
              <a:rPr lang="it-IT" sz="1100" i="1" dirty="0"/>
              <a:t>A3. Sunte</a:t>
            </a:r>
            <a:r>
              <a:rPr lang="ro-RO" sz="1100" i="1" dirty="0"/>
              <a:t>ț</a:t>
            </a:r>
            <a:r>
              <a:rPr lang="it-IT" sz="1100" i="1" dirty="0"/>
              <a:t>i mai degrab</a:t>
            </a:r>
            <a:r>
              <a:rPr lang="ro-RO" sz="1100" i="1" dirty="0"/>
              <a:t>ă</a:t>
            </a:r>
            <a:r>
              <a:rPr lang="it-IT" sz="1100" i="1" dirty="0"/>
              <a:t> </a:t>
            </a:r>
            <a:r>
              <a:rPr lang="ro-RO" sz="1100" i="1" dirty="0"/>
              <a:t>î</a:t>
            </a:r>
            <a:r>
              <a:rPr lang="it-IT" sz="1100" i="1" dirty="0"/>
              <a:t>n acord sau mai degrab</a:t>
            </a:r>
            <a:r>
              <a:rPr lang="ro-RO" sz="1100" i="1" dirty="0"/>
              <a:t>ă</a:t>
            </a:r>
            <a:r>
              <a:rPr lang="it-IT" sz="1100" i="1" dirty="0"/>
              <a:t> </a:t>
            </a:r>
            <a:r>
              <a:rPr lang="ro-RO" sz="1100" i="1" dirty="0"/>
              <a:t>î</a:t>
            </a:r>
            <a:r>
              <a:rPr lang="it-IT" sz="1100" i="1" dirty="0"/>
              <a:t>n dezacord cu urmatoarele afirma</a:t>
            </a:r>
            <a:r>
              <a:rPr lang="ro-RO" sz="1100" i="1" dirty="0"/>
              <a:t>ț</a:t>
            </a:r>
            <a:r>
              <a:rPr lang="it-IT" sz="1100" i="1" dirty="0"/>
              <a:t>ii? Baza=689</a:t>
            </a:r>
          </a:p>
        </p:txBody>
      </p:sp>
      <p:cxnSp>
        <p:nvCxnSpPr>
          <p:cNvPr id="26" name="Straight Connector 25">
            <a:extLst>
              <a:ext uri="{FF2B5EF4-FFF2-40B4-BE49-F238E27FC236}">
                <a16:creationId xmlns:a16="http://schemas.microsoft.com/office/drawing/2014/main" id="{2A7A66ED-BB78-4114-A4A7-A04776CB11A3}"/>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A41E4E6-D698-4E2E-90DB-2E080BA93361}"/>
              </a:ext>
            </a:extLst>
          </p:cNvPr>
          <p:cNvSpPr>
            <a:spLocks noGrp="1"/>
          </p:cNvSpPr>
          <p:nvPr>
            <p:ph type="title"/>
          </p:nvPr>
        </p:nvSpPr>
        <p:spPr>
          <a:xfrm>
            <a:off x="2069871" y="789699"/>
            <a:ext cx="9158056" cy="584785"/>
          </a:xfrm>
        </p:spPr>
        <p:txBody>
          <a:bodyPr>
            <a:normAutofit/>
          </a:bodyPr>
          <a:lstStyle/>
          <a:p>
            <a:pPr algn="ctr"/>
            <a:r>
              <a:rPr lang="en-US" sz="2400" b="1" dirty="0" err="1"/>
              <a:t>Atitudinea</a:t>
            </a:r>
            <a:r>
              <a:rPr lang="en-US" sz="2400" b="1" dirty="0"/>
              <a:t> general</a:t>
            </a:r>
            <a:r>
              <a:rPr lang="ro-RO" sz="2400" b="1" dirty="0"/>
              <a:t>ă</a:t>
            </a:r>
            <a:r>
              <a:rPr lang="en-US" sz="2400" b="1" dirty="0"/>
              <a:t> fa</a:t>
            </a:r>
            <a:r>
              <a:rPr lang="ro-RO" sz="2400" b="1" dirty="0"/>
              <a:t>ță</a:t>
            </a:r>
            <a:r>
              <a:rPr lang="en-US" sz="2400" b="1" dirty="0"/>
              <a:t> de…</a:t>
            </a:r>
          </a:p>
        </p:txBody>
      </p:sp>
    </p:spTree>
    <p:extLst>
      <p:ext uri="{BB962C8B-B14F-4D97-AF65-F5344CB8AC3E}">
        <p14:creationId xmlns:p14="http://schemas.microsoft.com/office/powerpoint/2010/main" val="2033552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0B7088D-5C00-46D9-97A5-6D9D65B346A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0E003B2-EEF3-48AA-9949-8C76437065D9}"/>
              </a:ext>
            </a:extLst>
          </p:cNvPr>
          <p:cNvSpPr txBox="1"/>
          <p:nvPr/>
        </p:nvSpPr>
        <p:spPr>
          <a:xfrm>
            <a:off x="792480" y="5907298"/>
            <a:ext cx="7471883" cy="261610"/>
          </a:xfrm>
          <a:prstGeom prst="rect">
            <a:avLst/>
          </a:prstGeom>
          <a:noFill/>
        </p:spPr>
        <p:txBody>
          <a:bodyPr wrap="square" rtlCol="0">
            <a:spAutoFit/>
          </a:bodyPr>
          <a:lstStyle/>
          <a:p>
            <a:r>
              <a:rPr lang="it-IT" sz="1100" i="1" dirty="0"/>
              <a:t>A5. Pentru fiecare dintre urmatoarele afirma</a:t>
            </a:r>
            <a:r>
              <a:rPr lang="ro-RO" sz="1100" i="1" dirty="0"/>
              <a:t>ț</a:t>
            </a:r>
            <a:r>
              <a:rPr lang="it-IT" sz="1100" i="1" dirty="0"/>
              <a:t>ii, v</a:t>
            </a:r>
            <a:r>
              <a:rPr lang="ro-RO" sz="1100" i="1" dirty="0"/>
              <a:t>ă</a:t>
            </a:r>
            <a:r>
              <a:rPr lang="it-IT" sz="1100" i="1" dirty="0"/>
              <a:t> rog sa alege</a:t>
            </a:r>
            <a:r>
              <a:rPr lang="ro-RO" sz="1100" i="1" dirty="0"/>
              <a:t>ț</a:t>
            </a:r>
            <a:r>
              <a:rPr lang="it-IT" sz="1100" i="1" dirty="0"/>
              <a:t>i varianta de r</a:t>
            </a:r>
            <a:r>
              <a:rPr lang="ro-RO" sz="1100" i="1" dirty="0"/>
              <a:t>ă</a:t>
            </a:r>
            <a:r>
              <a:rPr lang="it-IT" sz="1100" i="1" dirty="0"/>
              <a:t>spuns care vi se potrive</a:t>
            </a:r>
            <a:r>
              <a:rPr lang="ro-RO" sz="1100" i="1" dirty="0"/>
              <a:t>ș</a:t>
            </a:r>
            <a:r>
              <a:rPr lang="it-IT" sz="1100" i="1" dirty="0"/>
              <a:t>te dvs. ? Baza=689  </a:t>
            </a:r>
            <a:endParaRPr lang="en-US" sz="1100" i="1" dirty="0"/>
          </a:p>
        </p:txBody>
      </p:sp>
      <p:sp>
        <p:nvSpPr>
          <p:cNvPr id="8" name="Left Bracket 7">
            <a:extLst>
              <a:ext uri="{FF2B5EF4-FFF2-40B4-BE49-F238E27FC236}">
                <a16:creationId xmlns:a16="http://schemas.microsoft.com/office/drawing/2014/main" id="{72F29ABD-3E1D-4225-82ED-768D40CEA8D3}"/>
              </a:ext>
            </a:extLst>
          </p:cNvPr>
          <p:cNvSpPr/>
          <p:nvPr/>
        </p:nvSpPr>
        <p:spPr>
          <a:xfrm>
            <a:off x="2231427" y="1517336"/>
            <a:ext cx="132877" cy="185731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3D173DB5-70A2-4B1D-A6AC-E56257C1C62C}"/>
              </a:ext>
            </a:extLst>
          </p:cNvPr>
          <p:cNvGraphicFramePr/>
          <p:nvPr>
            <p:extLst>
              <p:ext uri="{D42A27DB-BD31-4B8C-83A1-F6EECF244321}">
                <p14:modId xmlns:p14="http://schemas.microsoft.com/office/powerpoint/2010/main" val="1516495439"/>
              </p:ext>
            </p:extLst>
          </p:nvPr>
        </p:nvGraphicFramePr>
        <p:xfrm>
          <a:off x="2410532" y="1453349"/>
          <a:ext cx="7799740" cy="1975651"/>
        </p:xfrm>
        <a:graphic>
          <a:graphicData uri="http://schemas.openxmlformats.org/drawingml/2006/chart">
            <c:chart xmlns:c="http://schemas.openxmlformats.org/drawingml/2006/chart" xmlns:r="http://schemas.openxmlformats.org/officeDocument/2006/relationships" r:id="rId3"/>
          </a:graphicData>
        </a:graphic>
      </p:graphicFrame>
      <p:sp>
        <p:nvSpPr>
          <p:cNvPr id="14" name="Left Bracket 13">
            <a:extLst>
              <a:ext uri="{FF2B5EF4-FFF2-40B4-BE49-F238E27FC236}">
                <a16:creationId xmlns:a16="http://schemas.microsoft.com/office/drawing/2014/main" id="{D2EE7EF4-D322-4A6E-9393-334967CFFC50}"/>
              </a:ext>
            </a:extLst>
          </p:cNvPr>
          <p:cNvSpPr/>
          <p:nvPr/>
        </p:nvSpPr>
        <p:spPr>
          <a:xfrm>
            <a:off x="2231427" y="3706809"/>
            <a:ext cx="132877" cy="185731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7" name="Chart 16">
            <a:extLst>
              <a:ext uri="{FF2B5EF4-FFF2-40B4-BE49-F238E27FC236}">
                <a16:creationId xmlns:a16="http://schemas.microsoft.com/office/drawing/2014/main" id="{DB67A427-32E2-4F97-8A19-35EC41D4E633}"/>
              </a:ext>
            </a:extLst>
          </p:cNvPr>
          <p:cNvGraphicFramePr/>
          <p:nvPr>
            <p:extLst>
              <p:ext uri="{D42A27DB-BD31-4B8C-83A1-F6EECF244321}">
                <p14:modId xmlns:p14="http://schemas.microsoft.com/office/powerpoint/2010/main" val="2204703034"/>
              </p:ext>
            </p:extLst>
          </p:nvPr>
        </p:nvGraphicFramePr>
        <p:xfrm>
          <a:off x="2545346" y="3577392"/>
          <a:ext cx="9776656" cy="21261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a:extLst>
              <a:ext uri="{FF2B5EF4-FFF2-40B4-BE49-F238E27FC236}">
                <a16:creationId xmlns:a16="http://schemas.microsoft.com/office/drawing/2014/main" id="{BB70C39F-95F7-4CDC-9B79-EA780D4668C1}"/>
              </a:ext>
            </a:extLst>
          </p:cNvPr>
          <p:cNvSpPr>
            <a:spLocks noGrp="1"/>
          </p:cNvSpPr>
          <p:nvPr>
            <p:ph type="title"/>
          </p:nvPr>
        </p:nvSpPr>
        <p:spPr>
          <a:xfrm>
            <a:off x="2069871" y="789699"/>
            <a:ext cx="9158056" cy="584785"/>
          </a:xfrm>
        </p:spPr>
        <p:txBody>
          <a:bodyPr>
            <a:normAutofit/>
          </a:bodyPr>
          <a:lstStyle/>
          <a:p>
            <a:pPr algn="ctr"/>
            <a:r>
              <a:rPr lang="en-US" sz="2400" b="1" dirty="0" err="1"/>
              <a:t>Atitudinea</a:t>
            </a:r>
            <a:r>
              <a:rPr lang="en-US" sz="2400" b="1" dirty="0"/>
              <a:t> general</a:t>
            </a:r>
            <a:r>
              <a:rPr lang="ro-RO" sz="2400" b="1" dirty="0"/>
              <a:t>ă</a:t>
            </a:r>
            <a:r>
              <a:rPr lang="en-US" sz="2400" b="1" dirty="0"/>
              <a:t> fa</a:t>
            </a:r>
            <a:r>
              <a:rPr lang="ro-RO" sz="2400" b="1" dirty="0"/>
              <a:t>ță</a:t>
            </a:r>
            <a:r>
              <a:rPr lang="en-US" sz="2400" b="1" dirty="0"/>
              <a:t> de…</a:t>
            </a:r>
          </a:p>
        </p:txBody>
      </p:sp>
      <p:pic>
        <p:nvPicPr>
          <p:cNvPr id="15" name="Graphic 14" descr="Ring outline">
            <a:extLst>
              <a:ext uri="{FF2B5EF4-FFF2-40B4-BE49-F238E27FC236}">
                <a16:creationId xmlns:a16="http://schemas.microsoft.com/office/drawing/2014/main" id="{5B83C264-4280-453C-BAF6-0362698946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92" y="2044521"/>
            <a:ext cx="827650" cy="827650"/>
          </a:xfrm>
          <a:prstGeom prst="rect">
            <a:avLst/>
          </a:prstGeom>
        </p:spPr>
      </p:pic>
      <p:pic>
        <p:nvPicPr>
          <p:cNvPr id="16" name="Graphic 15" descr="Female Profile outline">
            <a:extLst>
              <a:ext uri="{FF2B5EF4-FFF2-40B4-BE49-F238E27FC236}">
                <a16:creationId xmlns:a16="http://schemas.microsoft.com/office/drawing/2014/main" id="{B7F07830-7126-432A-9B2A-1D6ED6AE63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2015" y="4220180"/>
            <a:ext cx="830575" cy="830575"/>
          </a:xfrm>
          <a:prstGeom prst="rect">
            <a:avLst/>
          </a:prstGeom>
        </p:spPr>
      </p:pic>
      <p:sp>
        <p:nvSpPr>
          <p:cNvPr id="18" name="TextBox 17">
            <a:extLst>
              <a:ext uri="{FF2B5EF4-FFF2-40B4-BE49-F238E27FC236}">
                <a16:creationId xmlns:a16="http://schemas.microsoft.com/office/drawing/2014/main" id="{32304B5C-11F2-4A1F-988F-1383C7B9BEE5}"/>
              </a:ext>
            </a:extLst>
          </p:cNvPr>
          <p:cNvSpPr txBox="1"/>
          <p:nvPr/>
        </p:nvSpPr>
        <p:spPr>
          <a:xfrm>
            <a:off x="763282" y="2044613"/>
            <a:ext cx="1799403" cy="830997"/>
          </a:xfrm>
          <a:prstGeom prst="rect">
            <a:avLst/>
          </a:prstGeom>
          <a:noFill/>
          <a:ln>
            <a:noFill/>
          </a:ln>
        </p:spPr>
        <p:txBody>
          <a:bodyPr wrap="square" rtlCol="0">
            <a:spAutoFit/>
          </a:bodyPr>
          <a:lstStyle/>
          <a:p>
            <a:r>
              <a:rPr lang="ro-RO" sz="1600" b="1" dirty="0"/>
              <a:t>RELAȚII DINTRE PERSOANE DE ACELAȘI SEX</a:t>
            </a:r>
            <a:endParaRPr lang="en-US" sz="1600" b="1" dirty="0"/>
          </a:p>
        </p:txBody>
      </p:sp>
      <p:sp>
        <p:nvSpPr>
          <p:cNvPr id="19" name="TextBox 18">
            <a:extLst>
              <a:ext uri="{FF2B5EF4-FFF2-40B4-BE49-F238E27FC236}">
                <a16:creationId xmlns:a16="http://schemas.microsoft.com/office/drawing/2014/main" id="{2F48EA92-4BDF-4633-A3EE-96EBB517AE4E}"/>
              </a:ext>
            </a:extLst>
          </p:cNvPr>
          <p:cNvSpPr txBox="1"/>
          <p:nvPr/>
        </p:nvSpPr>
        <p:spPr>
          <a:xfrm>
            <a:off x="1343699" y="4466190"/>
            <a:ext cx="830576" cy="338554"/>
          </a:xfrm>
          <a:prstGeom prst="rect">
            <a:avLst/>
          </a:prstGeom>
          <a:noFill/>
          <a:ln>
            <a:noFill/>
          </a:ln>
        </p:spPr>
        <p:txBody>
          <a:bodyPr wrap="square" rtlCol="0">
            <a:spAutoFit/>
          </a:bodyPr>
          <a:lstStyle/>
          <a:p>
            <a:r>
              <a:rPr lang="ro-RO" sz="1600" b="1" dirty="0"/>
              <a:t>FEMEI</a:t>
            </a:r>
            <a:endParaRPr lang="en-US" sz="1600" b="1" dirty="0"/>
          </a:p>
        </p:txBody>
      </p:sp>
    </p:spTree>
    <p:extLst>
      <p:ext uri="{BB962C8B-B14F-4D97-AF65-F5344CB8AC3E}">
        <p14:creationId xmlns:p14="http://schemas.microsoft.com/office/powerpoint/2010/main" val="127865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423D5A-BCC6-4872-B70C-33AC971638A4}"/>
              </a:ext>
            </a:extLst>
          </p:cNvPr>
          <p:cNvSpPr>
            <a:spLocks noGrp="1"/>
          </p:cNvSpPr>
          <p:nvPr>
            <p:ph type="title"/>
          </p:nvPr>
        </p:nvSpPr>
        <p:spPr>
          <a:xfrm>
            <a:off x="579121" y="1132188"/>
            <a:ext cx="6586491" cy="666132"/>
          </a:xfrm>
        </p:spPr>
        <p:txBody>
          <a:bodyPr anchor="b">
            <a:normAutofit/>
          </a:bodyPr>
          <a:lstStyle/>
          <a:p>
            <a:r>
              <a:rPr lang="en-US" sz="3200" b="1" dirty="0" err="1"/>
              <a:t>Metodologie</a:t>
            </a:r>
            <a:r>
              <a:rPr lang="en-US" sz="3200" b="1" dirty="0"/>
              <a:t>:</a:t>
            </a:r>
            <a:endParaRPr lang="ro-RO" sz="3200" b="1" dirty="0"/>
          </a:p>
        </p:txBody>
      </p:sp>
      <p:sp>
        <p:nvSpPr>
          <p:cNvPr id="5" name="Content Placeholder 2">
            <a:extLst>
              <a:ext uri="{FF2B5EF4-FFF2-40B4-BE49-F238E27FC236}">
                <a16:creationId xmlns:a16="http://schemas.microsoft.com/office/drawing/2014/main" id="{BC32AABD-389B-4FBC-B223-E03891018701}"/>
              </a:ext>
            </a:extLst>
          </p:cNvPr>
          <p:cNvSpPr>
            <a:spLocks noGrp="1"/>
          </p:cNvSpPr>
          <p:nvPr>
            <p:ph idx="1"/>
          </p:nvPr>
        </p:nvSpPr>
        <p:spPr>
          <a:xfrm>
            <a:off x="579121" y="2057400"/>
            <a:ext cx="10972800" cy="3785419"/>
          </a:xfrm>
        </p:spPr>
        <p:txBody>
          <a:bodyPr>
            <a:normAutofit lnSpcReduction="10000"/>
          </a:bodyPr>
          <a:lstStyle/>
          <a:p>
            <a:pPr marL="0" indent="0">
              <a:buNone/>
            </a:pPr>
            <a:r>
              <a:rPr lang="en-US" sz="2000" b="1" dirty="0"/>
              <a:t>Target &amp; </a:t>
            </a:r>
            <a:r>
              <a:rPr lang="en-US" sz="2000" b="1" dirty="0" err="1"/>
              <a:t>Marime</a:t>
            </a:r>
            <a:r>
              <a:rPr lang="en-US" sz="2000" b="1" dirty="0"/>
              <a:t> e</a:t>
            </a:r>
            <a:r>
              <a:rPr lang="ro-RO" sz="2000" b="1" dirty="0"/>
              <a:t>ș</a:t>
            </a:r>
            <a:r>
              <a:rPr lang="en-US" sz="2000" b="1" dirty="0" err="1"/>
              <a:t>antion</a:t>
            </a:r>
            <a:r>
              <a:rPr lang="en-US" sz="2000" b="1" dirty="0"/>
              <a:t>:</a:t>
            </a:r>
          </a:p>
          <a:p>
            <a:pPr>
              <a:buFontTx/>
              <a:buChar char="-"/>
            </a:pPr>
            <a:r>
              <a:rPr lang="en-US" sz="2000" dirty="0"/>
              <a:t>P</a:t>
            </a:r>
            <a:r>
              <a:rPr lang="ro-RO" sz="2000" dirty="0" err="1"/>
              <a:t>rofesori</a:t>
            </a:r>
            <a:r>
              <a:rPr lang="ro-RO" sz="2000" dirty="0"/>
              <a:t> care predau la </a:t>
            </a:r>
            <a:r>
              <a:rPr lang="en-US" sz="2000" dirty="0" err="1"/>
              <a:t>ciclul</a:t>
            </a:r>
            <a:r>
              <a:rPr lang="en-US" sz="2000" dirty="0"/>
              <a:t> de </a:t>
            </a:r>
            <a:r>
              <a:rPr lang="ro-RO" sz="2000" dirty="0"/>
              <a:t>î</a:t>
            </a:r>
            <a:r>
              <a:rPr lang="en-US" sz="2000" dirty="0" err="1"/>
              <a:t>nv</a:t>
            </a:r>
            <a:r>
              <a:rPr lang="ro-RO" sz="2000" dirty="0"/>
              <a:t>ăță</a:t>
            </a:r>
            <a:r>
              <a:rPr lang="en-US" sz="2000" dirty="0"/>
              <a:t>m</a:t>
            </a:r>
            <a:r>
              <a:rPr lang="ro-RO" sz="2000" dirty="0"/>
              <a:t>â</a:t>
            </a:r>
            <a:r>
              <a:rPr lang="en-US" sz="2000" dirty="0" err="1"/>
              <a:t>nt</a:t>
            </a:r>
            <a:r>
              <a:rPr lang="en-US" sz="2000" dirty="0"/>
              <a:t> </a:t>
            </a:r>
            <a:r>
              <a:rPr lang="en-US" sz="2000" dirty="0" err="1"/>
              <a:t>gimnazial</a:t>
            </a:r>
            <a:r>
              <a:rPr lang="en-US" sz="2000" dirty="0"/>
              <a:t> </a:t>
            </a:r>
            <a:r>
              <a:rPr lang="ro-RO" sz="2000" dirty="0"/>
              <a:t>ș</a:t>
            </a:r>
            <a:r>
              <a:rPr lang="en-US" sz="2000" dirty="0" err="1"/>
              <a:t>i</a:t>
            </a:r>
            <a:r>
              <a:rPr lang="en-US" sz="2000" dirty="0"/>
              <a:t> </a:t>
            </a:r>
            <a:r>
              <a:rPr lang="en-US" sz="2000" dirty="0" err="1"/>
              <a:t>liceal</a:t>
            </a:r>
            <a:r>
              <a:rPr lang="en-US" sz="2000" dirty="0"/>
              <a:t>: </a:t>
            </a:r>
          </a:p>
          <a:p>
            <a:pPr>
              <a:buFontTx/>
              <a:buChar char="-"/>
            </a:pPr>
            <a:r>
              <a:rPr lang="en-US" sz="2000" dirty="0"/>
              <a:t>6</a:t>
            </a:r>
            <a:r>
              <a:rPr lang="ro-RO" sz="2000" dirty="0"/>
              <a:t>89</a:t>
            </a:r>
            <a:r>
              <a:rPr lang="en-US" sz="2000" dirty="0"/>
              <a:t> </a:t>
            </a:r>
            <a:r>
              <a:rPr lang="en-US" sz="2000" dirty="0" err="1"/>
              <a:t>interviuri</a:t>
            </a:r>
            <a:endParaRPr lang="ro-RO" sz="2000" dirty="0"/>
          </a:p>
          <a:p>
            <a:pPr marL="0" indent="0">
              <a:buNone/>
            </a:pPr>
            <a:endParaRPr lang="en-US" sz="2000" b="1" dirty="0"/>
          </a:p>
          <a:p>
            <a:pPr marL="0" indent="0">
              <a:buNone/>
            </a:pPr>
            <a:r>
              <a:rPr lang="ro-RO" sz="2000" b="1" dirty="0"/>
              <a:t>Eșantion</a:t>
            </a:r>
            <a:r>
              <a:rPr lang="en-US" sz="2000" b="1" dirty="0"/>
              <a:t>: </a:t>
            </a:r>
            <a:r>
              <a:rPr lang="en-US" sz="2000" dirty="0"/>
              <a:t>Probabilistic </a:t>
            </a:r>
            <a:r>
              <a:rPr lang="en-US" sz="2000" dirty="0" err="1"/>
              <a:t>stratificat</a:t>
            </a:r>
            <a:r>
              <a:rPr lang="en-US" sz="2000" dirty="0"/>
              <a:t>, av</a:t>
            </a:r>
            <a:r>
              <a:rPr lang="ro-RO" sz="2000" dirty="0"/>
              <a:t>ând o marjă de eroare de +-4%, grad de încredere de 95%</a:t>
            </a:r>
            <a:endParaRPr lang="en-US" sz="2000" dirty="0"/>
          </a:p>
          <a:p>
            <a:pPr marL="0" indent="0">
              <a:buNone/>
            </a:pPr>
            <a:endParaRPr lang="en-US" sz="2000" b="1" dirty="0"/>
          </a:p>
          <a:p>
            <a:pPr marL="0" indent="0">
              <a:buNone/>
            </a:pPr>
            <a:r>
              <a:rPr lang="en-US" sz="2000" b="1" dirty="0" err="1"/>
              <a:t>Culegerea</a:t>
            </a:r>
            <a:r>
              <a:rPr lang="en-US" sz="2000" b="1" dirty="0"/>
              <a:t> </a:t>
            </a:r>
            <a:r>
              <a:rPr lang="en-US" sz="2000" b="1" dirty="0" err="1"/>
              <a:t>datelor</a:t>
            </a:r>
            <a:r>
              <a:rPr lang="en-US" sz="2000" b="1" dirty="0"/>
              <a:t>:  </a:t>
            </a:r>
            <a:r>
              <a:rPr lang="en-US" sz="1900" dirty="0"/>
              <a:t>CATI (</a:t>
            </a:r>
            <a:r>
              <a:rPr lang="en-US" sz="1900" dirty="0" err="1"/>
              <a:t>telefonic</a:t>
            </a:r>
            <a:r>
              <a:rPr lang="en-US" sz="1900" dirty="0"/>
              <a:t>) </a:t>
            </a:r>
            <a:r>
              <a:rPr lang="en-US" sz="1900" dirty="0" err="1"/>
              <a:t>pentru</a:t>
            </a:r>
            <a:r>
              <a:rPr lang="en-US" sz="1900" dirty="0"/>
              <a:t> </a:t>
            </a:r>
            <a:r>
              <a:rPr lang="en-US" sz="1900" dirty="0" err="1"/>
              <a:t>asigurarea</a:t>
            </a:r>
            <a:r>
              <a:rPr lang="en-US" sz="1900" dirty="0"/>
              <a:t> </a:t>
            </a:r>
            <a:r>
              <a:rPr lang="en-US" sz="1900" dirty="0" err="1"/>
              <a:t>reprezentativit</a:t>
            </a:r>
            <a:r>
              <a:rPr lang="ro-RO" sz="1900" dirty="0"/>
              <a:t>ăț</a:t>
            </a:r>
            <a:r>
              <a:rPr lang="en-US" sz="1900" dirty="0"/>
              <a:t>ii </a:t>
            </a:r>
            <a:r>
              <a:rPr lang="ro-RO" sz="1900" dirty="0"/>
              <a:t>ș</a:t>
            </a:r>
            <a:r>
              <a:rPr lang="en-US" sz="1900" dirty="0" err="1"/>
              <a:t>i</a:t>
            </a:r>
            <a:r>
              <a:rPr lang="en-US" sz="1900" dirty="0"/>
              <a:t> </a:t>
            </a:r>
            <a:r>
              <a:rPr lang="en-US" sz="1900" dirty="0" err="1"/>
              <a:t>acoperirea</a:t>
            </a:r>
            <a:r>
              <a:rPr lang="en-US" sz="1900" dirty="0"/>
              <a:t> </a:t>
            </a:r>
            <a:r>
              <a:rPr lang="en-US" sz="1900" dirty="0" err="1"/>
              <a:t>obiectivelor</a:t>
            </a:r>
            <a:r>
              <a:rPr lang="en-US" sz="1900" dirty="0"/>
              <a:t> de </a:t>
            </a:r>
            <a:r>
              <a:rPr lang="en-US" sz="1900" dirty="0" err="1"/>
              <a:t>inciden</a:t>
            </a:r>
            <a:r>
              <a:rPr lang="ro-RO" sz="1900" dirty="0" err="1"/>
              <a:t>ță</a:t>
            </a:r>
            <a:r>
              <a:rPr lang="ro-RO" sz="1900" dirty="0"/>
              <a:t>. Profesorii au fost contactați telefonic, dar o parte dintre ei au dorit să răspundă fie online, fie față-în față. Din eșantionul de 689 de interviuri, 378 au fost realizate doar telefonic, 58 față-în-față și 253 online.</a:t>
            </a:r>
            <a:endParaRPr lang="en-US" sz="1900" dirty="0"/>
          </a:p>
          <a:p>
            <a:pPr marL="0" indent="0">
              <a:buNone/>
            </a:pPr>
            <a:endParaRPr lang="en-US" sz="2000" dirty="0"/>
          </a:p>
          <a:p>
            <a:pPr marL="0" indent="0">
              <a:buNone/>
            </a:pPr>
            <a:r>
              <a:rPr lang="en-US" sz="2000" b="1" dirty="0" err="1"/>
              <a:t>Perioada</a:t>
            </a:r>
            <a:r>
              <a:rPr lang="en-US" sz="2000" b="1" dirty="0"/>
              <a:t> de </a:t>
            </a:r>
            <a:r>
              <a:rPr lang="en-US" sz="2000" b="1" dirty="0" err="1"/>
              <a:t>colectare</a:t>
            </a:r>
            <a:r>
              <a:rPr lang="en-US" sz="2000" b="1" dirty="0"/>
              <a:t> a </a:t>
            </a:r>
            <a:r>
              <a:rPr lang="en-US" sz="2000" b="1" dirty="0" err="1"/>
              <a:t>datelor</a:t>
            </a:r>
            <a:r>
              <a:rPr lang="en-US" sz="2000" b="1" dirty="0"/>
              <a:t>: </a:t>
            </a:r>
            <a:r>
              <a:rPr lang="en-US" sz="2000" dirty="0"/>
              <a:t>Mai – </a:t>
            </a:r>
            <a:r>
              <a:rPr lang="en-US" sz="2000" dirty="0" err="1"/>
              <a:t>Iunie</a:t>
            </a:r>
            <a:r>
              <a:rPr lang="ro-RO" sz="2000" dirty="0"/>
              <a:t> 2021</a:t>
            </a: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998226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0B7088D-5C00-46D9-97A5-6D9D65B346A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72F29ABD-3E1D-4225-82ED-768D40CEA8D3}"/>
              </a:ext>
            </a:extLst>
          </p:cNvPr>
          <p:cNvSpPr/>
          <p:nvPr/>
        </p:nvSpPr>
        <p:spPr>
          <a:xfrm>
            <a:off x="1768797" y="1517336"/>
            <a:ext cx="420818" cy="4075704"/>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4500A7D4-8260-4B28-80FF-AF9B8C7E1CE0}"/>
              </a:ext>
            </a:extLst>
          </p:cNvPr>
          <p:cNvGraphicFramePr/>
          <p:nvPr>
            <p:extLst>
              <p:ext uri="{D42A27DB-BD31-4B8C-83A1-F6EECF244321}">
                <p14:modId xmlns:p14="http://schemas.microsoft.com/office/powerpoint/2010/main" val="3104924549"/>
              </p:ext>
            </p:extLst>
          </p:nvPr>
        </p:nvGraphicFramePr>
        <p:xfrm>
          <a:off x="1768797" y="1456336"/>
          <a:ext cx="10197474" cy="4136704"/>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F3BBAAD0-B2A7-4C3B-AFE3-DC71FA64B188}"/>
              </a:ext>
            </a:extLst>
          </p:cNvPr>
          <p:cNvSpPr>
            <a:spLocks noGrp="1"/>
          </p:cNvSpPr>
          <p:nvPr>
            <p:ph type="title"/>
          </p:nvPr>
        </p:nvSpPr>
        <p:spPr>
          <a:xfrm>
            <a:off x="2069871" y="789699"/>
            <a:ext cx="9158056" cy="584785"/>
          </a:xfrm>
        </p:spPr>
        <p:txBody>
          <a:bodyPr>
            <a:normAutofit/>
          </a:bodyPr>
          <a:lstStyle/>
          <a:p>
            <a:pPr algn="ctr"/>
            <a:r>
              <a:rPr lang="en-US" sz="2400" b="1" dirty="0" err="1"/>
              <a:t>Atitudinea</a:t>
            </a:r>
            <a:r>
              <a:rPr lang="en-US" sz="2400" b="1" dirty="0"/>
              <a:t> general</a:t>
            </a:r>
            <a:r>
              <a:rPr lang="ro-RO" sz="2400" b="1" dirty="0"/>
              <a:t>ă</a:t>
            </a:r>
            <a:r>
              <a:rPr lang="en-US" sz="2400" b="1" dirty="0"/>
              <a:t> fa</a:t>
            </a:r>
            <a:r>
              <a:rPr lang="ro-RO" sz="2400" b="1" dirty="0"/>
              <a:t>ță</a:t>
            </a:r>
            <a:r>
              <a:rPr lang="en-US" sz="2400" b="1" dirty="0"/>
              <a:t> de…</a:t>
            </a:r>
          </a:p>
        </p:txBody>
      </p:sp>
      <p:pic>
        <p:nvPicPr>
          <p:cNvPr id="12" name="Graphic 11" descr="Cheers outline">
            <a:extLst>
              <a:ext uri="{FF2B5EF4-FFF2-40B4-BE49-F238E27FC236}">
                <a16:creationId xmlns:a16="http://schemas.microsoft.com/office/drawing/2014/main" id="{1F4B6B60-30A7-4EA3-A8A5-B1766DAEEF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791" y="2504206"/>
            <a:ext cx="1114434" cy="1114434"/>
          </a:xfrm>
          <a:prstGeom prst="rect">
            <a:avLst/>
          </a:prstGeom>
        </p:spPr>
      </p:pic>
      <p:sp>
        <p:nvSpPr>
          <p:cNvPr id="13" name="TextBox 12">
            <a:extLst>
              <a:ext uri="{FF2B5EF4-FFF2-40B4-BE49-F238E27FC236}">
                <a16:creationId xmlns:a16="http://schemas.microsoft.com/office/drawing/2014/main" id="{5E98D24C-8E99-4D56-A861-5292018F404E}"/>
              </a:ext>
            </a:extLst>
          </p:cNvPr>
          <p:cNvSpPr txBox="1"/>
          <p:nvPr/>
        </p:nvSpPr>
        <p:spPr>
          <a:xfrm>
            <a:off x="3306" y="3767612"/>
            <a:ext cx="1799403" cy="584775"/>
          </a:xfrm>
          <a:prstGeom prst="rect">
            <a:avLst/>
          </a:prstGeom>
          <a:noFill/>
          <a:ln>
            <a:noFill/>
          </a:ln>
        </p:spPr>
        <p:txBody>
          <a:bodyPr wrap="square" rtlCol="0">
            <a:spAutoFit/>
          </a:bodyPr>
          <a:lstStyle/>
          <a:p>
            <a:pPr algn="ctr"/>
            <a:r>
              <a:rPr lang="ro-RO" sz="1600" b="1" dirty="0"/>
              <a:t>NAȚIONALITATE </a:t>
            </a:r>
          </a:p>
          <a:p>
            <a:pPr algn="ctr"/>
            <a:r>
              <a:rPr lang="ro-RO" sz="1600" b="1" dirty="0"/>
              <a:t>&amp; ETNIE</a:t>
            </a:r>
            <a:endParaRPr lang="en-US" sz="1600" b="1" dirty="0"/>
          </a:p>
        </p:txBody>
      </p:sp>
      <p:sp>
        <p:nvSpPr>
          <p:cNvPr id="15" name="TextBox 14">
            <a:extLst>
              <a:ext uri="{FF2B5EF4-FFF2-40B4-BE49-F238E27FC236}">
                <a16:creationId xmlns:a16="http://schemas.microsoft.com/office/drawing/2014/main" id="{CB025953-D269-4458-86AA-5A2275FD741A}"/>
              </a:ext>
            </a:extLst>
          </p:cNvPr>
          <p:cNvSpPr txBox="1"/>
          <p:nvPr/>
        </p:nvSpPr>
        <p:spPr>
          <a:xfrm>
            <a:off x="820481" y="5907204"/>
            <a:ext cx="10818801" cy="261610"/>
          </a:xfrm>
          <a:prstGeom prst="rect">
            <a:avLst/>
          </a:prstGeom>
          <a:noFill/>
        </p:spPr>
        <p:txBody>
          <a:bodyPr wrap="square" rtlCol="0">
            <a:spAutoFit/>
          </a:bodyPr>
          <a:lstStyle/>
          <a:p>
            <a:r>
              <a:rPr lang="it-IT" sz="1100" i="1" dirty="0"/>
              <a:t>A5. Pentru fiecare dintre urmatoarele afirma</a:t>
            </a:r>
            <a:r>
              <a:rPr lang="ro-RO" sz="1100" i="1" dirty="0"/>
              <a:t>ț</a:t>
            </a:r>
            <a:r>
              <a:rPr lang="it-IT" sz="1100" i="1" dirty="0"/>
              <a:t>ii, v</a:t>
            </a:r>
            <a:r>
              <a:rPr lang="ro-RO" sz="1100" i="1" dirty="0"/>
              <a:t>ă</a:t>
            </a:r>
            <a:r>
              <a:rPr lang="it-IT" sz="1100" i="1" dirty="0"/>
              <a:t> rog sa alege</a:t>
            </a:r>
            <a:r>
              <a:rPr lang="ro-RO" sz="1100" i="1" dirty="0"/>
              <a:t>ț</a:t>
            </a:r>
            <a:r>
              <a:rPr lang="it-IT" sz="1100" i="1" dirty="0"/>
              <a:t>i varianta de r</a:t>
            </a:r>
            <a:r>
              <a:rPr lang="ro-RO" sz="1100" i="1" dirty="0"/>
              <a:t>ă</a:t>
            </a:r>
            <a:r>
              <a:rPr lang="it-IT" sz="1100" i="1" dirty="0"/>
              <a:t>spuns care vi se potrive</a:t>
            </a:r>
            <a:r>
              <a:rPr lang="ro-RO" sz="1100" i="1" dirty="0"/>
              <a:t>ș</a:t>
            </a:r>
            <a:r>
              <a:rPr lang="it-IT" sz="1100" i="1" dirty="0"/>
              <a:t>te dvs.? Baza = 689  </a:t>
            </a:r>
            <a:endParaRPr lang="en-US" sz="1100" i="1" dirty="0"/>
          </a:p>
        </p:txBody>
      </p:sp>
    </p:spTree>
    <p:extLst>
      <p:ext uri="{BB962C8B-B14F-4D97-AF65-F5344CB8AC3E}">
        <p14:creationId xmlns:p14="http://schemas.microsoft.com/office/powerpoint/2010/main" val="1023237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0B7088D-5C00-46D9-97A5-6D9D65B346A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0E003B2-EEF3-48AA-9949-8C76437065D9}"/>
              </a:ext>
            </a:extLst>
          </p:cNvPr>
          <p:cNvSpPr txBox="1"/>
          <p:nvPr/>
        </p:nvSpPr>
        <p:spPr>
          <a:xfrm>
            <a:off x="820481" y="5907204"/>
            <a:ext cx="10818801" cy="261610"/>
          </a:xfrm>
          <a:prstGeom prst="rect">
            <a:avLst/>
          </a:prstGeom>
          <a:noFill/>
        </p:spPr>
        <p:txBody>
          <a:bodyPr wrap="square" rtlCol="0">
            <a:spAutoFit/>
          </a:bodyPr>
          <a:lstStyle/>
          <a:p>
            <a:r>
              <a:rPr lang="it-IT" sz="1100" i="1" dirty="0"/>
              <a:t>A5. Pentru fiecare dintre urmatoarele afirma</a:t>
            </a:r>
            <a:r>
              <a:rPr lang="ro-RO" sz="1100" i="1" dirty="0"/>
              <a:t>ț</a:t>
            </a:r>
            <a:r>
              <a:rPr lang="it-IT" sz="1100" i="1" dirty="0"/>
              <a:t>ii, va rog sa alege</a:t>
            </a:r>
            <a:r>
              <a:rPr lang="ro-RO" sz="1100" i="1" dirty="0"/>
              <a:t>ț</a:t>
            </a:r>
            <a:r>
              <a:rPr lang="it-IT" sz="1100" i="1" dirty="0"/>
              <a:t>i varianta de raspuns care vi se potrive</a:t>
            </a:r>
            <a:r>
              <a:rPr lang="ro-RO" sz="1100" i="1" dirty="0"/>
              <a:t>ș</a:t>
            </a:r>
            <a:r>
              <a:rPr lang="it-IT" sz="1100" i="1" dirty="0"/>
              <a:t>te dvs.? Baza = 689  </a:t>
            </a:r>
            <a:endParaRPr lang="en-US" sz="1100" i="1" dirty="0"/>
          </a:p>
        </p:txBody>
      </p:sp>
      <p:sp>
        <p:nvSpPr>
          <p:cNvPr id="14" name="Left Bracket 13">
            <a:extLst>
              <a:ext uri="{FF2B5EF4-FFF2-40B4-BE49-F238E27FC236}">
                <a16:creationId xmlns:a16="http://schemas.microsoft.com/office/drawing/2014/main" id="{D2EE7EF4-D322-4A6E-9393-334967CFFC50}"/>
              </a:ext>
            </a:extLst>
          </p:cNvPr>
          <p:cNvSpPr/>
          <p:nvPr/>
        </p:nvSpPr>
        <p:spPr>
          <a:xfrm>
            <a:off x="2027336" y="2020031"/>
            <a:ext cx="132877" cy="185731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88DB4B76-426A-497E-B9C7-3D0194925F78}"/>
              </a:ext>
            </a:extLst>
          </p:cNvPr>
          <p:cNvGraphicFramePr/>
          <p:nvPr>
            <p:extLst>
              <p:ext uri="{D42A27DB-BD31-4B8C-83A1-F6EECF244321}">
                <p14:modId xmlns:p14="http://schemas.microsoft.com/office/powerpoint/2010/main" val="669289570"/>
              </p:ext>
            </p:extLst>
          </p:nvPr>
        </p:nvGraphicFramePr>
        <p:xfrm>
          <a:off x="1967830" y="1662027"/>
          <a:ext cx="9776656" cy="271620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BF8902C2-9824-4306-AB14-1F37F293AFA8}"/>
              </a:ext>
            </a:extLst>
          </p:cNvPr>
          <p:cNvSpPr>
            <a:spLocks noGrp="1"/>
          </p:cNvSpPr>
          <p:nvPr>
            <p:ph type="title"/>
          </p:nvPr>
        </p:nvSpPr>
        <p:spPr>
          <a:xfrm>
            <a:off x="2069871" y="789699"/>
            <a:ext cx="9158056" cy="584785"/>
          </a:xfrm>
        </p:spPr>
        <p:txBody>
          <a:bodyPr>
            <a:normAutofit/>
          </a:bodyPr>
          <a:lstStyle/>
          <a:p>
            <a:pPr algn="ctr"/>
            <a:r>
              <a:rPr lang="en-US" sz="2400" b="1" dirty="0" err="1"/>
              <a:t>Atitudinea</a:t>
            </a:r>
            <a:r>
              <a:rPr lang="en-US" sz="2400" b="1" dirty="0"/>
              <a:t> general</a:t>
            </a:r>
            <a:r>
              <a:rPr lang="ro-RO" sz="2400" b="1" dirty="0"/>
              <a:t>ă</a:t>
            </a:r>
            <a:r>
              <a:rPr lang="en-US" sz="2400" b="1" dirty="0"/>
              <a:t> fa</a:t>
            </a:r>
            <a:r>
              <a:rPr lang="ro-RO" sz="2400" b="1" dirty="0"/>
              <a:t>ță</a:t>
            </a:r>
            <a:r>
              <a:rPr lang="en-US" sz="2400" b="1" dirty="0"/>
              <a:t> de…</a:t>
            </a:r>
          </a:p>
        </p:txBody>
      </p:sp>
      <p:pic>
        <p:nvPicPr>
          <p:cNvPr id="12" name="Graphic 11" descr="Lecturer outline">
            <a:extLst>
              <a:ext uri="{FF2B5EF4-FFF2-40B4-BE49-F238E27FC236}">
                <a16:creationId xmlns:a16="http://schemas.microsoft.com/office/drawing/2014/main" id="{2744FD90-3C14-4659-A2AA-529BF093FA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884" y="2232401"/>
            <a:ext cx="914400" cy="914400"/>
          </a:xfrm>
          <a:prstGeom prst="rect">
            <a:avLst/>
          </a:prstGeom>
        </p:spPr>
      </p:pic>
      <p:sp>
        <p:nvSpPr>
          <p:cNvPr id="13" name="TextBox 12">
            <a:extLst>
              <a:ext uri="{FF2B5EF4-FFF2-40B4-BE49-F238E27FC236}">
                <a16:creationId xmlns:a16="http://schemas.microsoft.com/office/drawing/2014/main" id="{F8F15D3C-C846-4F28-BB5E-50B664229E1A}"/>
              </a:ext>
            </a:extLst>
          </p:cNvPr>
          <p:cNvSpPr txBox="1"/>
          <p:nvPr/>
        </p:nvSpPr>
        <p:spPr>
          <a:xfrm>
            <a:off x="480383" y="3260865"/>
            <a:ext cx="1799403" cy="584775"/>
          </a:xfrm>
          <a:prstGeom prst="rect">
            <a:avLst/>
          </a:prstGeom>
          <a:noFill/>
          <a:ln>
            <a:noFill/>
          </a:ln>
        </p:spPr>
        <p:txBody>
          <a:bodyPr wrap="square" rtlCol="0">
            <a:spAutoFit/>
          </a:bodyPr>
          <a:lstStyle/>
          <a:p>
            <a:pPr algn="ctr"/>
            <a:r>
              <a:rPr lang="ro-RO" sz="1600" b="1" dirty="0"/>
              <a:t>ORDINEA </a:t>
            </a:r>
          </a:p>
          <a:p>
            <a:pPr algn="ctr"/>
            <a:r>
              <a:rPr lang="ro-RO" sz="1600" b="1" dirty="0"/>
              <a:t>PUBLICĂ</a:t>
            </a:r>
            <a:endParaRPr lang="en-US" sz="1600" b="1" dirty="0"/>
          </a:p>
        </p:txBody>
      </p:sp>
      <p:graphicFrame>
        <p:nvGraphicFramePr>
          <p:cNvPr id="15" name="Chart 14">
            <a:extLst>
              <a:ext uri="{FF2B5EF4-FFF2-40B4-BE49-F238E27FC236}">
                <a16:creationId xmlns:a16="http://schemas.microsoft.com/office/drawing/2014/main" id="{56EB3C5C-8E87-4E79-9075-EE57B5C9074D}"/>
              </a:ext>
            </a:extLst>
          </p:cNvPr>
          <p:cNvGraphicFramePr/>
          <p:nvPr>
            <p:extLst>
              <p:ext uri="{D42A27DB-BD31-4B8C-83A1-F6EECF244321}">
                <p14:modId xmlns:p14="http://schemas.microsoft.com/office/powerpoint/2010/main" val="107902293"/>
              </p:ext>
            </p:extLst>
          </p:nvPr>
        </p:nvGraphicFramePr>
        <p:xfrm>
          <a:off x="2513743" y="3952814"/>
          <a:ext cx="8825495" cy="2286762"/>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a:extLst>
              <a:ext uri="{FF2B5EF4-FFF2-40B4-BE49-F238E27FC236}">
                <a16:creationId xmlns:a16="http://schemas.microsoft.com/office/drawing/2014/main" id="{2A923FF8-5C8A-418D-A20E-E40E5F970AC9}"/>
              </a:ext>
            </a:extLst>
          </p:cNvPr>
          <p:cNvSpPr txBox="1"/>
          <p:nvPr/>
        </p:nvSpPr>
        <p:spPr>
          <a:xfrm>
            <a:off x="2337090" y="4699105"/>
            <a:ext cx="1168596" cy="584775"/>
          </a:xfrm>
          <a:prstGeom prst="rect">
            <a:avLst/>
          </a:prstGeom>
          <a:noFill/>
          <a:ln>
            <a:noFill/>
          </a:ln>
        </p:spPr>
        <p:txBody>
          <a:bodyPr wrap="square" rtlCol="0">
            <a:spAutoFit/>
          </a:bodyPr>
          <a:lstStyle/>
          <a:p>
            <a:pPr algn="ctr"/>
            <a:r>
              <a:rPr lang="ro-RO" sz="1600" b="1" dirty="0"/>
              <a:t>ASPECT </a:t>
            </a:r>
          </a:p>
          <a:p>
            <a:pPr algn="ctr"/>
            <a:r>
              <a:rPr lang="ro-RO" sz="1600" b="1" dirty="0"/>
              <a:t>FIZIC</a:t>
            </a:r>
            <a:endParaRPr lang="en-US" sz="1600" b="1" dirty="0"/>
          </a:p>
        </p:txBody>
      </p:sp>
      <p:sp>
        <p:nvSpPr>
          <p:cNvPr id="17" name="Left Bracket 16">
            <a:extLst>
              <a:ext uri="{FF2B5EF4-FFF2-40B4-BE49-F238E27FC236}">
                <a16:creationId xmlns:a16="http://schemas.microsoft.com/office/drawing/2014/main" id="{93499A4E-9A44-4F7A-9CBB-CDE3D0670288}"/>
              </a:ext>
            </a:extLst>
          </p:cNvPr>
          <p:cNvSpPr/>
          <p:nvPr/>
        </p:nvSpPr>
        <p:spPr>
          <a:xfrm>
            <a:off x="3377608" y="4596733"/>
            <a:ext cx="132877" cy="714790"/>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87758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B3EBD0-1965-4A34-A71B-90ED3444296F}"/>
              </a:ext>
            </a:extLst>
          </p:cNvPr>
          <p:cNvSpPr txBox="1"/>
          <p:nvPr/>
        </p:nvSpPr>
        <p:spPr>
          <a:xfrm>
            <a:off x="855947" y="5907285"/>
            <a:ext cx="6781800" cy="261610"/>
          </a:xfrm>
          <a:prstGeom prst="rect">
            <a:avLst/>
          </a:prstGeom>
          <a:noFill/>
        </p:spPr>
        <p:txBody>
          <a:bodyPr wrap="square" rtlCol="0">
            <a:spAutoFit/>
          </a:bodyPr>
          <a:lstStyle/>
          <a:p>
            <a:r>
              <a:rPr lang="it-IT" sz="1100" i="1" dirty="0"/>
              <a:t>A4.  C</a:t>
            </a:r>
            <a:r>
              <a:rPr lang="ro-RO" sz="1100" i="1" dirty="0"/>
              <a:t>â</a:t>
            </a:r>
            <a:r>
              <a:rPr lang="it-IT" sz="1100" i="1" dirty="0"/>
              <a:t>t de bine ar fi pentru Rom</a:t>
            </a:r>
            <a:r>
              <a:rPr lang="ro-RO" sz="1100" i="1" dirty="0"/>
              <a:t>â</a:t>
            </a:r>
            <a:r>
              <a:rPr lang="it-IT" sz="1100" i="1" dirty="0"/>
              <a:t>nia s</a:t>
            </a:r>
            <a:r>
              <a:rPr lang="ro-RO" sz="1100" i="1" dirty="0"/>
              <a:t>ă</a:t>
            </a:r>
            <a:r>
              <a:rPr lang="it-IT" sz="1100" i="1" dirty="0"/>
              <a:t> aib</a:t>
            </a:r>
            <a:r>
              <a:rPr lang="ro-RO" sz="1100" i="1" dirty="0"/>
              <a:t>ă</a:t>
            </a:r>
            <a:r>
              <a:rPr lang="it-IT" sz="1100" i="1" dirty="0"/>
              <a:t> la conducere un regim militar? Baza=689</a:t>
            </a:r>
            <a:endParaRPr lang="en-US" sz="1100" i="1" dirty="0"/>
          </a:p>
        </p:txBody>
      </p:sp>
      <p:graphicFrame>
        <p:nvGraphicFramePr>
          <p:cNvPr id="6" name="Chart 5">
            <a:extLst>
              <a:ext uri="{FF2B5EF4-FFF2-40B4-BE49-F238E27FC236}">
                <a16:creationId xmlns:a16="http://schemas.microsoft.com/office/drawing/2014/main" id="{C87E48D1-47DA-4F48-9AB1-C46BB751C726}"/>
              </a:ext>
            </a:extLst>
          </p:cNvPr>
          <p:cNvGraphicFramePr/>
          <p:nvPr>
            <p:extLst>
              <p:ext uri="{D42A27DB-BD31-4B8C-83A1-F6EECF244321}">
                <p14:modId xmlns:p14="http://schemas.microsoft.com/office/powerpoint/2010/main" val="43820238"/>
              </p:ext>
            </p:extLst>
          </p:nvPr>
        </p:nvGraphicFramePr>
        <p:xfrm>
          <a:off x="1787843" y="1127759"/>
          <a:ext cx="8616315" cy="4142801"/>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Connector 21">
            <a:extLst>
              <a:ext uri="{FF2B5EF4-FFF2-40B4-BE49-F238E27FC236}">
                <a16:creationId xmlns:a16="http://schemas.microsoft.com/office/drawing/2014/main" id="{EE2598C0-B762-4C1D-9353-962B94EDDA2F}"/>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31EFD27-5D69-4C6E-9AAA-A544CE00493C}"/>
              </a:ext>
            </a:extLst>
          </p:cNvPr>
          <p:cNvSpPr txBox="1"/>
          <p:nvPr/>
        </p:nvSpPr>
        <p:spPr>
          <a:xfrm>
            <a:off x="2971962" y="1394009"/>
            <a:ext cx="5855515" cy="707886"/>
          </a:xfrm>
          <a:prstGeom prst="rect">
            <a:avLst/>
          </a:prstGeom>
          <a:noFill/>
        </p:spPr>
        <p:txBody>
          <a:bodyPr wrap="square" rtlCol="0">
            <a:spAutoFit/>
          </a:bodyPr>
          <a:lstStyle/>
          <a:p>
            <a:pPr algn="ctr"/>
            <a:r>
              <a:rPr lang="it-IT" sz="2000" b="1" dirty="0"/>
              <a:t>C</a:t>
            </a:r>
            <a:r>
              <a:rPr lang="ro-RO" sz="2000" b="1" dirty="0"/>
              <a:t>â</a:t>
            </a:r>
            <a:r>
              <a:rPr lang="it-IT" sz="2000" b="1" dirty="0"/>
              <a:t>t de bine ar fi pentru Rom</a:t>
            </a:r>
            <a:r>
              <a:rPr lang="ro-RO" sz="2000" b="1" dirty="0"/>
              <a:t>â</a:t>
            </a:r>
            <a:r>
              <a:rPr lang="it-IT" sz="2000" b="1" dirty="0"/>
              <a:t>nia s</a:t>
            </a:r>
            <a:r>
              <a:rPr lang="ro-RO" sz="2000" b="1" dirty="0"/>
              <a:t>ă</a:t>
            </a:r>
            <a:r>
              <a:rPr lang="it-IT" sz="2000" b="1" dirty="0"/>
              <a:t> aib</a:t>
            </a:r>
            <a:r>
              <a:rPr lang="ro-RO" sz="2000" b="1" dirty="0"/>
              <a:t>ă</a:t>
            </a:r>
            <a:r>
              <a:rPr lang="it-IT" sz="2000" b="1" dirty="0"/>
              <a:t> la conducere un regim militar? </a:t>
            </a:r>
            <a:endParaRPr lang="en-US" sz="2000" b="1" dirty="0"/>
          </a:p>
        </p:txBody>
      </p:sp>
    </p:spTree>
    <p:extLst>
      <p:ext uri="{BB962C8B-B14F-4D97-AF65-F5344CB8AC3E}">
        <p14:creationId xmlns:p14="http://schemas.microsoft.com/office/powerpoint/2010/main" val="1380609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DC81567-C713-4753-B12F-654AE6D55E78}"/>
              </a:ext>
            </a:extLst>
          </p:cNvPr>
          <p:cNvGraphicFramePr>
            <a:graphicFrameLocks noGrp="1"/>
          </p:cNvGraphicFramePr>
          <p:nvPr>
            <p:extLst>
              <p:ext uri="{D42A27DB-BD31-4B8C-83A1-F6EECF244321}">
                <p14:modId xmlns:p14="http://schemas.microsoft.com/office/powerpoint/2010/main" val="2697376562"/>
              </p:ext>
            </p:extLst>
          </p:nvPr>
        </p:nvGraphicFramePr>
        <p:xfrm>
          <a:off x="762000" y="1491114"/>
          <a:ext cx="11107019" cy="4256196"/>
        </p:xfrm>
        <a:graphic>
          <a:graphicData uri="http://schemas.openxmlformats.org/drawingml/2006/table">
            <a:tbl>
              <a:tblPr>
                <a:tableStyleId>{3B4B98B0-60AC-42C2-AFA5-B58CD77FA1E5}</a:tableStyleId>
              </a:tblPr>
              <a:tblGrid>
                <a:gridCol w="2242082">
                  <a:extLst>
                    <a:ext uri="{9D8B030D-6E8A-4147-A177-3AD203B41FA5}">
                      <a16:colId xmlns:a16="http://schemas.microsoft.com/office/drawing/2014/main" val="738684888"/>
                    </a:ext>
                  </a:extLst>
                </a:gridCol>
                <a:gridCol w="1359236">
                  <a:extLst>
                    <a:ext uri="{9D8B030D-6E8A-4147-A177-3AD203B41FA5}">
                      <a16:colId xmlns:a16="http://schemas.microsoft.com/office/drawing/2014/main" val="787918785"/>
                    </a:ext>
                  </a:extLst>
                </a:gridCol>
                <a:gridCol w="1102778">
                  <a:extLst>
                    <a:ext uri="{9D8B030D-6E8A-4147-A177-3AD203B41FA5}">
                      <a16:colId xmlns:a16="http://schemas.microsoft.com/office/drawing/2014/main" val="170640682"/>
                    </a:ext>
                  </a:extLst>
                </a:gridCol>
                <a:gridCol w="995064">
                  <a:extLst>
                    <a:ext uri="{9D8B030D-6E8A-4147-A177-3AD203B41FA5}">
                      <a16:colId xmlns:a16="http://schemas.microsoft.com/office/drawing/2014/main" val="1623461849"/>
                    </a:ext>
                  </a:extLst>
                </a:gridCol>
                <a:gridCol w="44450">
                  <a:extLst>
                    <a:ext uri="{9D8B030D-6E8A-4147-A177-3AD203B41FA5}">
                      <a16:colId xmlns:a16="http://schemas.microsoft.com/office/drawing/2014/main" val="938206868"/>
                    </a:ext>
                  </a:extLst>
                </a:gridCol>
                <a:gridCol w="1185879">
                  <a:extLst>
                    <a:ext uri="{9D8B030D-6E8A-4147-A177-3AD203B41FA5}">
                      <a16:colId xmlns:a16="http://schemas.microsoft.com/office/drawing/2014/main" val="1333810534"/>
                    </a:ext>
                  </a:extLst>
                </a:gridCol>
                <a:gridCol w="1354305">
                  <a:extLst>
                    <a:ext uri="{9D8B030D-6E8A-4147-A177-3AD203B41FA5}">
                      <a16:colId xmlns:a16="http://schemas.microsoft.com/office/drawing/2014/main" val="1120230967"/>
                    </a:ext>
                  </a:extLst>
                </a:gridCol>
                <a:gridCol w="941075">
                  <a:extLst>
                    <a:ext uri="{9D8B030D-6E8A-4147-A177-3AD203B41FA5}">
                      <a16:colId xmlns:a16="http://schemas.microsoft.com/office/drawing/2014/main" val="3808134556"/>
                    </a:ext>
                  </a:extLst>
                </a:gridCol>
                <a:gridCol w="941075">
                  <a:extLst>
                    <a:ext uri="{9D8B030D-6E8A-4147-A177-3AD203B41FA5}">
                      <a16:colId xmlns:a16="http://schemas.microsoft.com/office/drawing/2014/main" val="4225195396"/>
                    </a:ext>
                  </a:extLst>
                </a:gridCol>
                <a:gridCol w="941075">
                  <a:extLst>
                    <a:ext uri="{9D8B030D-6E8A-4147-A177-3AD203B41FA5}">
                      <a16:colId xmlns:a16="http://schemas.microsoft.com/office/drawing/2014/main" val="3829946015"/>
                    </a:ext>
                  </a:extLst>
                </a:gridCol>
              </a:tblGrid>
              <a:tr h="631810">
                <a:tc>
                  <a:txBody>
                    <a:bodyPr/>
                    <a:lstStyle/>
                    <a:p>
                      <a:pPr algn="l" fontAlgn="b"/>
                      <a:endParaRPr lang="en-US" sz="105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algn="ctr" fontAlgn="b"/>
                      <a:r>
                        <a:rPr lang="en-US" sz="1400" b="1" u="none" strike="noStrike" dirty="0">
                          <a:effectLst/>
                        </a:rPr>
                        <a:t>S</a:t>
                      </a:r>
                      <a:r>
                        <a:rPr lang="ro-RO" sz="1400" b="1" u="none" strike="noStrike" dirty="0">
                          <a:effectLst/>
                        </a:rPr>
                        <a:t>ă</a:t>
                      </a:r>
                      <a:r>
                        <a:rPr lang="en-US" sz="1400" b="1" u="none" strike="noStrike" dirty="0">
                          <a:effectLst/>
                        </a:rPr>
                        <a:t> </a:t>
                      </a:r>
                      <a:r>
                        <a:rPr lang="ro-RO" sz="1400" b="1" u="none" strike="noStrike" dirty="0">
                          <a:effectLst/>
                        </a:rPr>
                        <a:t>î</a:t>
                      </a:r>
                      <a:r>
                        <a:rPr lang="en-US" sz="1400" b="1" u="none" strike="noStrike" dirty="0">
                          <a:effectLst/>
                        </a:rPr>
                        <a:t>mi fie </a:t>
                      </a:r>
                      <a:r>
                        <a:rPr lang="en-US" sz="1400" b="1" u="none" strike="noStrike" dirty="0" err="1">
                          <a:effectLst/>
                        </a:rPr>
                        <a:t>rud</a:t>
                      </a:r>
                      <a:r>
                        <a:rPr lang="ro-RO" sz="1400" b="1" u="none" strike="noStrike" dirty="0">
                          <a:effectLst/>
                        </a:rPr>
                        <a:t>ă</a:t>
                      </a:r>
                      <a:endParaRPr lang="en-US" sz="1400" b="1" i="0" u="none" strike="noStrike" dirty="0">
                        <a:solidFill>
                          <a:srgbClr val="264A6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400" b="1" u="none" strike="noStrike" dirty="0">
                          <a:effectLst/>
                        </a:rPr>
                        <a:t>S</a:t>
                      </a:r>
                      <a:r>
                        <a:rPr lang="ro-RO" sz="1400" b="1" u="none" strike="noStrike" dirty="0">
                          <a:effectLst/>
                        </a:rPr>
                        <a:t>ă</a:t>
                      </a:r>
                      <a:r>
                        <a:rPr lang="en-US" sz="1400" b="1" u="none" strike="noStrike" dirty="0">
                          <a:effectLst/>
                        </a:rPr>
                        <a:t> </a:t>
                      </a:r>
                      <a:r>
                        <a:rPr lang="ro-RO" sz="1400" b="1" u="none" strike="noStrike" dirty="0">
                          <a:effectLst/>
                        </a:rPr>
                        <a:t>î</a:t>
                      </a:r>
                      <a:r>
                        <a:rPr lang="en-US" sz="1400" b="1" u="none" strike="noStrike" dirty="0">
                          <a:effectLst/>
                        </a:rPr>
                        <a:t>mi fie </a:t>
                      </a:r>
                    </a:p>
                    <a:p>
                      <a:pPr algn="ctr" fontAlgn="b"/>
                      <a:r>
                        <a:rPr lang="en-US" sz="1400" b="1" u="none" strike="noStrike" dirty="0" err="1">
                          <a:effectLst/>
                        </a:rPr>
                        <a:t>prieten</a:t>
                      </a:r>
                      <a:endParaRPr lang="en-US" sz="1400" b="1" i="0" u="none" strike="noStrike" dirty="0">
                        <a:solidFill>
                          <a:srgbClr val="264A6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400" b="1" u="none" strike="noStrike" dirty="0">
                          <a:effectLst/>
                        </a:rPr>
                        <a:t>S</a:t>
                      </a:r>
                      <a:r>
                        <a:rPr lang="ro-RO" sz="1400" b="1" u="none" strike="noStrike" dirty="0">
                          <a:effectLst/>
                        </a:rPr>
                        <a:t>ă</a:t>
                      </a:r>
                      <a:r>
                        <a:rPr lang="en-US" sz="1400" b="1" u="none" strike="noStrike" dirty="0">
                          <a:effectLst/>
                        </a:rPr>
                        <a:t> </a:t>
                      </a:r>
                      <a:r>
                        <a:rPr lang="ro-RO" sz="1400" b="1" u="none" strike="noStrike" dirty="0">
                          <a:effectLst/>
                        </a:rPr>
                        <a:t>î</a:t>
                      </a:r>
                      <a:r>
                        <a:rPr lang="en-US" sz="1400" b="1" u="none" strike="noStrike" dirty="0">
                          <a:effectLst/>
                        </a:rPr>
                        <a:t>mi fie </a:t>
                      </a:r>
                      <a:r>
                        <a:rPr lang="en-US" sz="1400" b="1" u="none" strike="noStrike" dirty="0" err="1">
                          <a:effectLst/>
                        </a:rPr>
                        <a:t>coleg</a:t>
                      </a:r>
                      <a:r>
                        <a:rPr lang="en-US" sz="1400" b="1" u="none" strike="noStrike" dirty="0">
                          <a:effectLst/>
                        </a:rPr>
                        <a:t> de </a:t>
                      </a:r>
                      <a:r>
                        <a:rPr lang="en-US" sz="1400" b="1" u="none" strike="noStrike" dirty="0" err="1">
                          <a:effectLst/>
                        </a:rPr>
                        <a:t>munc</a:t>
                      </a:r>
                      <a:r>
                        <a:rPr lang="ro-RO" sz="1400" b="1" u="none" strike="noStrike" dirty="0">
                          <a:effectLst/>
                        </a:rPr>
                        <a:t>ă</a:t>
                      </a:r>
                      <a:endParaRPr lang="en-US" sz="1400" b="1" i="0" u="none" strike="noStrike" dirty="0">
                        <a:solidFill>
                          <a:srgbClr val="264A6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bg2"/>
                    </a:solidFill>
                  </a:tcPr>
                </a:tc>
                <a:tc>
                  <a:txBody>
                    <a:bodyPr/>
                    <a:lstStyle/>
                    <a:p>
                      <a:pPr algn="ctr" fontAlgn="b"/>
                      <a:endParaRPr lang="en-US" sz="1400" b="1" i="0" u="none" strike="noStrike" dirty="0">
                        <a:solidFill>
                          <a:srgbClr val="264A6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chemeClr val="bg2"/>
                    </a:solidFill>
                  </a:tcPr>
                </a:tc>
                <a:tc>
                  <a:txBody>
                    <a:bodyPr/>
                    <a:lstStyle/>
                    <a:p>
                      <a:pPr algn="ctr" fontAlgn="b"/>
                      <a:r>
                        <a:rPr lang="it-IT" sz="1400" b="1" u="none" strike="noStrike" dirty="0">
                          <a:effectLst/>
                        </a:rPr>
                        <a:t>S</a:t>
                      </a:r>
                      <a:r>
                        <a:rPr lang="ro-RO" sz="1400" b="1" u="none" strike="noStrike" dirty="0">
                          <a:effectLst/>
                        </a:rPr>
                        <a:t>ă</a:t>
                      </a:r>
                      <a:r>
                        <a:rPr lang="it-IT" sz="1400" b="1" u="none" strike="noStrike" dirty="0">
                          <a:effectLst/>
                        </a:rPr>
                        <a:t> locuiasc</a:t>
                      </a:r>
                      <a:r>
                        <a:rPr lang="ro-RO" sz="1400" b="1" u="none" strike="noStrike" dirty="0">
                          <a:effectLst/>
                        </a:rPr>
                        <a:t>ă</a:t>
                      </a:r>
                      <a:r>
                        <a:rPr lang="it-IT" sz="1400" b="1" u="none" strike="noStrike" dirty="0">
                          <a:effectLst/>
                        </a:rPr>
                        <a:t> pe aceea</a:t>
                      </a:r>
                      <a:r>
                        <a:rPr lang="ro-RO" sz="1400" b="1" u="none" strike="noStrike" dirty="0">
                          <a:effectLst/>
                        </a:rPr>
                        <a:t>ș</a:t>
                      </a:r>
                      <a:r>
                        <a:rPr lang="it-IT" sz="1400" b="1" u="none" strike="noStrike" dirty="0">
                          <a:effectLst/>
                        </a:rPr>
                        <a:t>i scar</a:t>
                      </a:r>
                      <a:r>
                        <a:rPr lang="ro-RO" sz="1400" b="1" u="none" strike="noStrike" dirty="0">
                          <a:effectLst/>
                        </a:rPr>
                        <a:t>ă</a:t>
                      </a:r>
                      <a:r>
                        <a:rPr lang="it-IT" sz="1400" b="1" u="none" strike="noStrike" dirty="0">
                          <a:effectLst/>
                        </a:rPr>
                        <a:t>/strad</a:t>
                      </a:r>
                      <a:r>
                        <a:rPr lang="ro-RO" sz="1400" b="1" u="none" strike="noStrike" dirty="0">
                          <a:effectLst/>
                        </a:rPr>
                        <a:t>ă</a:t>
                      </a:r>
                      <a:endParaRPr lang="it-IT" sz="1400" b="1" i="0" u="none" strike="noStrike" dirty="0">
                        <a:solidFill>
                          <a:srgbClr val="264A60"/>
                        </a:solidFill>
                        <a:effectLst/>
                        <a:latin typeface="Arial" panose="020B0604020202020204" pitchFamily="34" charset="0"/>
                      </a:endParaRPr>
                    </a:p>
                  </a:txBody>
                  <a:tcPr marL="9525" marR="9525" marT="9525" marB="0" anchor="ctr">
                    <a:lnL>
                      <a:noFill/>
                    </a:lnL>
                    <a:lnR w="12700" cap="flat" cmpd="sng" algn="ctr">
                      <a:solidFill>
                        <a:schemeClr val="bg2"/>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bg2"/>
                    </a:solidFill>
                  </a:tcPr>
                </a:tc>
                <a:tc>
                  <a:txBody>
                    <a:bodyPr/>
                    <a:lstStyle/>
                    <a:p>
                      <a:pPr algn="ctr" fontAlgn="b"/>
                      <a:r>
                        <a:rPr lang="it-IT" sz="1400" b="1" u="none" strike="noStrike" dirty="0">
                          <a:effectLst/>
                        </a:rPr>
                        <a:t>S</a:t>
                      </a:r>
                      <a:r>
                        <a:rPr lang="ro-RO" sz="1400" b="1" u="none" strike="noStrike" dirty="0">
                          <a:effectLst/>
                        </a:rPr>
                        <a:t>ă</a:t>
                      </a:r>
                      <a:r>
                        <a:rPr lang="it-IT" sz="1400" b="1" u="none" strike="noStrike" dirty="0">
                          <a:effectLst/>
                        </a:rPr>
                        <a:t> locuiasc</a:t>
                      </a:r>
                      <a:r>
                        <a:rPr lang="ro-RO" sz="1400" b="1" u="none" strike="noStrike" dirty="0">
                          <a:effectLst/>
                        </a:rPr>
                        <a:t>ă</a:t>
                      </a:r>
                      <a:r>
                        <a:rPr lang="it-IT" sz="1400" b="1" u="none" strike="noStrike" dirty="0">
                          <a:effectLst/>
                        </a:rPr>
                        <a:t> </a:t>
                      </a:r>
                      <a:r>
                        <a:rPr lang="ro-RO" sz="1400" b="1" u="none" strike="noStrike" dirty="0">
                          <a:effectLst/>
                        </a:rPr>
                        <a:t>î</a:t>
                      </a:r>
                      <a:r>
                        <a:rPr lang="it-IT" sz="1400" b="1" u="none" strike="noStrike" dirty="0">
                          <a:effectLst/>
                        </a:rPr>
                        <a:t>n acela</a:t>
                      </a:r>
                      <a:r>
                        <a:rPr lang="ro-RO" sz="1400" b="1" u="none" strike="noStrike" dirty="0">
                          <a:effectLst/>
                        </a:rPr>
                        <a:t>ș</a:t>
                      </a:r>
                      <a:r>
                        <a:rPr lang="it-IT" sz="1400" b="1" u="none" strike="noStrike" dirty="0">
                          <a:effectLst/>
                        </a:rPr>
                        <a:t>i ora</a:t>
                      </a:r>
                      <a:r>
                        <a:rPr lang="ro-RO" sz="1400" b="1" u="none" strike="noStrike" dirty="0">
                          <a:effectLst/>
                        </a:rPr>
                        <a:t>ș</a:t>
                      </a:r>
                      <a:r>
                        <a:rPr lang="it-IT" sz="1400" b="1" u="none" strike="noStrike" dirty="0">
                          <a:effectLst/>
                        </a:rPr>
                        <a:t>/comun</a:t>
                      </a:r>
                      <a:r>
                        <a:rPr lang="ro-RO" sz="1400" b="1" u="none" strike="noStrike" dirty="0">
                          <a:effectLst/>
                        </a:rPr>
                        <a:t>ă</a:t>
                      </a:r>
                      <a:endParaRPr lang="it-IT" sz="1400" b="1" i="0" u="none" strike="noStrike" dirty="0">
                        <a:solidFill>
                          <a:srgbClr val="264A6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400" b="1" u="none" strike="noStrike" dirty="0">
                          <a:effectLst/>
                        </a:rPr>
                        <a:t>S</a:t>
                      </a:r>
                      <a:r>
                        <a:rPr lang="ro-RO" sz="1400" b="1" u="none" strike="noStrike" dirty="0">
                          <a:effectLst/>
                        </a:rPr>
                        <a:t>ă</a:t>
                      </a:r>
                      <a:r>
                        <a:rPr lang="en-US" sz="1400" b="1" u="none" strike="noStrike" dirty="0">
                          <a:effectLst/>
                        </a:rPr>
                        <a:t> </a:t>
                      </a:r>
                      <a:r>
                        <a:rPr lang="en-US" sz="1400" b="1" u="none" strike="noStrike" dirty="0" err="1">
                          <a:effectLst/>
                        </a:rPr>
                        <a:t>locuiasc</a:t>
                      </a:r>
                      <a:r>
                        <a:rPr lang="ro-RO" sz="1400" b="1" u="none" strike="noStrike" dirty="0">
                          <a:effectLst/>
                        </a:rPr>
                        <a:t>ă</a:t>
                      </a:r>
                      <a:r>
                        <a:rPr lang="en-US" sz="1400" b="1" u="none" strike="noStrike" dirty="0">
                          <a:effectLst/>
                        </a:rPr>
                        <a:t> </a:t>
                      </a:r>
                      <a:r>
                        <a:rPr lang="ro-RO" sz="1400" b="1" u="none" strike="noStrike" dirty="0">
                          <a:effectLst/>
                        </a:rPr>
                        <a:t>î</a:t>
                      </a:r>
                      <a:r>
                        <a:rPr lang="en-US" sz="1400" b="1" u="none" strike="noStrike" dirty="0">
                          <a:effectLst/>
                        </a:rPr>
                        <a:t>n Rom</a:t>
                      </a:r>
                      <a:r>
                        <a:rPr lang="ro-RO" sz="1400" b="1" u="none" strike="noStrike" dirty="0">
                          <a:effectLst/>
                        </a:rPr>
                        <a:t>â</a:t>
                      </a:r>
                      <a:r>
                        <a:rPr lang="en-US" sz="1400" b="1" u="none" strike="noStrike" dirty="0" err="1">
                          <a:effectLst/>
                        </a:rPr>
                        <a:t>nia</a:t>
                      </a:r>
                      <a:endParaRPr lang="en-US" sz="1400" b="1" i="0" u="none" strike="noStrike" dirty="0">
                        <a:solidFill>
                          <a:srgbClr val="264A6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400" b="1" u="none" strike="noStrike" dirty="0">
                          <a:effectLst/>
                        </a:rPr>
                        <a:t>S</a:t>
                      </a:r>
                      <a:r>
                        <a:rPr lang="ro-RO" sz="1400" b="1" u="none" strike="noStrike" dirty="0">
                          <a:effectLst/>
                        </a:rPr>
                        <a:t>ă</a:t>
                      </a:r>
                      <a:r>
                        <a:rPr lang="en-US" sz="1400" b="1" u="none" strike="noStrike" dirty="0">
                          <a:effectLst/>
                        </a:rPr>
                        <a:t> </a:t>
                      </a:r>
                      <a:r>
                        <a:rPr lang="en-US" sz="1400" b="1" u="none" strike="noStrike" dirty="0" err="1">
                          <a:effectLst/>
                        </a:rPr>
                        <a:t>viziteze</a:t>
                      </a:r>
                      <a:r>
                        <a:rPr lang="en-US" sz="1400" b="1" u="none" strike="noStrike" dirty="0">
                          <a:effectLst/>
                        </a:rPr>
                        <a:t> Rom</a:t>
                      </a:r>
                      <a:r>
                        <a:rPr lang="ro-RO" sz="1400" b="1" u="none" strike="noStrike" dirty="0">
                          <a:effectLst/>
                        </a:rPr>
                        <a:t>â</a:t>
                      </a:r>
                      <a:r>
                        <a:rPr lang="en-US" sz="1400" b="1" u="none" strike="noStrike" dirty="0" err="1">
                          <a:effectLst/>
                        </a:rPr>
                        <a:t>nia</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400" b="1" u="none" strike="noStrike" dirty="0">
                          <a:effectLst/>
                        </a:rPr>
                        <a:t>Nu a</a:t>
                      </a:r>
                      <a:r>
                        <a:rPr lang="ro-RO" sz="1400" b="1" u="none" strike="noStrike" dirty="0">
                          <a:effectLst/>
                        </a:rPr>
                        <a:t>ș</a:t>
                      </a:r>
                      <a:r>
                        <a:rPr lang="en-US" sz="1400" b="1" u="none" strike="noStrike" dirty="0">
                          <a:effectLst/>
                        </a:rPr>
                        <a:t> </a:t>
                      </a:r>
                      <a:r>
                        <a:rPr lang="en-US" sz="1400" b="1" u="none" strike="noStrike" dirty="0" err="1">
                          <a:effectLst/>
                        </a:rPr>
                        <a:t>accepta</a:t>
                      </a:r>
                      <a:endParaRPr lang="en-US" sz="1400" b="1" i="0" u="none" strike="noStrike" dirty="0">
                        <a:solidFill>
                          <a:srgbClr val="264A6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39082812"/>
                  </a:ext>
                </a:extLst>
              </a:tr>
              <a:tr h="249641">
                <a:tc>
                  <a:txBody>
                    <a:bodyPr/>
                    <a:lstStyle/>
                    <a:p>
                      <a:pPr algn="l" fontAlgn="b"/>
                      <a:r>
                        <a:rPr lang="en-US" sz="1400" b="0" i="0" u="none" strike="noStrike" dirty="0">
                          <a:solidFill>
                            <a:srgbClr val="000000"/>
                          </a:solidFill>
                          <a:effectLst/>
                          <a:latin typeface="Calibri" panose="020F0502020204030204" pitchFamily="34" charset="0"/>
                        </a:rPr>
                        <a:t>S</a:t>
                      </a:r>
                      <a:r>
                        <a:rPr lang="ro-RO" sz="1400" b="0" i="0" u="none" strike="noStrike" dirty="0">
                          <a:solidFill>
                            <a:srgbClr val="000000"/>
                          </a:solidFill>
                          <a:effectLst/>
                          <a:latin typeface="Calibri" panose="020F0502020204030204" pitchFamily="34" charset="0"/>
                        </a:rPr>
                        <a:t>ă</a:t>
                      </a:r>
                      <a:r>
                        <a:rPr lang="en-US" sz="1400" b="0" i="0" u="none" strike="noStrike" dirty="0" err="1">
                          <a:solidFill>
                            <a:srgbClr val="000000"/>
                          </a:solidFill>
                          <a:effectLst/>
                          <a:latin typeface="Calibri" panose="020F0502020204030204" pitchFamily="34" charset="0"/>
                        </a:rPr>
                        <a:t>rac</a:t>
                      </a:r>
                      <a:r>
                        <a:rPr lang="ro-RO" sz="1400" b="0" i="0" u="none" strike="noStrike" dirty="0">
                          <a:solidFill>
                            <a:srgbClr val="000000"/>
                          </a:solidFill>
                          <a:effectLst/>
                          <a:latin typeface="Calibri" panose="020F0502020204030204" pitchFamily="34" charset="0"/>
                        </a:rPr>
                        <a:t>ă</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50%</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5%</a:t>
                      </a:r>
                    </a:p>
                  </a:txBody>
                  <a:tcPr marL="9525" marR="9525" marT="9525" marB="0" anchor="ctr">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0%</a:t>
                      </a: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66112752"/>
                  </a:ext>
                </a:extLst>
              </a:tr>
              <a:tr h="249641">
                <a:tc>
                  <a:txBody>
                    <a:bodyPr/>
                    <a:lstStyle/>
                    <a:p>
                      <a:pPr algn="l" fontAlgn="b"/>
                      <a:r>
                        <a:rPr lang="ro-RO" sz="1400" b="0" i="0" u="none" strike="noStrike" dirty="0">
                          <a:solidFill>
                            <a:srgbClr val="000000"/>
                          </a:solidFill>
                          <a:effectLst/>
                          <a:latin typeface="Calibri" panose="020F0502020204030204" pitchFamily="34" charset="0"/>
                        </a:rPr>
                        <a:t>Ș</a:t>
                      </a:r>
                      <a:r>
                        <a:rPr lang="en-US" sz="1400" b="0" i="0" u="none" strike="noStrike" dirty="0" err="1">
                          <a:solidFill>
                            <a:srgbClr val="000000"/>
                          </a:solidFill>
                          <a:effectLst/>
                          <a:latin typeface="Calibri" panose="020F0502020204030204" pitchFamily="34" charset="0"/>
                        </a:rPr>
                        <a:t>omer</a:t>
                      </a:r>
                      <a:r>
                        <a:rPr lang="ro-RO" sz="1400" b="0" i="0" u="none" strike="noStrike" dirty="0">
                          <a:solidFill>
                            <a:srgbClr val="000000"/>
                          </a:solidFill>
                          <a:effectLst/>
                          <a:latin typeface="Calibri" panose="020F0502020204030204" pitchFamily="34" charset="0"/>
                        </a:rPr>
                        <a:t>ă</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47%</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5%</a:t>
                      </a:r>
                    </a:p>
                  </a:txBody>
                  <a:tcPr marL="9525" marR="9525" marT="9525" marB="0" anchor="ctr">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a:t>
                      </a: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67655935"/>
                  </a:ext>
                </a:extLst>
              </a:tr>
              <a:tr h="249641">
                <a:tc>
                  <a:txBody>
                    <a:bodyPr/>
                    <a:lstStyle/>
                    <a:p>
                      <a:pPr algn="l" fontAlgn="b"/>
                      <a:r>
                        <a:rPr lang="en-US" sz="1400" b="0" i="0" u="none" strike="noStrike" dirty="0">
                          <a:solidFill>
                            <a:srgbClr val="000000"/>
                          </a:solidFill>
                          <a:effectLst/>
                          <a:latin typeface="Calibri" panose="020F0502020204030204" pitchFamily="34" charset="0"/>
                        </a:rPr>
                        <a:t>Cu </a:t>
                      </a:r>
                      <a:r>
                        <a:rPr lang="en-US" sz="1400" b="0" i="0" u="none" strike="noStrike" dirty="0" err="1">
                          <a:solidFill>
                            <a:srgbClr val="000000"/>
                          </a:solidFill>
                          <a:effectLst/>
                          <a:latin typeface="Calibri" panose="020F0502020204030204" pitchFamily="34" charset="0"/>
                        </a:rPr>
                        <a:t>dizabilit</a:t>
                      </a:r>
                      <a:r>
                        <a:rPr lang="ro-RO" sz="1400" b="0" i="0" u="none" strike="noStrike" dirty="0">
                          <a:solidFill>
                            <a:srgbClr val="000000"/>
                          </a:solidFill>
                          <a:effectLst/>
                          <a:latin typeface="Calibri" panose="020F0502020204030204" pitchFamily="34" charset="0"/>
                        </a:rPr>
                        <a:t>ăț</a:t>
                      </a:r>
                      <a:r>
                        <a:rPr lang="en-US" sz="1400" b="0" i="0" u="none" strike="noStrike" dirty="0">
                          <a:solidFill>
                            <a:srgbClr val="000000"/>
                          </a:solidFill>
                          <a:effectLst/>
                          <a:latin typeface="Calibri" panose="020F0502020204030204" pitchFamily="34" charset="0"/>
                        </a:rPr>
                        <a:t>i</a:t>
                      </a:r>
                    </a:p>
                  </a:txBody>
                  <a:tcPr marL="9525" marR="9525" marT="9525"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45%</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6%</a:t>
                      </a:r>
                    </a:p>
                  </a:txBody>
                  <a:tcPr marL="9525" marR="9525" marT="9525" marB="0" anchor="ctr">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0%</a:t>
                      </a: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3679166"/>
                  </a:ext>
                </a:extLst>
              </a:tr>
              <a:tr h="249641">
                <a:tc>
                  <a:txBody>
                    <a:bodyPr/>
                    <a:lstStyle/>
                    <a:p>
                      <a:pPr algn="l" fontAlgn="b"/>
                      <a:r>
                        <a:rPr lang="en-US" sz="1400" b="0" i="0" u="none" strike="noStrike" dirty="0">
                          <a:solidFill>
                            <a:srgbClr val="000000"/>
                          </a:solidFill>
                          <a:effectLst/>
                          <a:latin typeface="Calibri" panose="020F0502020204030204" pitchFamily="34" charset="0"/>
                        </a:rPr>
                        <a:t>De </a:t>
                      </a:r>
                      <a:r>
                        <a:rPr lang="en-US" sz="1400" b="0" i="0" u="none" strike="noStrike" dirty="0" err="1">
                          <a:solidFill>
                            <a:srgbClr val="000000"/>
                          </a:solidFill>
                          <a:effectLst/>
                          <a:latin typeface="Calibri" panose="020F0502020204030204" pitchFamily="34" charset="0"/>
                        </a:rPr>
                        <a:t>etnie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german</a:t>
                      </a:r>
                      <a:r>
                        <a:rPr lang="ro-RO" sz="1400" b="0" i="0" u="none" strike="noStrike" dirty="0">
                          <a:solidFill>
                            <a:srgbClr val="000000"/>
                          </a:solidFill>
                          <a:effectLst/>
                          <a:latin typeface="Calibri" panose="020F0502020204030204" pitchFamily="34" charset="0"/>
                        </a:rPr>
                        <a:t>ă</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40%</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5%</a:t>
                      </a:r>
                    </a:p>
                  </a:txBody>
                  <a:tcPr marL="9525" marR="9525" marT="9525" marB="0" anchor="ctr">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a:t>
                      </a: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80514727"/>
                  </a:ext>
                </a:extLst>
              </a:tr>
              <a:tr h="249641">
                <a:tc>
                  <a:txBody>
                    <a:bodyPr/>
                    <a:lstStyle/>
                    <a:p>
                      <a:pPr algn="l" fontAlgn="b"/>
                      <a:r>
                        <a:rPr lang="en-US" sz="1400" b="0" i="0" u="none" strike="noStrike" dirty="0">
                          <a:solidFill>
                            <a:srgbClr val="000000"/>
                          </a:solidFill>
                          <a:effectLst/>
                          <a:latin typeface="Calibri" panose="020F0502020204030204" pitchFamily="34" charset="0"/>
                        </a:rPr>
                        <a:t>De </a:t>
                      </a:r>
                      <a:r>
                        <a:rPr lang="en-US" sz="1400" b="0" i="0" u="none" strike="noStrike" dirty="0" err="1">
                          <a:solidFill>
                            <a:srgbClr val="000000"/>
                          </a:solidFill>
                          <a:effectLst/>
                          <a:latin typeface="Calibri" panose="020F0502020204030204" pitchFamily="34" charset="0"/>
                        </a:rPr>
                        <a:t>etnie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maghiar</a:t>
                      </a:r>
                      <a:r>
                        <a:rPr lang="ro-RO" sz="1400" b="0" i="0" u="none" strike="noStrike" dirty="0">
                          <a:solidFill>
                            <a:srgbClr val="000000"/>
                          </a:solidFill>
                          <a:effectLst/>
                          <a:latin typeface="Calibri" panose="020F0502020204030204" pitchFamily="34" charset="0"/>
                        </a:rPr>
                        <a:t>ă</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38%</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5%</a:t>
                      </a:r>
                    </a:p>
                  </a:txBody>
                  <a:tcPr marL="9525" marR="9525" marT="9525" marB="0" anchor="ctr">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96797436"/>
                  </a:ext>
                </a:extLst>
              </a:tr>
              <a:tr h="249641">
                <a:tc>
                  <a:txBody>
                    <a:bodyPr/>
                    <a:lstStyle/>
                    <a:p>
                      <a:pPr algn="l" fontAlgn="b"/>
                      <a:r>
                        <a:rPr lang="en-US" sz="1400" b="0" i="0" u="none" strike="noStrike" dirty="0">
                          <a:solidFill>
                            <a:srgbClr val="000000"/>
                          </a:solidFill>
                          <a:effectLst/>
                          <a:latin typeface="Calibri" panose="020F0502020204030204" pitchFamily="34" charset="0"/>
                        </a:rPr>
                        <a:t>Un </a:t>
                      </a:r>
                      <a:r>
                        <a:rPr lang="en-US" sz="1400" b="0" i="0" u="none" strike="noStrike" dirty="0" err="1">
                          <a:solidFill>
                            <a:srgbClr val="000000"/>
                          </a:solidFill>
                          <a:effectLst/>
                          <a:latin typeface="Calibri" panose="020F0502020204030204" pitchFamily="34" charset="0"/>
                        </a:rPr>
                        <a:t>evreu</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37%</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5%</a:t>
                      </a:r>
                    </a:p>
                  </a:txBody>
                  <a:tcPr marL="9525" marR="9525" marT="9525" marB="0" anchor="ctr">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a:t>
                      </a: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98222988"/>
                  </a:ext>
                </a:extLst>
              </a:tr>
              <a:tr h="249641">
                <a:tc>
                  <a:txBody>
                    <a:bodyPr/>
                    <a:lstStyle/>
                    <a:p>
                      <a:pPr algn="l" fontAlgn="b"/>
                      <a:r>
                        <a:rPr lang="en-US" sz="1400" b="0" i="0" u="none" strike="noStrike" dirty="0">
                          <a:solidFill>
                            <a:srgbClr val="000000"/>
                          </a:solidFill>
                          <a:effectLst/>
                          <a:latin typeface="Calibri" panose="020F0502020204030204" pitchFamily="34" charset="0"/>
                        </a:rPr>
                        <a:t>De </a:t>
                      </a:r>
                      <a:r>
                        <a:rPr lang="en-US" sz="1400" b="0" i="0" u="none" strike="noStrike" dirty="0" err="1">
                          <a:solidFill>
                            <a:srgbClr val="000000"/>
                          </a:solidFill>
                          <a:effectLst/>
                          <a:latin typeface="Calibri" panose="020F0502020204030204" pitchFamily="34" charset="0"/>
                        </a:rPr>
                        <a:t>culoare</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36%</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5%</a:t>
                      </a:r>
                    </a:p>
                  </a:txBody>
                  <a:tcPr marL="9525" marR="9525" marT="9525" marB="0" anchor="ctr">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a:t>
                      </a: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11715051"/>
                  </a:ext>
                </a:extLst>
              </a:tr>
              <a:tr h="249641">
                <a:tc>
                  <a:txBody>
                    <a:bodyPr/>
                    <a:lstStyle/>
                    <a:p>
                      <a:pPr algn="l" fontAlgn="b"/>
                      <a:r>
                        <a:rPr lang="en-US" sz="1400" b="0" i="0" u="none" strike="noStrike" dirty="0" err="1">
                          <a:solidFill>
                            <a:srgbClr val="000000"/>
                          </a:solidFill>
                          <a:effectLst/>
                          <a:latin typeface="Calibri" panose="020F0502020204030204" pitchFamily="34" charset="0"/>
                        </a:rPr>
                        <a:t>Infectat</a:t>
                      </a:r>
                      <a:r>
                        <a:rPr lang="ro-RO" sz="1400" b="0" i="0" u="none" strike="noStrike" dirty="0">
                          <a:solidFill>
                            <a:srgbClr val="000000"/>
                          </a:solidFill>
                          <a:effectLst/>
                          <a:latin typeface="Calibri" panose="020F0502020204030204" pitchFamily="34" charset="0"/>
                        </a:rPr>
                        <a:t>ă</a:t>
                      </a:r>
                      <a:r>
                        <a:rPr lang="en-US" sz="1400" b="0" i="0" u="none" strike="noStrike" dirty="0">
                          <a:solidFill>
                            <a:srgbClr val="000000"/>
                          </a:solidFill>
                          <a:effectLst/>
                          <a:latin typeface="Calibri" panose="020F0502020204030204" pitchFamily="34" charset="0"/>
                        </a:rPr>
                        <a:t> cu HIV/SIDA</a:t>
                      </a:r>
                    </a:p>
                  </a:txBody>
                  <a:tcPr marL="9525" marR="9525" marT="9525"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35%</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7%</a:t>
                      </a:r>
                    </a:p>
                  </a:txBody>
                  <a:tcPr marL="9525" marR="9525" marT="9525" marB="0" anchor="ctr">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64620755"/>
                  </a:ext>
                </a:extLst>
              </a:tr>
              <a:tr h="249641">
                <a:tc>
                  <a:txBody>
                    <a:bodyPr/>
                    <a:lstStyle/>
                    <a:p>
                      <a:pPr algn="l" fontAlgn="b"/>
                      <a:r>
                        <a:rPr lang="en-US" sz="1400" b="0" i="0" u="none" strike="noStrike" dirty="0" err="1">
                          <a:solidFill>
                            <a:srgbClr val="000000"/>
                          </a:solidFill>
                          <a:effectLst/>
                          <a:latin typeface="Calibri" panose="020F0502020204030204" pitchFamily="34" charset="0"/>
                        </a:rPr>
                        <a:t>Imigrant</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34%</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6%</a:t>
                      </a:r>
                    </a:p>
                  </a:txBody>
                  <a:tcPr marL="9525" marR="9525" marT="9525" marB="0" anchor="ctr">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6460874"/>
                  </a:ext>
                </a:extLst>
              </a:tr>
              <a:tr h="424295">
                <a:tc>
                  <a:txBody>
                    <a:bodyPr/>
                    <a:lstStyle/>
                    <a:p>
                      <a:pPr algn="l" fontAlgn="b"/>
                      <a:r>
                        <a:rPr lang="en-US" sz="1400" b="0" i="0" u="none" strike="noStrike" dirty="0">
                          <a:solidFill>
                            <a:srgbClr val="000000"/>
                          </a:solidFill>
                          <a:effectLst/>
                          <a:latin typeface="Calibri" panose="020F0502020204030204" pitchFamily="34" charset="0"/>
                        </a:rPr>
                        <a:t>De </a:t>
                      </a:r>
                      <a:r>
                        <a:rPr lang="en-US" sz="1400" b="0" i="0" u="none" strike="noStrike" dirty="0" err="1">
                          <a:solidFill>
                            <a:srgbClr val="000000"/>
                          </a:solidFill>
                          <a:effectLst/>
                          <a:latin typeface="Calibri" panose="020F0502020204030204" pitchFamily="34" charset="0"/>
                        </a:rPr>
                        <a:t>religie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musulman</a:t>
                      </a:r>
                      <a:r>
                        <a:rPr lang="ro-RO" sz="1400" b="0" i="0" u="none" strike="noStrike" dirty="0">
                          <a:solidFill>
                            <a:srgbClr val="000000"/>
                          </a:solidFill>
                          <a:effectLst/>
                          <a:latin typeface="Calibri" panose="020F0502020204030204" pitchFamily="34" charset="0"/>
                        </a:rPr>
                        <a:t>ă</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33%</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5%</a:t>
                      </a:r>
                    </a:p>
                  </a:txBody>
                  <a:tcPr marL="9525" marR="9525" marT="9525" marB="0" anchor="ctr">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13790743"/>
                  </a:ext>
                </a:extLst>
              </a:tr>
              <a:tr h="249641">
                <a:tc>
                  <a:txBody>
                    <a:bodyPr/>
                    <a:lstStyle/>
                    <a:p>
                      <a:pPr algn="l" fontAlgn="b"/>
                      <a:r>
                        <a:rPr lang="en-US" sz="1400" b="0" i="0" u="none" strike="noStrike" dirty="0">
                          <a:solidFill>
                            <a:srgbClr val="000000"/>
                          </a:solidFill>
                          <a:effectLst/>
                          <a:latin typeface="Calibri" panose="020F0502020204030204" pitchFamily="34" charset="0"/>
                        </a:rPr>
                        <a:t>Care apar</a:t>
                      </a:r>
                      <a:r>
                        <a:rPr lang="ro-RO" sz="1400" b="0" i="0" u="none" strike="noStrike" dirty="0">
                          <a:solidFill>
                            <a:srgbClr val="000000"/>
                          </a:solidFill>
                          <a:effectLst/>
                          <a:latin typeface="Calibri" panose="020F0502020204030204" pitchFamily="34" charset="0"/>
                        </a:rPr>
                        <a:t>ține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unei</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secte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religioase</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32%</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7%</a:t>
                      </a:r>
                    </a:p>
                  </a:txBody>
                  <a:tcPr marL="9525" marR="9525" marT="9525" marB="0" anchor="ctr">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24958444"/>
                  </a:ext>
                </a:extLst>
              </a:tr>
              <a:tr h="249641">
                <a:tc>
                  <a:txBody>
                    <a:bodyPr/>
                    <a:lstStyle/>
                    <a:p>
                      <a:pPr algn="l" fontAlgn="b"/>
                      <a:r>
                        <a:rPr lang="en-US" sz="1400" b="0" i="0" u="none" strike="noStrike" dirty="0">
                          <a:solidFill>
                            <a:srgbClr val="000000"/>
                          </a:solidFill>
                          <a:effectLst/>
                          <a:latin typeface="Calibri" panose="020F0502020204030204" pitchFamily="34" charset="0"/>
                        </a:rPr>
                        <a:t>De </a:t>
                      </a:r>
                      <a:r>
                        <a:rPr lang="en-US" sz="1400" b="0" i="0" u="none" strike="noStrike" dirty="0" err="1">
                          <a:solidFill>
                            <a:srgbClr val="000000"/>
                          </a:solidFill>
                          <a:effectLst/>
                          <a:latin typeface="Calibri" panose="020F0502020204030204" pitchFamily="34" charset="0"/>
                        </a:rPr>
                        <a:t>etnie</a:t>
                      </a:r>
                      <a:r>
                        <a:rPr lang="en-US" sz="1400" b="0" i="0" u="none" strike="noStrike" dirty="0">
                          <a:solidFill>
                            <a:srgbClr val="000000"/>
                          </a:solidFill>
                          <a:effectLst/>
                          <a:latin typeface="Calibri" panose="020F0502020204030204" pitchFamily="34" charset="0"/>
                        </a:rPr>
                        <a:t> rom</a:t>
                      </a:r>
                      <a:r>
                        <a:rPr lang="ro-RO" sz="1400" b="0" i="0" u="none" strike="noStrike" dirty="0">
                          <a:solidFill>
                            <a:srgbClr val="000000"/>
                          </a:solidFill>
                          <a:effectLst/>
                          <a:latin typeface="Calibri" panose="020F0502020204030204" pitchFamily="34" charset="0"/>
                        </a:rPr>
                        <a:t>ă</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30%</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6%</a:t>
                      </a:r>
                    </a:p>
                  </a:txBody>
                  <a:tcPr marL="9525" marR="9525" marT="9525" marB="0" anchor="ctr">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a:solidFill>
                            <a:srgbClr val="010205"/>
                          </a:solidFill>
                          <a:effectLst/>
                          <a:latin typeface="+mn-lt"/>
                        </a:rPr>
                        <a:t>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28884820"/>
                  </a:ext>
                </a:extLst>
              </a:tr>
              <a:tr h="249641">
                <a:tc>
                  <a:txBody>
                    <a:bodyPr/>
                    <a:lstStyle/>
                    <a:p>
                      <a:pPr algn="l" fontAlgn="b"/>
                      <a:r>
                        <a:rPr lang="en-US" sz="1400" b="0" i="0" u="none" strike="noStrike" dirty="0">
                          <a:solidFill>
                            <a:srgbClr val="000000"/>
                          </a:solidFill>
                          <a:effectLst/>
                          <a:latin typeface="Calibri" panose="020F0502020204030204" pitchFamily="34" charset="0"/>
                        </a:rPr>
                        <a:t>Cu </a:t>
                      </a:r>
                      <a:r>
                        <a:rPr lang="en-US" sz="1400" b="0" i="0" u="none" strike="noStrike" dirty="0" err="1">
                          <a:solidFill>
                            <a:srgbClr val="000000"/>
                          </a:solidFill>
                          <a:effectLst/>
                          <a:latin typeface="Calibri" panose="020F0502020204030204" pitchFamily="34" charset="0"/>
                        </a:rPr>
                        <a:t>orientare</a:t>
                      </a:r>
                      <a:r>
                        <a:rPr lang="en-US" sz="1400" b="0" i="0" u="none" strike="noStrike" dirty="0">
                          <a:solidFill>
                            <a:srgbClr val="000000"/>
                          </a:solidFill>
                          <a:effectLst/>
                          <a:latin typeface="Calibri" panose="020F0502020204030204" pitchFamily="34" charset="0"/>
                        </a:rPr>
                        <a:t> homosexual</a:t>
                      </a:r>
                      <a:r>
                        <a:rPr lang="ro-RO" sz="1400" b="0" i="0" u="none" strike="noStrike" dirty="0">
                          <a:solidFill>
                            <a:srgbClr val="000000"/>
                          </a:solidFill>
                          <a:effectLst/>
                          <a:latin typeface="Calibri" panose="020F0502020204030204" pitchFamily="34" charset="0"/>
                        </a:rPr>
                        <a:t>ă</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29%</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6%</a:t>
                      </a:r>
                    </a:p>
                  </a:txBody>
                  <a:tcPr marL="9525" marR="9525" marT="9525" marB="0" anchor="ctr">
                    <a:lnL>
                      <a:noFill/>
                    </a:lnL>
                    <a:lnR w="12700" cap="flat" cmpd="sng" algn="ctr">
                      <a:solidFill>
                        <a:schemeClr val="bg2"/>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fontAlgn="t"/>
                      <a:r>
                        <a:rPr lang="en-US" sz="1400" b="0" i="0" u="none" strike="noStrike" dirty="0">
                          <a:solidFill>
                            <a:srgbClr val="010205"/>
                          </a:solidFill>
                          <a:effectLst/>
                          <a:latin typeface="+mn-lt"/>
                        </a:rPr>
                        <a:t>8%</a:t>
                      </a:r>
                    </a:p>
                  </a:txBody>
                  <a:tcPr marL="9525" marR="9525" marT="9525" marB="0" anchor="ctr">
                    <a:lnL w="12700" cap="flat" cmpd="sng" algn="ctr">
                      <a:solidFill>
                        <a:schemeClr val="bg2"/>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7117244"/>
                  </a:ext>
                </a:extLst>
              </a:tr>
            </a:tbl>
          </a:graphicData>
        </a:graphic>
      </p:graphicFrame>
      <p:cxnSp>
        <p:nvCxnSpPr>
          <p:cNvPr id="5" name="Straight Connector 4">
            <a:extLst>
              <a:ext uri="{FF2B5EF4-FFF2-40B4-BE49-F238E27FC236}">
                <a16:creationId xmlns:a16="http://schemas.microsoft.com/office/drawing/2014/main" id="{D216FB31-51AC-47FA-B5CC-59E8EB682AA8}"/>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8E1290-266C-4603-898A-AD1B6E8FE406}"/>
              </a:ext>
            </a:extLst>
          </p:cNvPr>
          <p:cNvSpPr txBox="1"/>
          <p:nvPr/>
        </p:nvSpPr>
        <p:spPr>
          <a:xfrm>
            <a:off x="762000" y="5905568"/>
            <a:ext cx="8747760" cy="261610"/>
          </a:xfrm>
          <a:prstGeom prst="rect">
            <a:avLst/>
          </a:prstGeom>
          <a:noFill/>
        </p:spPr>
        <p:txBody>
          <a:bodyPr wrap="square" rtlCol="0">
            <a:spAutoFit/>
          </a:bodyPr>
          <a:lstStyle/>
          <a:p>
            <a:r>
              <a:rPr lang="it-IT" sz="1100" i="1" dirty="0"/>
              <a:t>A6. Care ar fi cea mai apropiat</a:t>
            </a:r>
            <a:r>
              <a:rPr lang="ro-RO" sz="1100" i="1" dirty="0"/>
              <a:t>ă</a:t>
            </a:r>
            <a:r>
              <a:rPr lang="it-IT" sz="1100" i="1" dirty="0"/>
              <a:t> rela</a:t>
            </a:r>
            <a:r>
              <a:rPr lang="ro-RO" sz="1100" i="1" dirty="0"/>
              <a:t>ț</a:t>
            </a:r>
            <a:r>
              <a:rPr lang="it-IT" sz="1100" i="1" dirty="0"/>
              <a:t>ie pe care a</a:t>
            </a:r>
            <a:r>
              <a:rPr lang="ro-RO" sz="1100" i="1" dirty="0"/>
              <a:t>ț</a:t>
            </a:r>
            <a:r>
              <a:rPr lang="it-IT" sz="1100" i="1" dirty="0"/>
              <a:t>i accepta-o cu o persoan</a:t>
            </a:r>
            <a:r>
              <a:rPr lang="ro-RO" sz="1100" i="1" dirty="0"/>
              <a:t>ă</a:t>
            </a:r>
            <a:r>
              <a:rPr lang="it-IT" sz="1100" i="1" dirty="0"/>
              <a:t> care este...? Baza=689</a:t>
            </a:r>
            <a:endParaRPr lang="en-US" sz="1100" i="1" dirty="0"/>
          </a:p>
        </p:txBody>
      </p:sp>
      <p:sp>
        <p:nvSpPr>
          <p:cNvPr id="8" name="Title 1">
            <a:extLst>
              <a:ext uri="{FF2B5EF4-FFF2-40B4-BE49-F238E27FC236}">
                <a16:creationId xmlns:a16="http://schemas.microsoft.com/office/drawing/2014/main" id="{4ECBC609-740C-427A-9D7C-45B6365FDE31}"/>
              </a:ext>
            </a:extLst>
          </p:cNvPr>
          <p:cNvSpPr>
            <a:spLocks noGrp="1"/>
          </p:cNvSpPr>
          <p:nvPr>
            <p:ph type="title"/>
          </p:nvPr>
        </p:nvSpPr>
        <p:spPr>
          <a:xfrm>
            <a:off x="3016914" y="751994"/>
            <a:ext cx="6597190" cy="584785"/>
          </a:xfrm>
        </p:spPr>
        <p:txBody>
          <a:bodyPr>
            <a:normAutofit/>
          </a:bodyPr>
          <a:lstStyle/>
          <a:p>
            <a:pPr algn="ctr"/>
            <a:r>
              <a:rPr lang="en-US" sz="2000" b="1" dirty="0" err="1"/>
              <a:t>Distan</a:t>
            </a:r>
            <a:r>
              <a:rPr lang="ro-RO" sz="2000" b="1" dirty="0"/>
              <a:t>ț</a:t>
            </a:r>
            <a:r>
              <a:rPr lang="en-US" sz="2000" b="1" dirty="0"/>
              <a:t>a </a:t>
            </a:r>
            <a:r>
              <a:rPr lang="ro-RO" sz="2000" b="1" dirty="0"/>
              <a:t>ș</a:t>
            </a:r>
            <a:r>
              <a:rPr lang="en-US" sz="2000" b="1" dirty="0"/>
              <a:t>i </a:t>
            </a:r>
            <a:r>
              <a:rPr lang="en-US" sz="2000" b="1" dirty="0" err="1"/>
              <a:t>acceptare</a:t>
            </a:r>
            <a:r>
              <a:rPr lang="en-US" sz="2000" b="1" dirty="0"/>
              <a:t> social</a:t>
            </a:r>
            <a:r>
              <a:rPr lang="ro-RO" sz="2000" b="1" dirty="0"/>
              <a:t>ă</a:t>
            </a:r>
            <a:r>
              <a:rPr lang="en-US" sz="2000" b="1" dirty="0"/>
              <a:t> fa</a:t>
            </a:r>
            <a:r>
              <a:rPr lang="ro-RO" sz="2000" b="1" dirty="0"/>
              <a:t>ță</a:t>
            </a:r>
            <a:r>
              <a:rPr lang="en-US" sz="2000" b="1" dirty="0"/>
              <a:t> de </a:t>
            </a:r>
            <a:r>
              <a:rPr lang="en-US" sz="2000" b="1" dirty="0" err="1"/>
              <a:t>grupurile</a:t>
            </a:r>
            <a:r>
              <a:rPr lang="en-US" sz="2000" b="1" dirty="0"/>
              <a:t> </a:t>
            </a:r>
            <a:r>
              <a:rPr lang="en-US" sz="2000" b="1" dirty="0" err="1"/>
              <a:t>vulnerabile</a:t>
            </a:r>
            <a:endParaRPr lang="en-US" sz="2000" b="1" dirty="0"/>
          </a:p>
        </p:txBody>
      </p:sp>
    </p:spTree>
    <p:extLst>
      <p:ext uri="{BB962C8B-B14F-4D97-AF65-F5344CB8AC3E}">
        <p14:creationId xmlns:p14="http://schemas.microsoft.com/office/powerpoint/2010/main" val="1959245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B0B9BE7-A697-4904-8857-94AB4152D718}"/>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1E229A7-3283-4B18-8C14-22F0F3E1D29C}"/>
              </a:ext>
            </a:extLst>
          </p:cNvPr>
          <p:cNvSpPr txBox="1"/>
          <p:nvPr/>
        </p:nvSpPr>
        <p:spPr>
          <a:xfrm>
            <a:off x="762000" y="5905568"/>
            <a:ext cx="8747760" cy="261610"/>
          </a:xfrm>
          <a:prstGeom prst="rect">
            <a:avLst/>
          </a:prstGeom>
          <a:noFill/>
        </p:spPr>
        <p:txBody>
          <a:bodyPr wrap="square" rtlCol="0">
            <a:spAutoFit/>
          </a:bodyPr>
          <a:lstStyle/>
          <a:p>
            <a:r>
              <a:rPr lang="it-IT" sz="1100" i="1" dirty="0"/>
              <a:t>A7. Cine considerați ca sunt mai toleranți faț</a:t>
            </a:r>
            <a:r>
              <a:rPr lang="ro-RO" sz="1100" i="1" dirty="0"/>
              <a:t>ă</a:t>
            </a:r>
            <a:r>
              <a:rPr lang="it-IT" sz="1100" i="1" dirty="0"/>
              <a:t> de urmatoarele categorii de persoane: p</a:t>
            </a:r>
            <a:r>
              <a:rPr lang="ro-RO" sz="1100" i="1" dirty="0"/>
              <a:t>ă</a:t>
            </a:r>
            <a:r>
              <a:rPr lang="it-IT" sz="1100" i="1" dirty="0"/>
              <a:t>rin</a:t>
            </a:r>
            <a:r>
              <a:rPr lang="ro-RO" sz="1100" i="1" dirty="0"/>
              <a:t>ț</a:t>
            </a:r>
            <a:r>
              <a:rPr lang="it-IT" sz="1100" i="1" dirty="0"/>
              <a:t>ii sau profesorii din </a:t>
            </a:r>
            <a:r>
              <a:rPr lang="ro-RO" sz="1100" i="1" dirty="0"/>
              <a:t>ș</a:t>
            </a:r>
            <a:r>
              <a:rPr lang="it-IT" sz="1100" i="1" dirty="0"/>
              <a:t>coala dvs? Baza=689</a:t>
            </a:r>
          </a:p>
        </p:txBody>
      </p:sp>
      <p:graphicFrame>
        <p:nvGraphicFramePr>
          <p:cNvPr id="12" name="Chart 11">
            <a:extLst>
              <a:ext uri="{FF2B5EF4-FFF2-40B4-BE49-F238E27FC236}">
                <a16:creationId xmlns:a16="http://schemas.microsoft.com/office/drawing/2014/main" id="{712758B0-D0BD-42F6-A3C8-B8C69A352EF3}"/>
              </a:ext>
            </a:extLst>
          </p:cNvPr>
          <p:cNvGraphicFramePr/>
          <p:nvPr>
            <p:extLst>
              <p:ext uri="{D42A27DB-BD31-4B8C-83A1-F6EECF244321}">
                <p14:modId xmlns:p14="http://schemas.microsoft.com/office/powerpoint/2010/main" val="767910937"/>
              </p:ext>
            </p:extLst>
          </p:nvPr>
        </p:nvGraphicFramePr>
        <p:xfrm>
          <a:off x="1123068" y="1412979"/>
          <a:ext cx="10017372" cy="450348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7130382-E2D6-4457-90A6-88D122785706}"/>
              </a:ext>
            </a:extLst>
          </p:cNvPr>
          <p:cNvSpPr>
            <a:spLocks noGrp="1"/>
          </p:cNvSpPr>
          <p:nvPr>
            <p:ph type="title"/>
          </p:nvPr>
        </p:nvSpPr>
        <p:spPr>
          <a:xfrm>
            <a:off x="4753034" y="826557"/>
            <a:ext cx="4939826" cy="584785"/>
          </a:xfrm>
        </p:spPr>
        <p:txBody>
          <a:bodyPr>
            <a:noAutofit/>
          </a:bodyPr>
          <a:lstStyle/>
          <a:p>
            <a:pPr algn="ctr"/>
            <a:r>
              <a:rPr lang="ro-RO" sz="2000" b="1" dirty="0"/>
              <a:t>Cine sunt mai toleranți față de următoarele categorii de persoane?</a:t>
            </a:r>
            <a:endParaRPr lang="en-US" sz="2000" b="1" dirty="0"/>
          </a:p>
        </p:txBody>
      </p:sp>
    </p:spTree>
    <p:extLst>
      <p:ext uri="{BB962C8B-B14F-4D97-AF65-F5344CB8AC3E}">
        <p14:creationId xmlns:p14="http://schemas.microsoft.com/office/powerpoint/2010/main" val="2340083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A403FC7-826E-496C-8FC2-CF79C1011073}"/>
              </a:ext>
            </a:extLst>
          </p:cNvPr>
          <p:cNvGraphicFramePr/>
          <p:nvPr>
            <p:extLst>
              <p:ext uri="{D42A27DB-BD31-4B8C-83A1-F6EECF244321}">
                <p14:modId xmlns:p14="http://schemas.microsoft.com/office/powerpoint/2010/main" val="3535977864"/>
              </p:ext>
            </p:extLst>
          </p:nvPr>
        </p:nvGraphicFramePr>
        <p:xfrm>
          <a:off x="1095968" y="1579013"/>
          <a:ext cx="10000064" cy="416052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270BC354-7C0A-4F53-BA2D-140AF0BCACD5}"/>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C0B9CC-9CF0-4B1F-B627-6F7846557E74}"/>
              </a:ext>
            </a:extLst>
          </p:cNvPr>
          <p:cNvSpPr txBox="1"/>
          <p:nvPr/>
        </p:nvSpPr>
        <p:spPr>
          <a:xfrm>
            <a:off x="762000" y="5905568"/>
            <a:ext cx="8747760" cy="261610"/>
          </a:xfrm>
          <a:prstGeom prst="rect">
            <a:avLst/>
          </a:prstGeom>
          <a:noFill/>
        </p:spPr>
        <p:txBody>
          <a:bodyPr wrap="square" rtlCol="0">
            <a:spAutoFit/>
          </a:bodyPr>
          <a:lstStyle/>
          <a:p>
            <a:r>
              <a:rPr lang="it-IT" sz="1100" i="1" dirty="0"/>
              <a:t>A8. A</a:t>
            </a:r>
            <a:r>
              <a:rPr lang="ro-RO" sz="1100" i="1" dirty="0"/>
              <a:t>ț</a:t>
            </a:r>
            <a:r>
              <a:rPr lang="it-IT" sz="1100" i="1" dirty="0"/>
              <a:t>i auzit sau a</a:t>
            </a:r>
            <a:r>
              <a:rPr lang="ro-RO" sz="1100" i="1" dirty="0"/>
              <a:t>ț</a:t>
            </a:r>
            <a:r>
              <a:rPr lang="it-IT" sz="1100" i="1" dirty="0"/>
              <a:t>i fost vreodat</a:t>
            </a:r>
            <a:r>
              <a:rPr lang="ro-RO" sz="1100" i="1" dirty="0"/>
              <a:t>ă</a:t>
            </a:r>
            <a:r>
              <a:rPr lang="it-IT" sz="1100" i="1" dirty="0"/>
              <a:t> martor la exprimarea unor opinii negative care s</a:t>
            </a:r>
            <a:r>
              <a:rPr lang="ro-RO" sz="1100" i="1" dirty="0"/>
              <a:t>ă</a:t>
            </a:r>
            <a:r>
              <a:rPr lang="it-IT" sz="1100" i="1" dirty="0"/>
              <a:t> incite la ur</a:t>
            </a:r>
            <a:r>
              <a:rPr lang="ro-RO" sz="1100" i="1" dirty="0"/>
              <a:t>ă</a:t>
            </a:r>
            <a:r>
              <a:rPr lang="it-IT" sz="1100" i="1" dirty="0"/>
              <a:t> cand vine vorba de: Baza=689</a:t>
            </a:r>
            <a:endParaRPr lang="en-US" sz="1100" i="1" dirty="0"/>
          </a:p>
        </p:txBody>
      </p:sp>
      <p:sp>
        <p:nvSpPr>
          <p:cNvPr id="9" name="Title 1">
            <a:extLst>
              <a:ext uri="{FF2B5EF4-FFF2-40B4-BE49-F238E27FC236}">
                <a16:creationId xmlns:a16="http://schemas.microsoft.com/office/drawing/2014/main" id="{38AE1B86-8245-4410-A26B-D247ECF907A3}"/>
              </a:ext>
            </a:extLst>
          </p:cNvPr>
          <p:cNvSpPr txBox="1">
            <a:spLocks/>
          </p:cNvSpPr>
          <p:nvPr/>
        </p:nvSpPr>
        <p:spPr>
          <a:xfrm>
            <a:off x="2797405" y="828194"/>
            <a:ext cx="6597190" cy="58478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a:t>Inciden</a:t>
            </a:r>
            <a:r>
              <a:rPr lang="ro-RO" sz="2400" b="1" dirty="0"/>
              <a:t>ț</a:t>
            </a:r>
            <a:r>
              <a:rPr lang="en-US" sz="2400" b="1" dirty="0"/>
              <a:t>a </a:t>
            </a:r>
            <a:r>
              <a:rPr lang="en-US" sz="2400" b="1" dirty="0" err="1"/>
              <a:t>cazurilor</a:t>
            </a:r>
            <a:r>
              <a:rPr lang="en-US" sz="2400" b="1" dirty="0"/>
              <a:t> de </a:t>
            </a:r>
            <a:r>
              <a:rPr lang="en-US" sz="2400" b="1" dirty="0" err="1"/>
              <a:t>discriminare</a:t>
            </a:r>
            <a:r>
              <a:rPr lang="en-US" sz="2400" b="1" dirty="0"/>
              <a:t> </a:t>
            </a:r>
            <a:r>
              <a:rPr lang="ro-RO" sz="2400" b="1" dirty="0"/>
              <a:t>î</a:t>
            </a:r>
            <a:r>
              <a:rPr lang="en-US" sz="2400" b="1" dirty="0"/>
              <a:t>n </a:t>
            </a:r>
            <a:r>
              <a:rPr lang="en-US" sz="2400" b="1" dirty="0" err="1"/>
              <a:t>ceea</a:t>
            </a:r>
            <a:r>
              <a:rPr lang="en-US" sz="2400" b="1" dirty="0"/>
              <a:t> </a:t>
            </a:r>
            <a:r>
              <a:rPr lang="en-US" sz="2400" b="1" dirty="0" err="1"/>
              <a:t>ce</a:t>
            </a:r>
            <a:r>
              <a:rPr lang="en-US" sz="2400" b="1" dirty="0"/>
              <a:t> </a:t>
            </a:r>
            <a:r>
              <a:rPr lang="en-US" sz="2400" b="1" dirty="0" err="1"/>
              <a:t>prive</a:t>
            </a:r>
            <a:r>
              <a:rPr lang="ro-RO" sz="2400" b="1" dirty="0"/>
              <a:t>ș</a:t>
            </a:r>
            <a:r>
              <a:rPr lang="en-US" sz="2400" b="1" dirty="0" err="1"/>
              <a:t>te</a:t>
            </a:r>
            <a:r>
              <a:rPr lang="en-US" sz="2400" b="1" dirty="0"/>
              <a:t>:</a:t>
            </a:r>
          </a:p>
        </p:txBody>
      </p:sp>
    </p:spTree>
    <p:extLst>
      <p:ext uri="{BB962C8B-B14F-4D97-AF65-F5344CB8AC3E}">
        <p14:creationId xmlns:p14="http://schemas.microsoft.com/office/powerpoint/2010/main" val="3552801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3C8F19-497C-42E9-B32E-1D9989277CF2}"/>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55113A-DAD2-45EB-A1B3-ABFFB4A2BAC9}"/>
              </a:ext>
            </a:extLst>
          </p:cNvPr>
          <p:cNvSpPr txBox="1"/>
          <p:nvPr/>
        </p:nvSpPr>
        <p:spPr>
          <a:xfrm>
            <a:off x="762000" y="5905568"/>
            <a:ext cx="9616440" cy="261610"/>
          </a:xfrm>
          <a:prstGeom prst="rect">
            <a:avLst/>
          </a:prstGeom>
          <a:noFill/>
        </p:spPr>
        <p:txBody>
          <a:bodyPr wrap="square" rtlCol="0">
            <a:spAutoFit/>
          </a:bodyPr>
          <a:lstStyle/>
          <a:p>
            <a:r>
              <a:rPr lang="it-IT" sz="1100" i="1" dirty="0"/>
              <a:t>A9. Dvs. cat de preg</a:t>
            </a:r>
            <a:r>
              <a:rPr lang="ro-RO" sz="1100" i="1" dirty="0"/>
              <a:t>ă</a:t>
            </a:r>
            <a:r>
              <a:rPr lang="it-IT" sz="1100" i="1" dirty="0"/>
              <a:t>tit/</a:t>
            </a:r>
            <a:r>
              <a:rPr lang="ro-RO" sz="1100" i="1" dirty="0"/>
              <a:t>ă</a:t>
            </a:r>
            <a:r>
              <a:rPr lang="it-IT" sz="1100" i="1" dirty="0"/>
              <a:t> va simțiti pentru a aborda urm</a:t>
            </a:r>
            <a:r>
              <a:rPr lang="ro-RO" sz="1100" i="1" dirty="0"/>
              <a:t>ă</a:t>
            </a:r>
            <a:r>
              <a:rPr lang="it-IT" sz="1100" i="1" dirty="0"/>
              <a:t>toarele tematici </a:t>
            </a:r>
            <a:r>
              <a:rPr lang="ro-RO" sz="1100" i="1" dirty="0"/>
              <a:t>în</a:t>
            </a:r>
            <a:r>
              <a:rPr lang="it-IT" sz="1100" i="1" dirty="0"/>
              <a:t> cadrul orelor de curs/dirigenție? Baza=689</a:t>
            </a:r>
            <a:endParaRPr lang="en-US" sz="1100" i="1" dirty="0"/>
          </a:p>
        </p:txBody>
      </p:sp>
      <p:sp>
        <p:nvSpPr>
          <p:cNvPr id="9" name="Title 1">
            <a:extLst>
              <a:ext uri="{FF2B5EF4-FFF2-40B4-BE49-F238E27FC236}">
                <a16:creationId xmlns:a16="http://schemas.microsoft.com/office/drawing/2014/main" id="{FBEE1F46-3E52-4F19-9294-1F22A623E033}"/>
              </a:ext>
            </a:extLst>
          </p:cNvPr>
          <p:cNvSpPr txBox="1">
            <a:spLocks/>
          </p:cNvSpPr>
          <p:nvPr/>
        </p:nvSpPr>
        <p:spPr>
          <a:xfrm>
            <a:off x="3008505" y="828194"/>
            <a:ext cx="6597190" cy="5847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t>Preg</a:t>
            </a:r>
            <a:r>
              <a:rPr lang="ro-RO" sz="2000" b="1" dirty="0"/>
              <a:t>ă</a:t>
            </a:r>
            <a:r>
              <a:rPr lang="it-IT" sz="2000" b="1" dirty="0"/>
              <a:t>tirea profesorilor </a:t>
            </a:r>
            <a:r>
              <a:rPr lang="ro-RO" sz="2000" b="1" dirty="0"/>
              <a:t>la</a:t>
            </a:r>
            <a:endParaRPr lang="it-IT" sz="2000" b="1" dirty="0"/>
          </a:p>
          <a:p>
            <a:pPr algn="ctr"/>
            <a:r>
              <a:rPr lang="it-IT" sz="2000" b="1" dirty="0"/>
              <a:t>materiile socio-umane</a:t>
            </a:r>
            <a:endParaRPr lang="en-US" sz="2000" b="1" dirty="0"/>
          </a:p>
        </p:txBody>
      </p:sp>
      <p:graphicFrame>
        <p:nvGraphicFramePr>
          <p:cNvPr id="10" name="Chart 9">
            <a:extLst>
              <a:ext uri="{FF2B5EF4-FFF2-40B4-BE49-F238E27FC236}">
                <a16:creationId xmlns:a16="http://schemas.microsoft.com/office/drawing/2014/main" id="{3D179A1D-5F16-4400-95B8-3D5A8D7933C3}"/>
              </a:ext>
            </a:extLst>
          </p:cNvPr>
          <p:cNvGraphicFramePr/>
          <p:nvPr>
            <p:extLst>
              <p:ext uri="{D42A27DB-BD31-4B8C-83A1-F6EECF244321}">
                <p14:modId xmlns:p14="http://schemas.microsoft.com/office/powerpoint/2010/main" val="256024377"/>
              </p:ext>
            </p:extLst>
          </p:nvPr>
        </p:nvGraphicFramePr>
        <p:xfrm>
          <a:off x="1095968" y="1579013"/>
          <a:ext cx="10422264" cy="416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503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1CB6F10-E4B6-4C60-9083-5AFABB46F9E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8A359BB-52B9-4998-89C7-BBB191ACD706}"/>
              </a:ext>
            </a:extLst>
          </p:cNvPr>
          <p:cNvSpPr txBox="1"/>
          <p:nvPr/>
        </p:nvSpPr>
        <p:spPr>
          <a:xfrm>
            <a:off x="762000" y="5905568"/>
            <a:ext cx="9616440" cy="261610"/>
          </a:xfrm>
          <a:prstGeom prst="rect">
            <a:avLst/>
          </a:prstGeom>
          <a:noFill/>
        </p:spPr>
        <p:txBody>
          <a:bodyPr wrap="square" rtlCol="0">
            <a:spAutoFit/>
          </a:bodyPr>
          <a:lstStyle/>
          <a:p>
            <a:r>
              <a:rPr lang="fr-FR" sz="1100" i="1" dirty="0"/>
              <a:t>A12. C</a:t>
            </a:r>
            <a:r>
              <a:rPr lang="ro-RO" sz="1100" i="1" dirty="0"/>
              <a:t>â</a:t>
            </a:r>
            <a:r>
              <a:rPr lang="fr-FR" sz="1100" i="1" dirty="0"/>
              <a:t>t de des obi</a:t>
            </a:r>
            <a:r>
              <a:rPr lang="ro-RO" sz="1100" i="1" dirty="0"/>
              <a:t>ș</a:t>
            </a:r>
            <a:r>
              <a:rPr lang="fr-FR" sz="1100" i="1" dirty="0"/>
              <a:t>nui</a:t>
            </a:r>
            <a:r>
              <a:rPr lang="ro-RO" sz="1100" i="1" dirty="0"/>
              <a:t>ț</a:t>
            </a:r>
            <a:r>
              <a:rPr lang="fr-FR" sz="1100" i="1" dirty="0"/>
              <a:t>i s</a:t>
            </a:r>
            <a:r>
              <a:rPr lang="ro-RO" sz="1100" i="1" dirty="0"/>
              <a:t>ă</a:t>
            </a:r>
            <a:r>
              <a:rPr lang="fr-FR" sz="1100" i="1" dirty="0"/>
              <a:t>... </a:t>
            </a:r>
            <a:r>
              <a:rPr lang="it-IT" sz="1100" i="1" dirty="0"/>
              <a:t>Baza=689</a:t>
            </a:r>
            <a:endParaRPr lang="en-US" sz="1100" i="1" dirty="0"/>
          </a:p>
        </p:txBody>
      </p:sp>
      <p:graphicFrame>
        <p:nvGraphicFramePr>
          <p:cNvPr id="8" name="Chart 7">
            <a:extLst>
              <a:ext uri="{FF2B5EF4-FFF2-40B4-BE49-F238E27FC236}">
                <a16:creationId xmlns:a16="http://schemas.microsoft.com/office/drawing/2014/main" id="{9371966E-B760-49A2-AE8D-E6B8E2C3A81E}"/>
              </a:ext>
            </a:extLst>
          </p:cNvPr>
          <p:cNvGraphicFramePr/>
          <p:nvPr>
            <p:extLst>
              <p:ext uri="{D42A27DB-BD31-4B8C-83A1-F6EECF244321}">
                <p14:modId xmlns:p14="http://schemas.microsoft.com/office/powerpoint/2010/main" val="261390610"/>
              </p:ext>
            </p:extLst>
          </p:nvPr>
        </p:nvGraphicFramePr>
        <p:xfrm>
          <a:off x="1432850" y="1579013"/>
          <a:ext cx="10422264" cy="416052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98531420-6A04-4883-BF90-78CD2A289084}"/>
              </a:ext>
            </a:extLst>
          </p:cNvPr>
          <p:cNvSpPr txBox="1">
            <a:spLocks/>
          </p:cNvSpPr>
          <p:nvPr/>
        </p:nvSpPr>
        <p:spPr>
          <a:xfrm>
            <a:off x="3008505" y="828194"/>
            <a:ext cx="6597190" cy="5847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t>C</a:t>
            </a:r>
            <a:r>
              <a:rPr lang="ro-RO" sz="2000" b="1" dirty="0"/>
              <a:t>â</a:t>
            </a:r>
            <a:r>
              <a:rPr lang="it-IT" sz="2000" b="1" dirty="0"/>
              <a:t>t de des obi</a:t>
            </a:r>
            <a:r>
              <a:rPr lang="ro-RO" sz="2000" b="1" dirty="0"/>
              <a:t>ș</a:t>
            </a:r>
            <a:r>
              <a:rPr lang="it-IT" sz="2000" b="1" dirty="0"/>
              <a:t>nuiesc profesorii s</a:t>
            </a:r>
            <a:r>
              <a:rPr lang="ro-RO" sz="2000" b="1" dirty="0"/>
              <a:t>ă</a:t>
            </a:r>
            <a:r>
              <a:rPr lang="it-IT" sz="2000" b="1" dirty="0"/>
              <a:t>...</a:t>
            </a:r>
            <a:endParaRPr lang="en-US" sz="2000" b="1" dirty="0"/>
          </a:p>
        </p:txBody>
      </p:sp>
      <p:pic>
        <p:nvPicPr>
          <p:cNvPr id="11" name="Graphic 10" descr="Laptop with solid fill">
            <a:extLst>
              <a:ext uri="{FF2B5EF4-FFF2-40B4-BE49-F238E27FC236}">
                <a16:creationId xmlns:a16="http://schemas.microsoft.com/office/drawing/2014/main" id="{B550688C-FA09-49AB-952B-D3AE654569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081" y="2030421"/>
            <a:ext cx="700747" cy="700747"/>
          </a:xfrm>
          <a:prstGeom prst="rect">
            <a:avLst/>
          </a:prstGeom>
        </p:spPr>
      </p:pic>
      <p:pic>
        <p:nvPicPr>
          <p:cNvPr id="12" name="Graphic 11" descr="Books with solid fill">
            <a:extLst>
              <a:ext uri="{FF2B5EF4-FFF2-40B4-BE49-F238E27FC236}">
                <a16:creationId xmlns:a16="http://schemas.microsoft.com/office/drawing/2014/main" id="{7E7ECF5A-144B-4B89-BB96-0444D2C2B2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59081" y="3245542"/>
            <a:ext cx="700747" cy="700747"/>
          </a:xfrm>
          <a:prstGeom prst="rect">
            <a:avLst/>
          </a:prstGeom>
        </p:spPr>
      </p:pic>
      <p:pic>
        <p:nvPicPr>
          <p:cNvPr id="13" name="Graphic 12" descr="Meeting with solid fill">
            <a:extLst>
              <a:ext uri="{FF2B5EF4-FFF2-40B4-BE49-F238E27FC236}">
                <a16:creationId xmlns:a16="http://schemas.microsoft.com/office/drawing/2014/main" id="{ED9424C9-0BC6-473F-9DF7-F7567EA7FF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59081" y="4589224"/>
            <a:ext cx="700747" cy="700747"/>
          </a:xfrm>
          <a:prstGeom prst="rect">
            <a:avLst/>
          </a:prstGeom>
        </p:spPr>
      </p:pic>
    </p:spTree>
    <p:extLst>
      <p:ext uri="{BB962C8B-B14F-4D97-AF65-F5344CB8AC3E}">
        <p14:creationId xmlns:p14="http://schemas.microsoft.com/office/powerpoint/2010/main" val="3520386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898D7-9050-4A02-9118-2B90F26AD02F}"/>
              </a:ext>
            </a:extLst>
          </p:cNvPr>
          <p:cNvSpPr txBox="1"/>
          <p:nvPr/>
        </p:nvSpPr>
        <p:spPr>
          <a:xfrm>
            <a:off x="798033" y="5744961"/>
            <a:ext cx="6096000" cy="430887"/>
          </a:xfrm>
          <a:prstGeom prst="rect">
            <a:avLst/>
          </a:prstGeom>
          <a:noFill/>
        </p:spPr>
        <p:txBody>
          <a:bodyPr wrap="square" rtlCol="0">
            <a:spAutoFit/>
          </a:bodyPr>
          <a:lstStyle/>
          <a:p>
            <a:r>
              <a:rPr lang="it-IT" sz="1100" i="1" dirty="0"/>
              <a:t>A10. A</a:t>
            </a:r>
            <a:r>
              <a:rPr lang="ro-RO" sz="1100" i="1" dirty="0"/>
              <a:t>ți</a:t>
            </a:r>
            <a:r>
              <a:rPr lang="it-IT" sz="1100" i="1" dirty="0"/>
              <a:t> participat la cursuri de perfec</a:t>
            </a:r>
            <a:r>
              <a:rPr lang="ro-RO" sz="1100" i="1" dirty="0"/>
              <a:t>ți</a:t>
            </a:r>
            <a:r>
              <a:rPr lang="it-IT" sz="1100" i="1" dirty="0"/>
              <a:t>onare </a:t>
            </a:r>
            <a:r>
              <a:rPr lang="ro-RO" sz="1100" i="1" dirty="0"/>
              <a:t>în</a:t>
            </a:r>
            <a:r>
              <a:rPr lang="it-IT" sz="1100" i="1" dirty="0"/>
              <a:t> ultimii doi ani? Baza=689</a:t>
            </a:r>
          </a:p>
          <a:p>
            <a:r>
              <a:rPr lang="it-IT" sz="1100" i="1" dirty="0"/>
              <a:t>A11. </a:t>
            </a:r>
            <a:r>
              <a:rPr lang="ro-RO" sz="1100" i="1" dirty="0"/>
              <a:t>Ș</a:t>
            </a:r>
            <a:r>
              <a:rPr lang="it-IT" sz="1100" i="1" dirty="0"/>
              <a:t>i considera</a:t>
            </a:r>
            <a:r>
              <a:rPr lang="ro-RO" sz="1100" i="1" dirty="0"/>
              <a:t>ț</a:t>
            </a:r>
            <a:r>
              <a:rPr lang="it-IT" sz="1100" i="1" dirty="0"/>
              <a:t>i aceste cursuri de perfec</a:t>
            </a:r>
            <a:r>
              <a:rPr lang="ro-RO" sz="1100" i="1" dirty="0"/>
              <a:t>ț</a:t>
            </a:r>
            <a:r>
              <a:rPr lang="it-IT" sz="1100" i="1" dirty="0"/>
              <a:t>ionare utile?Baza=602</a:t>
            </a:r>
          </a:p>
        </p:txBody>
      </p:sp>
      <p:cxnSp>
        <p:nvCxnSpPr>
          <p:cNvPr id="5" name="Straight Connector 4">
            <a:extLst>
              <a:ext uri="{FF2B5EF4-FFF2-40B4-BE49-F238E27FC236}">
                <a16:creationId xmlns:a16="http://schemas.microsoft.com/office/drawing/2014/main" id="{483D16D2-CA76-409A-8D39-6390BB67E2CE}"/>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3A962C6A-0B66-43C5-A7A0-171BC6D0C6F0}"/>
              </a:ext>
            </a:extLst>
          </p:cNvPr>
          <p:cNvGraphicFramePr/>
          <p:nvPr/>
        </p:nvGraphicFramePr>
        <p:xfrm>
          <a:off x="908842" y="2014197"/>
          <a:ext cx="3958662" cy="275281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73A91F3-CF09-4166-ABD1-9B7DFDC6B29D}"/>
              </a:ext>
            </a:extLst>
          </p:cNvPr>
          <p:cNvSpPr txBox="1"/>
          <p:nvPr/>
        </p:nvSpPr>
        <p:spPr>
          <a:xfrm>
            <a:off x="2437569" y="3058202"/>
            <a:ext cx="901209" cy="584775"/>
          </a:xfrm>
          <a:prstGeom prst="rect">
            <a:avLst/>
          </a:prstGeom>
          <a:noFill/>
        </p:spPr>
        <p:txBody>
          <a:bodyPr wrap="none" rtlCol="0">
            <a:spAutoFit/>
          </a:bodyPr>
          <a:lstStyle/>
          <a:p>
            <a:r>
              <a:rPr lang="en-US" sz="3200" b="1" dirty="0"/>
              <a:t>88%</a:t>
            </a:r>
          </a:p>
        </p:txBody>
      </p:sp>
      <p:sp>
        <p:nvSpPr>
          <p:cNvPr id="10" name="TextBox 9">
            <a:extLst>
              <a:ext uri="{FF2B5EF4-FFF2-40B4-BE49-F238E27FC236}">
                <a16:creationId xmlns:a16="http://schemas.microsoft.com/office/drawing/2014/main" id="{49FA0EC0-9AF4-4433-BAF0-6B7E35F0802D}"/>
              </a:ext>
            </a:extLst>
          </p:cNvPr>
          <p:cNvSpPr txBox="1"/>
          <p:nvPr/>
        </p:nvSpPr>
        <p:spPr>
          <a:xfrm>
            <a:off x="676706" y="1302607"/>
            <a:ext cx="4422942" cy="707886"/>
          </a:xfrm>
          <a:prstGeom prst="rect">
            <a:avLst/>
          </a:prstGeom>
          <a:noFill/>
        </p:spPr>
        <p:txBody>
          <a:bodyPr wrap="none" rtlCol="0">
            <a:spAutoFit/>
          </a:bodyPr>
          <a:lstStyle/>
          <a:p>
            <a:pPr algn="ctr"/>
            <a:r>
              <a:rPr lang="en-US" sz="2000" b="1" dirty="0"/>
              <a:t>Au </a:t>
            </a:r>
            <a:r>
              <a:rPr lang="en-US" sz="2000" b="1" dirty="0" err="1"/>
              <a:t>participat</a:t>
            </a:r>
            <a:r>
              <a:rPr lang="en-US" sz="2000" b="1" dirty="0"/>
              <a:t> la </a:t>
            </a:r>
            <a:r>
              <a:rPr lang="en-US" sz="2000" b="1" dirty="0" err="1"/>
              <a:t>cursuri</a:t>
            </a:r>
            <a:r>
              <a:rPr lang="en-US" sz="2000" b="1" dirty="0"/>
              <a:t> de </a:t>
            </a:r>
            <a:r>
              <a:rPr lang="en-US" sz="2000" b="1" dirty="0" err="1"/>
              <a:t>perfecționare</a:t>
            </a:r>
            <a:endParaRPr lang="en-US" sz="2000" b="1" dirty="0"/>
          </a:p>
          <a:p>
            <a:pPr algn="ctr"/>
            <a:r>
              <a:rPr lang="ro-RO" sz="2000" b="1" dirty="0"/>
              <a:t>î</a:t>
            </a:r>
            <a:r>
              <a:rPr lang="en-US" sz="2000" b="1" dirty="0"/>
              <a:t>n </a:t>
            </a:r>
            <a:r>
              <a:rPr lang="en-US" sz="2000" b="1" dirty="0" err="1"/>
              <a:t>ultimii</a:t>
            </a:r>
            <a:r>
              <a:rPr lang="en-US" sz="2000" b="1" dirty="0"/>
              <a:t> 2 ani</a:t>
            </a:r>
          </a:p>
        </p:txBody>
      </p:sp>
      <p:graphicFrame>
        <p:nvGraphicFramePr>
          <p:cNvPr id="11" name="Chart 10">
            <a:extLst>
              <a:ext uri="{FF2B5EF4-FFF2-40B4-BE49-F238E27FC236}">
                <a16:creationId xmlns:a16="http://schemas.microsoft.com/office/drawing/2014/main" id="{95345799-DE9F-413F-B6C0-35538F3943D3}"/>
              </a:ext>
            </a:extLst>
          </p:cNvPr>
          <p:cNvGraphicFramePr/>
          <p:nvPr/>
        </p:nvGraphicFramePr>
        <p:xfrm>
          <a:off x="7104962" y="2014197"/>
          <a:ext cx="3958662" cy="275281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A9905D89-D248-449B-BB98-A05D30514296}"/>
              </a:ext>
            </a:extLst>
          </p:cNvPr>
          <p:cNvSpPr txBox="1"/>
          <p:nvPr/>
        </p:nvSpPr>
        <p:spPr>
          <a:xfrm>
            <a:off x="8633689" y="3058202"/>
            <a:ext cx="901209" cy="584775"/>
          </a:xfrm>
          <a:prstGeom prst="rect">
            <a:avLst/>
          </a:prstGeom>
          <a:noFill/>
        </p:spPr>
        <p:txBody>
          <a:bodyPr wrap="none" rtlCol="0">
            <a:spAutoFit/>
          </a:bodyPr>
          <a:lstStyle/>
          <a:p>
            <a:r>
              <a:rPr lang="en-US" sz="3200" b="1" dirty="0"/>
              <a:t>93%</a:t>
            </a:r>
          </a:p>
        </p:txBody>
      </p:sp>
      <p:sp>
        <p:nvSpPr>
          <p:cNvPr id="13" name="TextBox 12">
            <a:extLst>
              <a:ext uri="{FF2B5EF4-FFF2-40B4-BE49-F238E27FC236}">
                <a16:creationId xmlns:a16="http://schemas.microsoft.com/office/drawing/2014/main" id="{CAFA43B8-B10E-44D9-B81F-3F94DB81FE5B}"/>
              </a:ext>
            </a:extLst>
          </p:cNvPr>
          <p:cNvSpPr txBox="1"/>
          <p:nvPr/>
        </p:nvSpPr>
        <p:spPr>
          <a:xfrm>
            <a:off x="7580240" y="1302607"/>
            <a:ext cx="2839299" cy="707886"/>
          </a:xfrm>
          <a:prstGeom prst="rect">
            <a:avLst/>
          </a:prstGeom>
          <a:noFill/>
        </p:spPr>
        <p:txBody>
          <a:bodyPr wrap="square" rtlCol="0">
            <a:spAutoFit/>
          </a:bodyPr>
          <a:lstStyle/>
          <a:p>
            <a:pPr algn="ctr"/>
            <a:r>
              <a:rPr lang="en-US" sz="2000" b="1" dirty="0"/>
              <a:t>Consider</a:t>
            </a:r>
            <a:r>
              <a:rPr lang="ro-RO" sz="2000" b="1" dirty="0"/>
              <a:t>ă</a:t>
            </a:r>
            <a:r>
              <a:rPr lang="en-US" sz="2000" b="1" dirty="0"/>
              <a:t> </a:t>
            </a:r>
            <a:r>
              <a:rPr lang="en-US" sz="2000" b="1" dirty="0" err="1"/>
              <a:t>cursurile</a:t>
            </a:r>
            <a:r>
              <a:rPr lang="en-US" sz="2000" b="1" dirty="0"/>
              <a:t> de </a:t>
            </a:r>
            <a:r>
              <a:rPr lang="en-US" sz="2000" b="1" dirty="0" err="1"/>
              <a:t>perfec</a:t>
            </a:r>
            <a:r>
              <a:rPr lang="ro-RO" sz="2000" b="1" dirty="0"/>
              <a:t>ț</a:t>
            </a:r>
            <a:r>
              <a:rPr lang="en-US" sz="2000" b="1" dirty="0" err="1"/>
              <a:t>ionare</a:t>
            </a:r>
            <a:r>
              <a:rPr lang="en-US" sz="2000" b="1" dirty="0"/>
              <a:t> utile</a:t>
            </a:r>
          </a:p>
        </p:txBody>
      </p:sp>
      <p:sp>
        <p:nvSpPr>
          <p:cNvPr id="14" name="Arrow: Right 13">
            <a:extLst>
              <a:ext uri="{FF2B5EF4-FFF2-40B4-BE49-F238E27FC236}">
                <a16:creationId xmlns:a16="http://schemas.microsoft.com/office/drawing/2014/main" id="{3EC06770-20FB-4036-B49C-BE7C3D3CA829}"/>
              </a:ext>
            </a:extLst>
          </p:cNvPr>
          <p:cNvSpPr/>
          <p:nvPr/>
        </p:nvSpPr>
        <p:spPr>
          <a:xfrm>
            <a:off x="5316877" y="3010288"/>
            <a:ext cx="1558247" cy="837423"/>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678222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B9C8B6B-0778-4C36-8B8C-5FE7B0E717BF}"/>
              </a:ext>
            </a:extLst>
          </p:cNvPr>
          <p:cNvGrpSpPr/>
          <p:nvPr/>
        </p:nvGrpSpPr>
        <p:grpSpPr>
          <a:xfrm>
            <a:off x="2480825" y="783505"/>
            <a:ext cx="1745321" cy="682694"/>
            <a:chOff x="862714" y="2673580"/>
            <a:chExt cx="1745321" cy="682694"/>
          </a:xfrm>
        </p:grpSpPr>
        <p:pic>
          <p:nvPicPr>
            <p:cNvPr id="6" name="Picture 9" descr="C:\Users\I12367\AppData\Local\Microsoft\Windows\Temporary Internet Files\Content.IE5\9QY9120J\Toilets_unisex.svg[1].png">
              <a:extLst>
                <a:ext uri="{FF2B5EF4-FFF2-40B4-BE49-F238E27FC236}">
                  <a16:creationId xmlns:a16="http://schemas.microsoft.com/office/drawing/2014/main" id="{2E318A33-815A-464D-89DA-A452D7009E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1370" y="2673580"/>
              <a:ext cx="701019" cy="646850"/>
            </a:xfrm>
            <a:prstGeom prst="rect">
              <a:avLst/>
            </a:prstGeom>
            <a:solidFill>
              <a:srgbClr val="FFFFFF"/>
            </a:solidFill>
          </p:spPr>
        </p:pic>
        <p:sp>
          <p:nvSpPr>
            <p:cNvPr id="7" name="Oval 6">
              <a:extLst>
                <a:ext uri="{FF2B5EF4-FFF2-40B4-BE49-F238E27FC236}">
                  <a16:creationId xmlns:a16="http://schemas.microsoft.com/office/drawing/2014/main" id="{3C8410C3-FAC3-42DF-A712-6194DA7F5329}"/>
                </a:ext>
              </a:extLst>
            </p:cNvPr>
            <p:cNvSpPr/>
            <p:nvPr/>
          </p:nvSpPr>
          <p:spPr bwMode="gray">
            <a:xfrm>
              <a:off x="2089380" y="2916540"/>
              <a:ext cx="518655" cy="439733"/>
            </a:xfrm>
            <a:prstGeom prst="ellipse">
              <a:avLst/>
            </a:prstGeom>
            <a:solidFill>
              <a:srgbClr val="FFFFFF"/>
            </a:solidFill>
            <a:ln w="19050" cap="flat" cmpd="sng">
              <a:solidFill>
                <a:schemeClr val="bg1">
                  <a:lumMod val="95000"/>
                  <a:lumOff val="5000"/>
                </a:schemeClr>
              </a:solidFill>
              <a:prstDash val="solid"/>
              <a:round/>
              <a:headEnd/>
              <a:tailEnd/>
            </a:ln>
          </p:spPr>
          <p:txBody>
            <a:bodyPr wrap="none" lIns="121599" tIns="60801" rIns="121599" bIns="60801" rtlCol="0" anchor="ctr"/>
            <a:lstStyle/>
            <a:p>
              <a:pPr marL="0" marR="0" lvl="0" indent="0" algn="ctr" defTabSz="1214678" eaLnBrk="1" fontAlgn="base" latinLnBrk="0" hangingPunct="1">
                <a:lnSpc>
                  <a:spcPct val="100000"/>
                </a:lnSpc>
                <a:spcBef>
                  <a:spcPct val="0"/>
                </a:spcBef>
                <a:spcAft>
                  <a:spcPct val="0"/>
                </a:spcAft>
                <a:buClrTx/>
                <a:buSzTx/>
                <a:buFontTx/>
                <a:buNone/>
                <a:tabLst/>
                <a:defRPr/>
              </a:pPr>
              <a:r>
                <a:rPr kumimoji="0" lang="en-US" sz="1467" b="1" i="0" u="none" strike="noStrike" kern="0" cap="none" spc="0" normalizeH="0" baseline="0" noProof="0" dirty="0">
                  <a:ln>
                    <a:noFill/>
                  </a:ln>
                  <a:effectLst/>
                  <a:uLnTx/>
                  <a:uFillTx/>
                  <a:latin typeface="EON Brix Sans"/>
                  <a:cs typeface="Arial" charset="0"/>
                </a:rPr>
                <a:t>22%</a:t>
              </a:r>
            </a:p>
          </p:txBody>
        </p:sp>
        <p:sp>
          <p:nvSpPr>
            <p:cNvPr id="8" name="Oval 7">
              <a:extLst>
                <a:ext uri="{FF2B5EF4-FFF2-40B4-BE49-F238E27FC236}">
                  <a16:creationId xmlns:a16="http://schemas.microsoft.com/office/drawing/2014/main" id="{FEDFEC78-63EF-4485-ADBA-C61D9DBB7271}"/>
                </a:ext>
              </a:extLst>
            </p:cNvPr>
            <p:cNvSpPr/>
            <p:nvPr/>
          </p:nvSpPr>
          <p:spPr bwMode="gray">
            <a:xfrm>
              <a:off x="862714" y="2916540"/>
              <a:ext cx="518655" cy="439734"/>
            </a:xfrm>
            <a:prstGeom prst="ellipse">
              <a:avLst/>
            </a:prstGeom>
            <a:solidFill>
              <a:srgbClr val="FFFFFF"/>
            </a:solidFill>
            <a:ln w="19050" cap="flat" cmpd="sng">
              <a:solidFill>
                <a:srgbClr val="00B050"/>
              </a:solidFill>
              <a:prstDash val="solid"/>
              <a:round/>
              <a:headEnd/>
              <a:tailEnd/>
            </a:ln>
          </p:spPr>
          <p:txBody>
            <a:bodyPr wrap="none" lIns="121599" tIns="60801" rIns="121599" bIns="60801" rtlCol="0" anchor="ctr"/>
            <a:lstStyle/>
            <a:p>
              <a:pPr marL="0" marR="0" lvl="0" indent="0" algn="ctr" defTabSz="1214678" eaLnBrk="1" fontAlgn="base" latinLnBrk="0" hangingPunct="1">
                <a:lnSpc>
                  <a:spcPct val="100000"/>
                </a:lnSpc>
                <a:spcBef>
                  <a:spcPct val="0"/>
                </a:spcBef>
                <a:spcAft>
                  <a:spcPct val="0"/>
                </a:spcAft>
                <a:buClrTx/>
                <a:buSzTx/>
                <a:buFontTx/>
                <a:buNone/>
                <a:tabLst/>
                <a:defRPr/>
              </a:pPr>
              <a:r>
                <a:rPr kumimoji="0" lang="en-US" sz="1467" b="1" i="0" u="none" strike="noStrike" kern="0" cap="none" spc="0" normalizeH="0" baseline="0" noProof="0" dirty="0">
                  <a:ln>
                    <a:noFill/>
                  </a:ln>
                  <a:solidFill>
                    <a:srgbClr val="00B050"/>
                  </a:solidFill>
                  <a:effectLst/>
                  <a:uLnTx/>
                  <a:uFillTx/>
                  <a:latin typeface="EON Brix Sans"/>
                  <a:cs typeface="Arial" charset="0"/>
                </a:rPr>
                <a:t>78%</a:t>
              </a:r>
            </a:p>
          </p:txBody>
        </p:sp>
      </p:grpSp>
      <p:sp>
        <p:nvSpPr>
          <p:cNvPr id="4" name="Rectangle 3">
            <a:extLst>
              <a:ext uri="{FF2B5EF4-FFF2-40B4-BE49-F238E27FC236}">
                <a16:creationId xmlns:a16="http://schemas.microsoft.com/office/drawing/2014/main" id="{7C33C3C8-F82E-4500-B828-20C2BE1043E1}"/>
              </a:ext>
            </a:extLst>
          </p:cNvPr>
          <p:cNvSpPr/>
          <p:nvPr/>
        </p:nvSpPr>
        <p:spPr bwMode="gray">
          <a:xfrm>
            <a:off x="1335313" y="1105114"/>
            <a:ext cx="844223" cy="34980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spcBef>
                <a:spcPct val="0"/>
              </a:spcBef>
              <a:spcAft>
                <a:spcPct val="0"/>
              </a:spcAft>
              <a:defRPr/>
            </a:pPr>
            <a:r>
              <a:rPr lang="en-US" sz="1600" b="1" dirty="0">
                <a:solidFill>
                  <a:srgbClr val="000000"/>
                </a:solidFill>
                <a:cs typeface="Arial" charset="0"/>
              </a:rPr>
              <a:t>Sex</a:t>
            </a:r>
          </a:p>
        </p:txBody>
      </p:sp>
      <p:sp>
        <p:nvSpPr>
          <p:cNvPr id="9" name="Oval 8">
            <a:extLst>
              <a:ext uri="{FF2B5EF4-FFF2-40B4-BE49-F238E27FC236}">
                <a16:creationId xmlns:a16="http://schemas.microsoft.com/office/drawing/2014/main" id="{3448DBC7-38E1-43D7-99E5-88862EC08586}"/>
              </a:ext>
            </a:extLst>
          </p:cNvPr>
          <p:cNvSpPr/>
          <p:nvPr/>
        </p:nvSpPr>
        <p:spPr>
          <a:xfrm>
            <a:off x="3707491" y="1025602"/>
            <a:ext cx="518655" cy="43973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F34482D-383B-45B6-8104-800A769EA60E}"/>
              </a:ext>
            </a:extLst>
          </p:cNvPr>
          <p:cNvCxnSpPr>
            <a:cxnSpLocks/>
          </p:cNvCxnSpPr>
          <p:nvPr/>
        </p:nvCxnSpPr>
        <p:spPr>
          <a:xfrm>
            <a:off x="5976242" y="670640"/>
            <a:ext cx="0" cy="5319343"/>
          </a:xfrm>
          <a:prstGeom prst="line">
            <a:avLst/>
          </a:prstGeom>
          <a:noFill/>
          <a:ln w="12700" cap="flat" cmpd="sng" algn="ctr">
            <a:solidFill>
              <a:srgbClr val="FFFFFF">
                <a:lumMod val="50000"/>
              </a:srgbClr>
            </a:solidFill>
            <a:prstDash val="dash"/>
          </a:ln>
          <a:effectLst/>
        </p:spPr>
      </p:cxnSp>
      <p:cxnSp>
        <p:nvCxnSpPr>
          <p:cNvPr id="11" name="Straight Connector 10">
            <a:extLst>
              <a:ext uri="{FF2B5EF4-FFF2-40B4-BE49-F238E27FC236}">
                <a16:creationId xmlns:a16="http://schemas.microsoft.com/office/drawing/2014/main" id="{676246D9-9FF9-4F71-A1A1-CF0353FCA859}"/>
              </a:ext>
            </a:extLst>
          </p:cNvPr>
          <p:cNvCxnSpPr>
            <a:cxnSpLocks/>
          </p:cNvCxnSpPr>
          <p:nvPr/>
        </p:nvCxnSpPr>
        <p:spPr>
          <a:xfrm flipH="1">
            <a:off x="454041" y="3567464"/>
            <a:ext cx="5342030" cy="0"/>
          </a:xfrm>
          <a:prstGeom prst="line">
            <a:avLst/>
          </a:prstGeom>
          <a:noFill/>
          <a:ln w="12700" cap="flat" cmpd="sng" algn="ctr">
            <a:solidFill>
              <a:srgbClr val="FFFFFF">
                <a:lumMod val="50000"/>
              </a:srgbClr>
            </a:solidFill>
            <a:prstDash val="dash"/>
          </a:ln>
          <a:effectLst/>
        </p:spPr>
      </p:cxnSp>
      <p:cxnSp>
        <p:nvCxnSpPr>
          <p:cNvPr id="12" name="Straight Connector 11">
            <a:extLst>
              <a:ext uri="{FF2B5EF4-FFF2-40B4-BE49-F238E27FC236}">
                <a16:creationId xmlns:a16="http://schemas.microsoft.com/office/drawing/2014/main" id="{AE74B28B-7156-4D02-90CD-CC365645A79C}"/>
              </a:ext>
            </a:extLst>
          </p:cNvPr>
          <p:cNvCxnSpPr>
            <a:cxnSpLocks/>
          </p:cNvCxnSpPr>
          <p:nvPr/>
        </p:nvCxnSpPr>
        <p:spPr>
          <a:xfrm flipH="1">
            <a:off x="575807" y="1716587"/>
            <a:ext cx="5214562" cy="0"/>
          </a:xfrm>
          <a:prstGeom prst="line">
            <a:avLst/>
          </a:prstGeom>
          <a:noFill/>
          <a:ln w="12700" cap="flat" cmpd="sng" algn="ctr">
            <a:solidFill>
              <a:srgbClr val="FFFFFF">
                <a:lumMod val="50000"/>
              </a:srgbClr>
            </a:solidFill>
            <a:prstDash val="dash"/>
          </a:ln>
          <a:effectLst/>
        </p:spPr>
      </p:cxnSp>
      <p:graphicFrame>
        <p:nvGraphicFramePr>
          <p:cNvPr id="17" name="Chart 16">
            <a:extLst>
              <a:ext uri="{FF2B5EF4-FFF2-40B4-BE49-F238E27FC236}">
                <a16:creationId xmlns:a16="http://schemas.microsoft.com/office/drawing/2014/main" id="{ECB01146-3B7B-4ED5-9CBF-A2A11C9ABEF0}"/>
              </a:ext>
            </a:extLst>
          </p:cNvPr>
          <p:cNvGraphicFramePr/>
          <p:nvPr/>
        </p:nvGraphicFramePr>
        <p:xfrm>
          <a:off x="2327061" y="3567464"/>
          <a:ext cx="3356541" cy="2616611"/>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BBCF56AB-ACF9-4A53-86B1-C47F775CF39C}"/>
              </a:ext>
            </a:extLst>
          </p:cNvPr>
          <p:cNvSpPr/>
          <p:nvPr/>
        </p:nvSpPr>
        <p:spPr bwMode="gray">
          <a:xfrm>
            <a:off x="1094200" y="4184415"/>
            <a:ext cx="886149" cy="42929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spcBef>
                <a:spcPct val="0"/>
              </a:spcBef>
              <a:spcAft>
                <a:spcPct val="0"/>
              </a:spcAft>
              <a:defRPr/>
            </a:pPr>
            <a:r>
              <a:rPr lang="en-US" sz="1600" b="1" dirty="0" err="1">
                <a:solidFill>
                  <a:srgbClr val="000000"/>
                </a:solidFill>
                <a:cs typeface="Arial" charset="0"/>
              </a:rPr>
              <a:t>Regiuni</a:t>
            </a:r>
            <a:endParaRPr lang="en-US" sz="1600" b="1" dirty="0">
              <a:solidFill>
                <a:srgbClr val="000000"/>
              </a:solidFill>
              <a:cs typeface="Arial" charset="0"/>
            </a:endParaRPr>
          </a:p>
        </p:txBody>
      </p:sp>
      <p:grpSp>
        <p:nvGrpSpPr>
          <p:cNvPr id="19" name="Group 32">
            <a:extLst>
              <a:ext uri="{FF2B5EF4-FFF2-40B4-BE49-F238E27FC236}">
                <a16:creationId xmlns:a16="http://schemas.microsoft.com/office/drawing/2014/main" id="{CB8A28FC-E41E-4C40-9C63-BDDE9E36496B}"/>
              </a:ext>
            </a:extLst>
          </p:cNvPr>
          <p:cNvGrpSpPr>
            <a:grpSpLocks noChangeAspect="1"/>
          </p:cNvGrpSpPr>
          <p:nvPr>
            <p:custDataLst>
              <p:tags r:id="rId1"/>
            </p:custDataLst>
          </p:nvPr>
        </p:nvGrpSpPr>
        <p:grpSpPr bwMode="auto">
          <a:xfrm>
            <a:off x="598310" y="4147077"/>
            <a:ext cx="524181" cy="486264"/>
            <a:chOff x="399" y="-138"/>
            <a:chExt cx="4963" cy="4604"/>
          </a:xfrm>
          <a:solidFill>
            <a:srgbClr val="000000"/>
          </a:solidFill>
        </p:grpSpPr>
        <p:sp>
          <p:nvSpPr>
            <p:cNvPr id="20" name="Freeform 33">
              <a:extLst>
                <a:ext uri="{FF2B5EF4-FFF2-40B4-BE49-F238E27FC236}">
                  <a16:creationId xmlns:a16="http://schemas.microsoft.com/office/drawing/2014/main" id="{DC499866-CE0E-4202-90D4-86FC881A35F8}"/>
                </a:ext>
              </a:extLst>
            </p:cNvPr>
            <p:cNvSpPr>
              <a:spLocks/>
            </p:cNvSpPr>
            <p:nvPr/>
          </p:nvSpPr>
          <p:spPr bwMode="auto">
            <a:xfrm>
              <a:off x="399" y="177"/>
              <a:ext cx="4963" cy="4289"/>
            </a:xfrm>
            <a:custGeom>
              <a:avLst/>
              <a:gdLst>
                <a:gd name="T0" fmla="*/ 733 w 2101"/>
                <a:gd name="T1" fmla="*/ 1471 h 1816"/>
                <a:gd name="T2" fmla="*/ 0 w 2101"/>
                <a:gd name="T3" fmla="*/ 1816 h 1816"/>
                <a:gd name="T4" fmla="*/ 133 w 2101"/>
                <a:gd name="T5" fmla="*/ 1066 h 1816"/>
                <a:gd name="T6" fmla="*/ 8 w 2101"/>
                <a:gd name="T7" fmla="*/ 364 h 1816"/>
                <a:gd name="T8" fmla="*/ 733 w 2101"/>
                <a:gd name="T9" fmla="*/ 23 h 1816"/>
                <a:gd name="T10" fmla="*/ 751 w 2101"/>
                <a:gd name="T11" fmla="*/ 31 h 1816"/>
                <a:gd name="T12" fmla="*/ 653 w 2101"/>
                <a:gd name="T13" fmla="*/ 347 h 1816"/>
                <a:gd name="T14" fmla="*/ 753 w 2101"/>
                <a:gd name="T15" fmla="*/ 694 h 1816"/>
                <a:gd name="T16" fmla="*/ 829 w 2101"/>
                <a:gd name="T17" fmla="*/ 806 h 1816"/>
                <a:gd name="T18" fmla="*/ 1108 w 2101"/>
                <a:gd name="T19" fmla="*/ 1245 h 1816"/>
                <a:gd name="T20" fmla="*/ 1213 w 2101"/>
                <a:gd name="T21" fmla="*/ 1434 h 1816"/>
                <a:gd name="T22" fmla="*/ 1318 w 2101"/>
                <a:gd name="T23" fmla="*/ 1245 h 1816"/>
                <a:gd name="T24" fmla="*/ 1597 w 2101"/>
                <a:gd name="T25" fmla="*/ 806 h 1816"/>
                <a:gd name="T26" fmla="*/ 1673 w 2101"/>
                <a:gd name="T27" fmla="*/ 694 h 1816"/>
                <a:gd name="T28" fmla="*/ 1773 w 2101"/>
                <a:gd name="T29" fmla="*/ 347 h 1816"/>
                <a:gd name="T30" fmla="*/ 1744 w 2101"/>
                <a:gd name="T31" fmla="*/ 168 h 1816"/>
                <a:gd name="T32" fmla="*/ 2101 w 2101"/>
                <a:gd name="T33" fmla="*/ 0 h 1816"/>
                <a:gd name="T34" fmla="*/ 2013 w 2101"/>
                <a:gd name="T35" fmla="*/ 747 h 1816"/>
                <a:gd name="T36" fmla="*/ 2096 w 2101"/>
                <a:gd name="T37" fmla="*/ 1451 h 1816"/>
                <a:gd name="T38" fmla="*/ 1373 w 2101"/>
                <a:gd name="T39" fmla="*/ 1791 h 1816"/>
                <a:gd name="T40" fmla="*/ 733 w 2101"/>
                <a:gd name="T41" fmla="*/ 1471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1" h="1816">
                  <a:moveTo>
                    <a:pt x="733" y="1471"/>
                  </a:moveTo>
                  <a:cubicBezTo>
                    <a:pt x="0" y="1816"/>
                    <a:pt x="0" y="1816"/>
                    <a:pt x="0" y="1816"/>
                  </a:cubicBezTo>
                  <a:cubicBezTo>
                    <a:pt x="133" y="1066"/>
                    <a:pt x="133" y="1066"/>
                    <a:pt x="133" y="1066"/>
                  </a:cubicBezTo>
                  <a:cubicBezTo>
                    <a:pt x="8" y="364"/>
                    <a:pt x="8" y="364"/>
                    <a:pt x="8" y="364"/>
                  </a:cubicBezTo>
                  <a:cubicBezTo>
                    <a:pt x="733" y="23"/>
                    <a:pt x="733" y="23"/>
                    <a:pt x="733" y="23"/>
                  </a:cubicBezTo>
                  <a:cubicBezTo>
                    <a:pt x="751" y="31"/>
                    <a:pt x="751" y="31"/>
                    <a:pt x="751" y="31"/>
                  </a:cubicBezTo>
                  <a:cubicBezTo>
                    <a:pt x="687" y="123"/>
                    <a:pt x="653" y="233"/>
                    <a:pt x="653" y="347"/>
                  </a:cubicBezTo>
                  <a:cubicBezTo>
                    <a:pt x="653" y="459"/>
                    <a:pt x="691" y="601"/>
                    <a:pt x="753" y="694"/>
                  </a:cubicBezTo>
                  <a:cubicBezTo>
                    <a:pt x="779" y="731"/>
                    <a:pt x="804" y="769"/>
                    <a:pt x="829" y="806"/>
                  </a:cubicBezTo>
                  <a:cubicBezTo>
                    <a:pt x="928" y="950"/>
                    <a:pt x="1023" y="1092"/>
                    <a:pt x="1108" y="1245"/>
                  </a:cubicBezTo>
                  <a:cubicBezTo>
                    <a:pt x="1213" y="1434"/>
                    <a:pt x="1213" y="1434"/>
                    <a:pt x="1213" y="1434"/>
                  </a:cubicBezTo>
                  <a:cubicBezTo>
                    <a:pt x="1318" y="1245"/>
                    <a:pt x="1318" y="1245"/>
                    <a:pt x="1318" y="1245"/>
                  </a:cubicBezTo>
                  <a:cubicBezTo>
                    <a:pt x="1403" y="1092"/>
                    <a:pt x="1498" y="950"/>
                    <a:pt x="1597" y="806"/>
                  </a:cubicBezTo>
                  <a:cubicBezTo>
                    <a:pt x="1622" y="769"/>
                    <a:pt x="1647" y="731"/>
                    <a:pt x="1673" y="694"/>
                  </a:cubicBezTo>
                  <a:cubicBezTo>
                    <a:pt x="1735" y="601"/>
                    <a:pt x="1773" y="459"/>
                    <a:pt x="1773" y="347"/>
                  </a:cubicBezTo>
                  <a:cubicBezTo>
                    <a:pt x="1773" y="285"/>
                    <a:pt x="1763" y="225"/>
                    <a:pt x="1744" y="168"/>
                  </a:cubicBezTo>
                  <a:cubicBezTo>
                    <a:pt x="2101" y="0"/>
                    <a:pt x="2101" y="0"/>
                    <a:pt x="2101" y="0"/>
                  </a:cubicBezTo>
                  <a:cubicBezTo>
                    <a:pt x="2013" y="747"/>
                    <a:pt x="2013" y="747"/>
                    <a:pt x="2013" y="747"/>
                  </a:cubicBezTo>
                  <a:cubicBezTo>
                    <a:pt x="2096" y="1451"/>
                    <a:pt x="2096" y="1451"/>
                    <a:pt x="2096" y="1451"/>
                  </a:cubicBezTo>
                  <a:cubicBezTo>
                    <a:pt x="1373" y="1791"/>
                    <a:pt x="1373" y="1791"/>
                    <a:pt x="1373" y="1791"/>
                  </a:cubicBezTo>
                  <a:lnTo>
                    <a:pt x="733" y="1471"/>
                  </a:lnTo>
                  <a:close/>
                </a:path>
              </a:pathLst>
            </a:custGeom>
            <a:solidFill>
              <a:srgbClr val="000000"/>
            </a:solid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1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000000"/>
                </a:solidFill>
                <a:effectLst/>
                <a:uLnTx/>
                <a:uFillTx/>
                <a:latin typeface="EON Brix Sans"/>
              </a:endParaRPr>
            </a:p>
          </p:txBody>
        </p:sp>
        <p:sp>
          <p:nvSpPr>
            <p:cNvPr id="21" name="Freeform 34">
              <a:extLst>
                <a:ext uri="{FF2B5EF4-FFF2-40B4-BE49-F238E27FC236}">
                  <a16:creationId xmlns:a16="http://schemas.microsoft.com/office/drawing/2014/main" id="{30274916-D59B-4042-AE68-DB7F052280CA}"/>
                </a:ext>
              </a:extLst>
            </p:cNvPr>
            <p:cNvSpPr>
              <a:spLocks noEditPoints="1"/>
            </p:cNvSpPr>
            <p:nvPr/>
          </p:nvSpPr>
          <p:spPr bwMode="auto">
            <a:xfrm>
              <a:off x="2131" y="-138"/>
              <a:ext cx="2268" cy="3312"/>
            </a:xfrm>
            <a:custGeom>
              <a:avLst/>
              <a:gdLst>
                <a:gd name="T0" fmla="*/ 480 w 960"/>
                <a:gd name="T1" fmla="*/ 0 h 1402"/>
                <a:gd name="T2" fmla="*/ 960 w 960"/>
                <a:gd name="T3" fmla="*/ 480 h 1402"/>
                <a:gd name="T4" fmla="*/ 873 w 960"/>
                <a:gd name="T5" fmla="*/ 782 h 1402"/>
                <a:gd name="T6" fmla="*/ 480 w 960"/>
                <a:gd name="T7" fmla="*/ 1402 h 1402"/>
                <a:gd name="T8" fmla="*/ 87 w 960"/>
                <a:gd name="T9" fmla="*/ 782 h 1402"/>
                <a:gd name="T10" fmla="*/ 0 w 960"/>
                <a:gd name="T11" fmla="*/ 480 h 1402"/>
                <a:gd name="T12" fmla="*/ 480 w 960"/>
                <a:gd name="T13" fmla="*/ 0 h 1402"/>
                <a:gd name="T14" fmla="*/ 480 w 960"/>
                <a:gd name="T15" fmla="*/ 200 h 1402"/>
                <a:gd name="T16" fmla="*/ 200 w 960"/>
                <a:gd name="T17" fmla="*/ 480 h 1402"/>
                <a:gd name="T18" fmla="*/ 480 w 960"/>
                <a:gd name="T19" fmla="*/ 760 h 1402"/>
                <a:gd name="T20" fmla="*/ 760 w 960"/>
                <a:gd name="T21" fmla="*/ 480 h 1402"/>
                <a:gd name="T22" fmla="*/ 480 w 960"/>
                <a:gd name="T23" fmla="*/ 200 h 1402"/>
                <a:gd name="T24" fmla="*/ 680 w 960"/>
                <a:gd name="T25" fmla="*/ 480 h 1402"/>
                <a:gd name="T26" fmla="*/ 480 w 960"/>
                <a:gd name="T27" fmla="*/ 680 h 1402"/>
                <a:gd name="T28" fmla="*/ 280 w 960"/>
                <a:gd name="T29" fmla="*/ 480 h 1402"/>
                <a:gd name="T30" fmla="*/ 480 w 960"/>
                <a:gd name="T31" fmla="*/ 280 h 1402"/>
                <a:gd name="T32" fmla="*/ 680 w 960"/>
                <a:gd name="T33" fmla="*/ 48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 h="1402">
                  <a:moveTo>
                    <a:pt x="480" y="0"/>
                  </a:moveTo>
                  <a:cubicBezTo>
                    <a:pt x="745" y="0"/>
                    <a:pt x="960" y="215"/>
                    <a:pt x="960" y="480"/>
                  </a:cubicBezTo>
                  <a:cubicBezTo>
                    <a:pt x="960" y="576"/>
                    <a:pt x="927" y="703"/>
                    <a:pt x="873" y="782"/>
                  </a:cubicBezTo>
                  <a:cubicBezTo>
                    <a:pt x="734" y="989"/>
                    <a:pt x="602" y="1184"/>
                    <a:pt x="480" y="1402"/>
                  </a:cubicBezTo>
                  <a:cubicBezTo>
                    <a:pt x="358" y="1184"/>
                    <a:pt x="226" y="989"/>
                    <a:pt x="87" y="782"/>
                  </a:cubicBezTo>
                  <a:cubicBezTo>
                    <a:pt x="33" y="703"/>
                    <a:pt x="0" y="576"/>
                    <a:pt x="0" y="480"/>
                  </a:cubicBezTo>
                  <a:cubicBezTo>
                    <a:pt x="0" y="215"/>
                    <a:pt x="215" y="0"/>
                    <a:pt x="480" y="0"/>
                  </a:cubicBezTo>
                  <a:close/>
                  <a:moveTo>
                    <a:pt x="480" y="200"/>
                  </a:moveTo>
                  <a:cubicBezTo>
                    <a:pt x="325" y="200"/>
                    <a:pt x="200" y="325"/>
                    <a:pt x="200" y="480"/>
                  </a:cubicBezTo>
                  <a:cubicBezTo>
                    <a:pt x="200" y="635"/>
                    <a:pt x="325" y="760"/>
                    <a:pt x="480" y="760"/>
                  </a:cubicBezTo>
                  <a:cubicBezTo>
                    <a:pt x="635" y="760"/>
                    <a:pt x="760" y="635"/>
                    <a:pt x="760" y="480"/>
                  </a:cubicBezTo>
                  <a:cubicBezTo>
                    <a:pt x="760" y="325"/>
                    <a:pt x="635" y="200"/>
                    <a:pt x="480" y="200"/>
                  </a:cubicBezTo>
                  <a:close/>
                  <a:moveTo>
                    <a:pt x="680" y="480"/>
                  </a:moveTo>
                  <a:cubicBezTo>
                    <a:pt x="680" y="590"/>
                    <a:pt x="590" y="680"/>
                    <a:pt x="480" y="680"/>
                  </a:cubicBezTo>
                  <a:cubicBezTo>
                    <a:pt x="370" y="680"/>
                    <a:pt x="280" y="590"/>
                    <a:pt x="280" y="480"/>
                  </a:cubicBezTo>
                  <a:cubicBezTo>
                    <a:pt x="280" y="370"/>
                    <a:pt x="370" y="280"/>
                    <a:pt x="480" y="280"/>
                  </a:cubicBezTo>
                  <a:cubicBezTo>
                    <a:pt x="590" y="280"/>
                    <a:pt x="680" y="370"/>
                    <a:pt x="680" y="480"/>
                  </a:cubicBezTo>
                  <a:close/>
                </a:path>
              </a:pathLst>
            </a:custGeom>
            <a:solidFill>
              <a:srgbClr val="000000"/>
            </a:solid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1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000000"/>
                </a:solidFill>
                <a:effectLst/>
                <a:uLnTx/>
                <a:uFillTx/>
                <a:latin typeface="EON Brix Sans"/>
              </a:endParaRPr>
            </a:p>
          </p:txBody>
        </p:sp>
      </p:grpSp>
      <p:graphicFrame>
        <p:nvGraphicFramePr>
          <p:cNvPr id="22" name="Inhaltsplatzhalter 12">
            <a:extLst>
              <a:ext uri="{FF2B5EF4-FFF2-40B4-BE49-F238E27FC236}">
                <a16:creationId xmlns:a16="http://schemas.microsoft.com/office/drawing/2014/main" id="{D2F37CCB-5E64-4616-8245-4F6CE5207447}"/>
              </a:ext>
            </a:extLst>
          </p:cNvPr>
          <p:cNvGraphicFramePr>
            <a:graphicFrameLocks/>
          </p:cNvGraphicFramePr>
          <p:nvPr/>
        </p:nvGraphicFramePr>
        <p:xfrm>
          <a:off x="-39304" y="2114445"/>
          <a:ext cx="5435587" cy="1807318"/>
        </p:xfrm>
        <a:graphic>
          <a:graphicData uri="http://schemas.openxmlformats.org/drawingml/2006/chart">
            <c:chart xmlns:c="http://schemas.openxmlformats.org/drawingml/2006/chart" xmlns:r="http://schemas.openxmlformats.org/officeDocument/2006/relationships" r:id="rId7"/>
          </a:graphicData>
        </a:graphic>
      </p:graphicFrame>
      <p:sp>
        <p:nvSpPr>
          <p:cNvPr id="23" name="Rectangle 22">
            <a:extLst>
              <a:ext uri="{FF2B5EF4-FFF2-40B4-BE49-F238E27FC236}">
                <a16:creationId xmlns:a16="http://schemas.microsoft.com/office/drawing/2014/main" id="{1760FC71-1B58-45D4-B066-D6577F80384F}"/>
              </a:ext>
            </a:extLst>
          </p:cNvPr>
          <p:cNvSpPr/>
          <p:nvPr/>
        </p:nvSpPr>
        <p:spPr bwMode="gray">
          <a:xfrm>
            <a:off x="5088836" y="2017994"/>
            <a:ext cx="922679" cy="42929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lnSpc>
                <a:spcPts val="1200"/>
              </a:lnSpc>
              <a:spcBef>
                <a:spcPct val="0"/>
              </a:spcBef>
              <a:spcAft>
                <a:spcPct val="0"/>
              </a:spcAft>
              <a:defRPr/>
            </a:pPr>
            <a:r>
              <a:rPr lang="en-US" sz="1600" b="1" dirty="0" err="1">
                <a:solidFill>
                  <a:srgbClr val="000000"/>
                </a:solidFill>
                <a:cs typeface="Arial" charset="0"/>
              </a:rPr>
              <a:t>Medie</a:t>
            </a:r>
            <a:r>
              <a:rPr lang="en-US" sz="1600" b="1" dirty="0">
                <a:solidFill>
                  <a:srgbClr val="000000"/>
                </a:solidFill>
                <a:cs typeface="Arial" charset="0"/>
              </a:rPr>
              <a:t>: </a:t>
            </a:r>
          </a:p>
        </p:txBody>
      </p:sp>
      <p:sp>
        <p:nvSpPr>
          <p:cNvPr id="24" name="Freeform 31">
            <a:extLst>
              <a:ext uri="{FF2B5EF4-FFF2-40B4-BE49-F238E27FC236}">
                <a16:creationId xmlns:a16="http://schemas.microsoft.com/office/drawing/2014/main" id="{6CEDE7D4-AF37-42F9-98CE-6F5972E0E461}"/>
              </a:ext>
            </a:extLst>
          </p:cNvPr>
          <p:cNvSpPr>
            <a:spLocks noChangeAspect="1" noEditPoints="1"/>
          </p:cNvSpPr>
          <p:nvPr>
            <p:custDataLst>
              <p:tags r:id="rId2"/>
            </p:custDataLst>
          </p:nvPr>
        </p:nvSpPr>
        <p:spPr bwMode="auto">
          <a:xfrm>
            <a:off x="1336396" y="1773915"/>
            <a:ext cx="514746" cy="504252"/>
          </a:xfrm>
          <a:custGeom>
            <a:avLst/>
            <a:gdLst>
              <a:gd name="T0" fmla="*/ 1640 w 2160"/>
              <a:gd name="T1" fmla="*/ 317 h 2116"/>
              <a:gd name="T2" fmla="*/ 1753 w 2160"/>
              <a:gd name="T3" fmla="*/ 214 h 2116"/>
              <a:gd name="T4" fmla="*/ 1760 w 2160"/>
              <a:gd name="T5" fmla="*/ 436 h 2116"/>
              <a:gd name="T6" fmla="*/ 1680 w 2160"/>
              <a:gd name="T7" fmla="*/ 916 h 2116"/>
              <a:gd name="T8" fmla="*/ 320 w 2160"/>
              <a:gd name="T9" fmla="*/ 656 h 2116"/>
              <a:gd name="T10" fmla="*/ 560 w 2160"/>
              <a:gd name="T11" fmla="*/ 916 h 2116"/>
              <a:gd name="T12" fmla="*/ 640 w 2160"/>
              <a:gd name="T13" fmla="*/ 756 h 2116"/>
              <a:gd name="T14" fmla="*/ 880 w 2160"/>
              <a:gd name="T15" fmla="*/ 562 h 2116"/>
              <a:gd name="T16" fmla="*/ 1080 w 2160"/>
              <a:gd name="T17" fmla="*/ 1196 h 2116"/>
              <a:gd name="T18" fmla="*/ 1280 w 2160"/>
              <a:gd name="T19" fmla="*/ 562 h 2116"/>
              <a:gd name="T20" fmla="*/ 1520 w 2160"/>
              <a:gd name="T21" fmla="*/ 756 h 2116"/>
              <a:gd name="T22" fmla="*/ 1600 w 2160"/>
              <a:gd name="T23" fmla="*/ 916 h 2116"/>
              <a:gd name="T24" fmla="*/ 1840 w 2160"/>
              <a:gd name="T25" fmla="*/ 656 h 2116"/>
              <a:gd name="T26" fmla="*/ 1080 w 2160"/>
              <a:gd name="T27" fmla="*/ 1276 h 2116"/>
              <a:gd name="T28" fmla="*/ 0 w 2160"/>
              <a:gd name="T29" fmla="*/ 916 h 2116"/>
              <a:gd name="T30" fmla="*/ 2121 w 2160"/>
              <a:gd name="T31" fmla="*/ 1280 h 2116"/>
              <a:gd name="T32" fmla="*/ 1974 w 2160"/>
              <a:gd name="T33" fmla="*/ 1552 h 2116"/>
              <a:gd name="T34" fmla="*/ 1666 w 2160"/>
              <a:gd name="T35" fmla="*/ 1627 h 2116"/>
              <a:gd name="T36" fmla="*/ 1322 w 2160"/>
              <a:gd name="T37" fmla="*/ 1605 h 2116"/>
              <a:gd name="T38" fmla="*/ 984 w 2160"/>
              <a:gd name="T39" fmla="*/ 1723 h 2116"/>
              <a:gd name="T40" fmla="*/ 574 w 2160"/>
              <a:gd name="T41" fmla="*/ 1736 h 2116"/>
              <a:gd name="T42" fmla="*/ 267 w 2160"/>
              <a:gd name="T43" fmla="*/ 1531 h 2116"/>
              <a:gd name="T44" fmla="*/ 78 w 2160"/>
              <a:gd name="T45" fmla="*/ 1344 h 2116"/>
              <a:gd name="T46" fmla="*/ 1080 w 2160"/>
              <a:gd name="T47" fmla="*/ 1352 h 2116"/>
              <a:gd name="T48" fmla="*/ 2160 w 2160"/>
              <a:gd name="T49" fmla="*/ 1364 h 2116"/>
              <a:gd name="T50" fmla="*/ 1827 w 2160"/>
              <a:gd name="T51" fmla="*/ 2020 h 2116"/>
              <a:gd name="T52" fmla="*/ 0 w 2160"/>
              <a:gd name="T53" fmla="*/ 1756 h 2116"/>
              <a:gd name="T54" fmla="*/ 66 w 2160"/>
              <a:gd name="T55" fmla="*/ 1517 h 2116"/>
              <a:gd name="T56" fmla="*/ 361 w 2160"/>
              <a:gd name="T57" fmla="*/ 1572 h 2116"/>
              <a:gd name="T58" fmla="*/ 688 w 2160"/>
              <a:gd name="T59" fmla="*/ 1750 h 2116"/>
              <a:gd name="T60" fmla="*/ 1080 w 2160"/>
              <a:gd name="T61" fmla="*/ 1876 h 2116"/>
              <a:gd name="T62" fmla="*/ 1472 w 2160"/>
              <a:gd name="T63" fmla="*/ 1750 h 2116"/>
              <a:gd name="T64" fmla="*/ 1799 w 2160"/>
              <a:gd name="T65" fmla="*/ 1572 h 2116"/>
              <a:gd name="T66" fmla="*/ 2094 w 2160"/>
              <a:gd name="T67" fmla="*/ 1517 h 2116"/>
              <a:gd name="T68" fmla="*/ 793 w 2160"/>
              <a:gd name="T69" fmla="*/ 53 h 2116"/>
              <a:gd name="T70" fmla="*/ 680 w 2160"/>
              <a:gd name="T71" fmla="*/ 156 h 2116"/>
              <a:gd name="T72" fmla="*/ 793 w 2160"/>
              <a:gd name="T73" fmla="*/ 53 h 2116"/>
              <a:gd name="T74" fmla="*/ 1084 w 2160"/>
              <a:gd name="T75" fmla="*/ 556 h 2116"/>
              <a:gd name="T76" fmla="*/ 1080 w 2160"/>
              <a:gd name="T77" fmla="*/ 1116 h 2116"/>
              <a:gd name="T78" fmla="*/ 1076 w 2160"/>
              <a:gd name="T79" fmla="*/ 556 h 2116"/>
              <a:gd name="T80" fmla="*/ 1075 w 2160"/>
              <a:gd name="T81" fmla="*/ 321 h 2116"/>
              <a:gd name="T82" fmla="*/ 519 w 2160"/>
              <a:gd name="T83" fmla="*/ 317 h 2116"/>
              <a:gd name="T84" fmla="*/ 480 w 2160"/>
              <a:gd name="T85" fmla="*/ 916 h 2116"/>
              <a:gd name="T86" fmla="*/ 400 w 2160"/>
              <a:gd name="T87" fmla="*/ 436 h 2116"/>
              <a:gd name="T88" fmla="*/ 405 w 2160"/>
              <a:gd name="T89" fmla="*/ 219 h 2116"/>
              <a:gd name="T90" fmla="*/ 1433 w 2160"/>
              <a:gd name="T91" fmla="*/ 54 h 2116"/>
              <a:gd name="T92" fmla="*/ 1440 w 2160"/>
              <a:gd name="T93" fmla="*/ 276 h 2116"/>
              <a:gd name="T94" fmla="*/ 1360 w 2160"/>
              <a:gd name="T95" fmla="*/ 756 h 2116"/>
              <a:gd name="T96" fmla="*/ 1320 w 2160"/>
              <a:gd name="T97" fmla="*/ 157 h 2116"/>
              <a:gd name="T98" fmla="*/ 1433 w 2160"/>
              <a:gd name="T99" fmla="*/ 54 h 2116"/>
              <a:gd name="T100" fmla="*/ 800 w 2160"/>
              <a:gd name="T101" fmla="*/ 276 h 2116"/>
              <a:gd name="T102" fmla="*/ 720 w 2160"/>
              <a:gd name="T103" fmla="*/ 756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 h="2116">
                <a:moveTo>
                  <a:pt x="1680" y="436"/>
                </a:moveTo>
                <a:cubicBezTo>
                  <a:pt x="1680" y="416"/>
                  <a:pt x="1696" y="399"/>
                  <a:pt x="1716" y="396"/>
                </a:cubicBezTo>
                <a:cubicBezTo>
                  <a:pt x="1673" y="394"/>
                  <a:pt x="1640" y="359"/>
                  <a:pt x="1640" y="317"/>
                </a:cubicBezTo>
                <a:cubicBezTo>
                  <a:pt x="1640" y="280"/>
                  <a:pt x="1668" y="250"/>
                  <a:pt x="1685" y="219"/>
                </a:cubicBezTo>
                <a:cubicBezTo>
                  <a:pt x="1715" y="161"/>
                  <a:pt x="1715" y="161"/>
                  <a:pt x="1715" y="161"/>
                </a:cubicBezTo>
                <a:cubicBezTo>
                  <a:pt x="1753" y="214"/>
                  <a:pt x="1753" y="214"/>
                  <a:pt x="1753" y="214"/>
                </a:cubicBezTo>
                <a:cubicBezTo>
                  <a:pt x="1774" y="244"/>
                  <a:pt x="1799" y="279"/>
                  <a:pt x="1799" y="317"/>
                </a:cubicBezTo>
                <a:cubicBezTo>
                  <a:pt x="1799" y="359"/>
                  <a:pt x="1766" y="394"/>
                  <a:pt x="1724" y="396"/>
                </a:cubicBezTo>
                <a:cubicBezTo>
                  <a:pt x="1744" y="398"/>
                  <a:pt x="1760" y="416"/>
                  <a:pt x="1760" y="436"/>
                </a:cubicBezTo>
                <a:cubicBezTo>
                  <a:pt x="1760" y="916"/>
                  <a:pt x="1760" y="916"/>
                  <a:pt x="1760" y="916"/>
                </a:cubicBezTo>
                <a:cubicBezTo>
                  <a:pt x="1760" y="938"/>
                  <a:pt x="1742" y="956"/>
                  <a:pt x="1720" y="956"/>
                </a:cubicBezTo>
                <a:cubicBezTo>
                  <a:pt x="1698" y="956"/>
                  <a:pt x="1680" y="938"/>
                  <a:pt x="1680" y="916"/>
                </a:cubicBezTo>
                <a:lnTo>
                  <a:pt x="1680" y="436"/>
                </a:lnTo>
                <a:close/>
                <a:moveTo>
                  <a:pt x="0" y="916"/>
                </a:moveTo>
                <a:cubicBezTo>
                  <a:pt x="0" y="810"/>
                  <a:pt x="122" y="719"/>
                  <a:pt x="320" y="656"/>
                </a:cubicBezTo>
                <a:cubicBezTo>
                  <a:pt x="320" y="916"/>
                  <a:pt x="320" y="916"/>
                  <a:pt x="320" y="916"/>
                </a:cubicBezTo>
                <a:cubicBezTo>
                  <a:pt x="320" y="982"/>
                  <a:pt x="374" y="1036"/>
                  <a:pt x="440" y="1036"/>
                </a:cubicBezTo>
                <a:cubicBezTo>
                  <a:pt x="506" y="1036"/>
                  <a:pt x="560" y="982"/>
                  <a:pt x="560" y="916"/>
                </a:cubicBezTo>
                <a:cubicBezTo>
                  <a:pt x="560" y="598"/>
                  <a:pt x="560" y="598"/>
                  <a:pt x="560" y="598"/>
                </a:cubicBezTo>
                <a:cubicBezTo>
                  <a:pt x="586" y="594"/>
                  <a:pt x="613" y="590"/>
                  <a:pt x="640" y="586"/>
                </a:cubicBezTo>
                <a:cubicBezTo>
                  <a:pt x="640" y="756"/>
                  <a:pt x="640" y="756"/>
                  <a:pt x="640" y="756"/>
                </a:cubicBezTo>
                <a:cubicBezTo>
                  <a:pt x="640" y="822"/>
                  <a:pt x="694" y="876"/>
                  <a:pt x="760" y="876"/>
                </a:cubicBezTo>
                <a:cubicBezTo>
                  <a:pt x="826" y="876"/>
                  <a:pt x="880" y="822"/>
                  <a:pt x="880" y="756"/>
                </a:cubicBezTo>
                <a:cubicBezTo>
                  <a:pt x="880" y="562"/>
                  <a:pt x="880" y="562"/>
                  <a:pt x="880" y="562"/>
                </a:cubicBezTo>
                <a:cubicBezTo>
                  <a:pt x="906" y="560"/>
                  <a:pt x="933" y="559"/>
                  <a:pt x="960" y="558"/>
                </a:cubicBezTo>
                <a:cubicBezTo>
                  <a:pt x="960" y="1076"/>
                  <a:pt x="960" y="1076"/>
                  <a:pt x="960" y="1076"/>
                </a:cubicBezTo>
                <a:cubicBezTo>
                  <a:pt x="960" y="1142"/>
                  <a:pt x="1014" y="1196"/>
                  <a:pt x="1080" y="1196"/>
                </a:cubicBezTo>
                <a:cubicBezTo>
                  <a:pt x="1146" y="1196"/>
                  <a:pt x="1200" y="1142"/>
                  <a:pt x="1200" y="1076"/>
                </a:cubicBezTo>
                <a:cubicBezTo>
                  <a:pt x="1200" y="558"/>
                  <a:pt x="1200" y="558"/>
                  <a:pt x="1200" y="558"/>
                </a:cubicBezTo>
                <a:cubicBezTo>
                  <a:pt x="1227" y="559"/>
                  <a:pt x="1254" y="560"/>
                  <a:pt x="1280" y="562"/>
                </a:cubicBezTo>
                <a:cubicBezTo>
                  <a:pt x="1280" y="756"/>
                  <a:pt x="1280" y="756"/>
                  <a:pt x="1280" y="756"/>
                </a:cubicBezTo>
                <a:cubicBezTo>
                  <a:pt x="1280" y="822"/>
                  <a:pt x="1334" y="876"/>
                  <a:pt x="1400" y="876"/>
                </a:cubicBezTo>
                <a:cubicBezTo>
                  <a:pt x="1466" y="876"/>
                  <a:pt x="1520" y="822"/>
                  <a:pt x="1520" y="756"/>
                </a:cubicBezTo>
                <a:cubicBezTo>
                  <a:pt x="1520" y="586"/>
                  <a:pt x="1520" y="586"/>
                  <a:pt x="1520" y="586"/>
                </a:cubicBezTo>
                <a:cubicBezTo>
                  <a:pt x="1547" y="590"/>
                  <a:pt x="1574" y="594"/>
                  <a:pt x="1600" y="598"/>
                </a:cubicBezTo>
                <a:cubicBezTo>
                  <a:pt x="1600" y="916"/>
                  <a:pt x="1600" y="916"/>
                  <a:pt x="1600" y="916"/>
                </a:cubicBezTo>
                <a:cubicBezTo>
                  <a:pt x="1600" y="982"/>
                  <a:pt x="1654" y="1036"/>
                  <a:pt x="1720" y="1036"/>
                </a:cubicBezTo>
                <a:cubicBezTo>
                  <a:pt x="1786" y="1036"/>
                  <a:pt x="1840" y="982"/>
                  <a:pt x="1840" y="916"/>
                </a:cubicBezTo>
                <a:cubicBezTo>
                  <a:pt x="1840" y="656"/>
                  <a:pt x="1840" y="656"/>
                  <a:pt x="1840" y="656"/>
                </a:cubicBezTo>
                <a:cubicBezTo>
                  <a:pt x="2038" y="719"/>
                  <a:pt x="2160" y="810"/>
                  <a:pt x="2160" y="916"/>
                </a:cubicBezTo>
                <a:cubicBezTo>
                  <a:pt x="2160" y="1061"/>
                  <a:pt x="1939" y="1146"/>
                  <a:pt x="1827" y="1180"/>
                </a:cubicBezTo>
                <a:cubicBezTo>
                  <a:pt x="1635" y="1240"/>
                  <a:pt x="1371" y="1276"/>
                  <a:pt x="1080" y="1276"/>
                </a:cubicBezTo>
                <a:cubicBezTo>
                  <a:pt x="875" y="1276"/>
                  <a:pt x="683" y="1258"/>
                  <a:pt x="521" y="1226"/>
                </a:cubicBezTo>
                <a:cubicBezTo>
                  <a:pt x="294" y="1186"/>
                  <a:pt x="128" y="1121"/>
                  <a:pt x="66" y="1045"/>
                </a:cubicBezTo>
                <a:cubicBezTo>
                  <a:pt x="23" y="1006"/>
                  <a:pt x="0" y="962"/>
                  <a:pt x="0" y="916"/>
                </a:cubicBezTo>
                <a:close/>
                <a:moveTo>
                  <a:pt x="2160" y="1083"/>
                </a:moveTo>
                <a:cubicBezTo>
                  <a:pt x="2160" y="1259"/>
                  <a:pt x="2160" y="1259"/>
                  <a:pt x="2160" y="1259"/>
                </a:cubicBezTo>
                <a:cubicBezTo>
                  <a:pt x="2145" y="1262"/>
                  <a:pt x="2132" y="1270"/>
                  <a:pt x="2121" y="1280"/>
                </a:cubicBezTo>
                <a:cubicBezTo>
                  <a:pt x="2108" y="1293"/>
                  <a:pt x="2087" y="1324"/>
                  <a:pt x="2083" y="1342"/>
                </a:cubicBezTo>
                <a:cubicBezTo>
                  <a:pt x="2063" y="1395"/>
                  <a:pt x="2043" y="1442"/>
                  <a:pt x="2023" y="1480"/>
                </a:cubicBezTo>
                <a:cubicBezTo>
                  <a:pt x="2006" y="1515"/>
                  <a:pt x="1989" y="1540"/>
                  <a:pt x="1974" y="1552"/>
                </a:cubicBezTo>
                <a:cubicBezTo>
                  <a:pt x="1952" y="1570"/>
                  <a:pt x="1922" y="1550"/>
                  <a:pt x="1893" y="1531"/>
                </a:cubicBezTo>
                <a:cubicBezTo>
                  <a:pt x="1852" y="1504"/>
                  <a:pt x="1814" y="1478"/>
                  <a:pt x="1767" y="1499"/>
                </a:cubicBezTo>
                <a:cubicBezTo>
                  <a:pt x="1726" y="1518"/>
                  <a:pt x="1696" y="1571"/>
                  <a:pt x="1666" y="1627"/>
                </a:cubicBezTo>
                <a:cubicBezTo>
                  <a:pt x="1638" y="1678"/>
                  <a:pt x="1609" y="1730"/>
                  <a:pt x="1586" y="1736"/>
                </a:cubicBezTo>
                <a:cubicBezTo>
                  <a:pt x="1575" y="1739"/>
                  <a:pt x="1553" y="1717"/>
                  <a:pt x="1528" y="1693"/>
                </a:cubicBezTo>
                <a:cubicBezTo>
                  <a:pt x="1477" y="1644"/>
                  <a:pt x="1418" y="1586"/>
                  <a:pt x="1322" y="1605"/>
                </a:cubicBezTo>
                <a:cubicBezTo>
                  <a:pt x="1242" y="1621"/>
                  <a:pt x="1208" y="1673"/>
                  <a:pt x="1176" y="1723"/>
                </a:cubicBezTo>
                <a:cubicBezTo>
                  <a:pt x="1152" y="1760"/>
                  <a:pt x="1128" y="1796"/>
                  <a:pt x="1080" y="1796"/>
                </a:cubicBezTo>
                <a:cubicBezTo>
                  <a:pt x="1032" y="1796"/>
                  <a:pt x="1008" y="1760"/>
                  <a:pt x="984" y="1723"/>
                </a:cubicBezTo>
                <a:cubicBezTo>
                  <a:pt x="952" y="1673"/>
                  <a:pt x="918" y="1621"/>
                  <a:pt x="838" y="1605"/>
                </a:cubicBezTo>
                <a:cubicBezTo>
                  <a:pt x="742" y="1586"/>
                  <a:pt x="683" y="1644"/>
                  <a:pt x="632" y="1693"/>
                </a:cubicBezTo>
                <a:cubicBezTo>
                  <a:pt x="607" y="1717"/>
                  <a:pt x="585" y="1739"/>
                  <a:pt x="574" y="1736"/>
                </a:cubicBezTo>
                <a:cubicBezTo>
                  <a:pt x="551" y="1730"/>
                  <a:pt x="522" y="1678"/>
                  <a:pt x="494" y="1627"/>
                </a:cubicBezTo>
                <a:cubicBezTo>
                  <a:pt x="464" y="1571"/>
                  <a:pt x="434" y="1518"/>
                  <a:pt x="393" y="1499"/>
                </a:cubicBezTo>
                <a:cubicBezTo>
                  <a:pt x="346" y="1478"/>
                  <a:pt x="307" y="1504"/>
                  <a:pt x="267" y="1531"/>
                </a:cubicBezTo>
                <a:cubicBezTo>
                  <a:pt x="238" y="1550"/>
                  <a:pt x="208" y="1570"/>
                  <a:pt x="186" y="1552"/>
                </a:cubicBezTo>
                <a:cubicBezTo>
                  <a:pt x="171" y="1540"/>
                  <a:pt x="154" y="1515"/>
                  <a:pt x="137" y="1480"/>
                </a:cubicBezTo>
                <a:cubicBezTo>
                  <a:pt x="117" y="1443"/>
                  <a:pt x="98" y="1396"/>
                  <a:pt x="78" y="1344"/>
                </a:cubicBezTo>
                <a:cubicBezTo>
                  <a:pt x="68" y="1310"/>
                  <a:pt x="38" y="1267"/>
                  <a:pt x="0" y="1259"/>
                </a:cubicBezTo>
                <a:cubicBezTo>
                  <a:pt x="0" y="1079"/>
                  <a:pt x="0" y="1079"/>
                  <a:pt x="0" y="1079"/>
                </a:cubicBezTo>
                <a:cubicBezTo>
                  <a:pt x="130" y="1236"/>
                  <a:pt x="564" y="1352"/>
                  <a:pt x="1080" y="1352"/>
                </a:cubicBezTo>
                <a:cubicBezTo>
                  <a:pt x="1382" y="1352"/>
                  <a:pt x="1656" y="1314"/>
                  <a:pt x="1855" y="1253"/>
                </a:cubicBezTo>
                <a:cubicBezTo>
                  <a:pt x="1999" y="1209"/>
                  <a:pt x="2106" y="1151"/>
                  <a:pt x="2160" y="1083"/>
                </a:cubicBezTo>
                <a:close/>
                <a:moveTo>
                  <a:pt x="2160" y="1364"/>
                </a:moveTo>
                <a:cubicBezTo>
                  <a:pt x="2160" y="1721"/>
                  <a:pt x="2160" y="1721"/>
                  <a:pt x="2160" y="1721"/>
                </a:cubicBezTo>
                <a:cubicBezTo>
                  <a:pt x="2160" y="1756"/>
                  <a:pt x="2160" y="1756"/>
                  <a:pt x="2160" y="1756"/>
                </a:cubicBezTo>
                <a:cubicBezTo>
                  <a:pt x="2160" y="1864"/>
                  <a:pt x="2033" y="1957"/>
                  <a:pt x="1827" y="2020"/>
                </a:cubicBezTo>
                <a:cubicBezTo>
                  <a:pt x="1635" y="2080"/>
                  <a:pt x="1371" y="2116"/>
                  <a:pt x="1080" y="2116"/>
                </a:cubicBezTo>
                <a:cubicBezTo>
                  <a:pt x="789" y="2116"/>
                  <a:pt x="525" y="2080"/>
                  <a:pt x="333" y="2020"/>
                </a:cubicBezTo>
                <a:cubicBezTo>
                  <a:pt x="127" y="1957"/>
                  <a:pt x="0" y="1864"/>
                  <a:pt x="0" y="1756"/>
                </a:cubicBezTo>
                <a:cubicBezTo>
                  <a:pt x="0" y="1364"/>
                  <a:pt x="0" y="1364"/>
                  <a:pt x="0" y="1364"/>
                </a:cubicBezTo>
                <a:cubicBezTo>
                  <a:pt x="1" y="1367"/>
                  <a:pt x="2" y="1370"/>
                  <a:pt x="4" y="1372"/>
                </a:cubicBezTo>
                <a:cubicBezTo>
                  <a:pt x="24" y="1428"/>
                  <a:pt x="45" y="1478"/>
                  <a:pt x="66" y="1517"/>
                </a:cubicBezTo>
                <a:cubicBezTo>
                  <a:pt x="88" y="1561"/>
                  <a:pt x="112" y="1594"/>
                  <a:pt x="136" y="1614"/>
                </a:cubicBezTo>
                <a:cubicBezTo>
                  <a:pt x="203" y="1668"/>
                  <a:pt x="259" y="1632"/>
                  <a:pt x="311" y="1597"/>
                </a:cubicBezTo>
                <a:cubicBezTo>
                  <a:pt x="333" y="1583"/>
                  <a:pt x="354" y="1569"/>
                  <a:pt x="361" y="1572"/>
                </a:cubicBezTo>
                <a:cubicBezTo>
                  <a:pt x="377" y="1580"/>
                  <a:pt x="400" y="1622"/>
                  <a:pt x="424" y="1665"/>
                </a:cubicBezTo>
                <a:cubicBezTo>
                  <a:pt x="460" y="1731"/>
                  <a:pt x="498" y="1800"/>
                  <a:pt x="556" y="1814"/>
                </a:cubicBezTo>
                <a:cubicBezTo>
                  <a:pt x="610" y="1826"/>
                  <a:pt x="646" y="1791"/>
                  <a:pt x="688" y="1750"/>
                </a:cubicBezTo>
                <a:cubicBezTo>
                  <a:pt x="725" y="1714"/>
                  <a:pt x="768" y="1673"/>
                  <a:pt x="822" y="1684"/>
                </a:cubicBezTo>
                <a:cubicBezTo>
                  <a:pt x="869" y="1693"/>
                  <a:pt x="894" y="1730"/>
                  <a:pt x="917" y="1766"/>
                </a:cubicBezTo>
                <a:cubicBezTo>
                  <a:pt x="954" y="1822"/>
                  <a:pt x="988" y="1876"/>
                  <a:pt x="1080" y="1876"/>
                </a:cubicBezTo>
                <a:cubicBezTo>
                  <a:pt x="1172" y="1876"/>
                  <a:pt x="1206" y="1822"/>
                  <a:pt x="1243" y="1766"/>
                </a:cubicBezTo>
                <a:cubicBezTo>
                  <a:pt x="1266" y="1730"/>
                  <a:pt x="1291" y="1693"/>
                  <a:pt x="1338" y="1684"/>
                </a:cubicBezTo>
                <a:cubicBezTo>
                  <a:pt x="1392" y="1673"/>
                  <a:pt x="1435" y="1714"/>
                  <a:pt x="1472" y="1750"/>
                </a:cubicBezTo>
                <a:cubicBezTo>
                  <a:pt x="1514" y="1791"/>
                  <a:pt x="1550" y="1826"/>
                  <a:pt x="1604" y="1814"/>
                </a:cubicBezTo>
                <a:cubicBezTo>
                  <a:pt x="1662" y="1800"/>
                  <a:pt x="1700" y="1731"/>
                  <a:pt x="1736" y="1665"/>
                </a:cubicBezTo>
                <a:cubicBezTo>
                  <a:pt x="1760" y="1622"/>
                  <a:pt x="1783" y="1580"/>
                  <a:pt x="1799" y="1572"/>
                </a:cubicBezTo>
                <a:cubicBezTo>
                  <a:pt x="1806" y="1569"/>
                  <a:pt x="1827" y="1583"/>
                  <a:pt x="1849" y="1597"/>
                </a:cubicBezTo>
                <a:cubicBezTo>
                  <a:pt x="1901" y="1632"/>
                  <a:pt x="1957" y="1668"/>
                  <a:pt x="2024" y="1614"/>
                </a:cubicBezTo>
                <a:cubicBezTo>
                  <a:pt x="2048" y="1594"/>
                  <a:pt x="2072" y="1561"/>
                  <a:pt x="2094" y="1517"/>
                </a:cubicBezTo>
                <a:cubicBezTo>
                  <a:pt x="2115" y="1478"/>
                  <a:pt x="2136" y="1428"/>
                  <a:pt x="2157" y="1370"/>
                </a:cubicBezTo>
                <a:cubicBezTo>
                  <a:pt x="2157" y="1370"/>
                  <a:pt x="2160" y="1364"/>
                  <a:pt x="2160" y="1364"/>
                </a:cubicBezTo>
                <a:close/>
                <a:moveTo>
                  <a:pt x="793" y="53"/>
                </a:moveTo>
                <a:cubicBezTo>
                  <a:pt x="814" y="83"/>
                  <a:pt x="839" y="117"/>
                  <a:pt x="839" y="156"/>
                </a:cubicBezTo>
                <a:cubicBezTo>
                  <a:pt x="839" y="200"/>
                  <a:pt x="804" y="235"/>
                  <a:pt x="760" y="235"/>
                </a:cubicBezTo>
                <a:cubicBezTo>
                  <a:pt x="716" y="235"/>
                  <a:pt x="680" y="200"/>
                  <a:pt x="680" y="156"/>
                </a:cubicBezTo>
                <a:cubicBezTo>
                  <a:pt x="680" y="119"/>
                  <a:pt x="708" y="89"/>
                  <a:pt x="725" y="58"/>
                </a:cubicBezTo>
                <a:cubicBezTo>
                  <a:pt x="755" y="0"/>
                  <a:pt x="755" y="0"/>
                  <a:pt x="755" y="0"/>
                </a:cubicBezTo>
                <a:lnTo>
                  <a:pt x="793" y="53"/>
                </a:lnTo>
                <a:close/>
                <a:moveTo>
                  <a:pt x="1113" y="374"/>
                </a:moveTo>
                <a:cubicBezTo>
                  <a:pt x="1134" y="404"/>
                  <a:pt x="1159" y="439"/>
                  <a:pt x="1159" y="477"/>
                </a:cubicBezTo>
                <a:cubicBezTo>
                  <a:pt x="1159" y="519"/>
                  <a:pt x="1126" y="554"/>
                  <a:pt x="1084" y="556"/>
                </a:cubicBezTo>
                <a:cubicBezTo>
                  <a:pt x="1104" y="558"/>
                  <a:pt x="1120" y="576"/>
                  <a:pt x="1120" y="596"/>
                </a:cubicBezTo>
                <a:cubicBezTo>
                  <a:pt x="1120" y="1076"/>
                  <a:pt x="1120" y="1076"/>
                  <a:pt x="1120" y="1076"/>
                </a:cubicBezTo>
                <a:cubicBezTo>
                  <a:pt x="1120" y="1098"/>
                  <a:pt x="1102" y="1116"/>
                  <a:pt x="1080" y="1116"/>
                </a:cubicBezTo>
                <a:cubicBezTo>
                  <a:pt x="1058" y="1116"/>
                  <a:pt x="1040" y="1098"/>
                  <a:pt x="1040" y="1076"/>
                </a:cubicBezTo>
                <a:cubicBezTo>
                  <a:pt x="1040" y="596"/>
                  <a:pt x="1040" y="596"/>
                  <a:pt x="1040" y="596"/>
                </a:cubicBezTo>
                <a:cubicBezTo>
                  <a:pt x="1040" y="576"/>
                  <a:pt x="1056" y="559"/>
                  <a:pt x="1076" y="556"/>
                </a:cubicBezTo>
                <a:cubicBezTo>
                  <a:pt x="1033" y="554"/>
                  <a:pt x="1000" y="519"/>
                  <a:pt x="1000" y="477"/>
                </a:cubicBezTo>
                <a:cubicBezTo>
                  <a:pt x="1000" y="440"/>
                  <a:pt x="1028" y="410"/>
                  <a:pt x="1045" y="379"/>
                </a:cubicBezTo>
                <a:cubicBezTo>
                  <a:pt x="1075" y="321"/>
                  <a:pt x="1075" y="321"/>
                  <a:pt x="1075" y="321"/>
                </a:cubicBezTo>
                <a:lnTo>
                  <a:pt x="1113" y="374"/>
                </a:lnTo>
                <a:close/>
                <a:moveTo>
                  <a:pt x="473" y="214"/>
                </a:moveTo>
                <a:cubicBezTo>
                  <a:pt x="494" y="244"/>
                  <a:pt x="519" y="279"/>
                  <a:pt x="519" y="317"/>
                </a:cubicBezTo>
                <a:cubicBezTo>
                  <a:pt x="519" y="359"/>
                  <a:pt x="486" y="394"/>
                  <a:pt x="444" y="396"/>
                </a:cubicBezTo>
                <a:cubicBezTo>
                  <a:pt x="464" y="398"/>
                  <a:pt x="480" y="416"/>
                  <a:pt x="480" y="436"/>
                </a:cubicBezTo>
                <a:cubicBezTo>
                  <a:pt x="480" y="916"/>
                  <a:pt x="480" y="916"/>
                  <a:pt x="480" y="916"/>
                </a:cubicBezTo>
                <a:cubicBezTo>
                  <a:pt x="480" y="938"/>
                  <a:pt x="462" y="956"/>
                  <a:pt x="440" y="956"/>
                </a:cubicBezTo>
                <a:cubicBezTo>
                  <a:pt x="418" y="956"/>
                  <a:pt x="400" y="938"/>
                  <a:pt x="400" y="916"/>
                </a:cubicBezTo>
                <a:cubicBezTo>
                  <a:pt x="400" y="436"/>
                  <a:pt x="400" y="436"/>
                  <a:pt x="400" y="436"/>
                </a:cubicBezTo>
                <a:cubicBezTo>
                  <a:pt x="400" y="416"/>
                  <a:pt x="416" y="399"/>
                  <a:pt x="436" y="396"/>
                </a:cubicBezTo>
                <a:cubicBezTo>
                  <a:pt x="393" y="394"/>
                  <a:pt x="360" y="359"/>
                  <a:pt x="360" y="317"/>
                </a:cubicBezTo>
                <a:cubicBezTo>
                  <a:pt x="360" y="280"/>
                  <a:pt x="388" y="250"/>
                  <a:pt x="405" y="219"/>
                </a:cubicBezTo>
                <a:cubicBezTo>
                  <a:pt x="435" y="161"/>
                  <a:pt x="435" y="161"/>
                  <a:pt x="435" y="161"/>
                </a:cubicBezTo>
                <a:lnTo>
                  <a:pt x="473" y="214"/>
                </a:lnTo>
                <a:close/>
                <a:moveTo>
                  <a:pt x="1433" y="54"/>
                </a:moveTo>
                <a:cubicBezTo>
                  <a:pt x="1454" y="84"/>
                  <a:pt x="1479" y="119"/>
                  <a:pt x="1479" y="157"/>
                </a:cubicBezTo>
                <a:cubicBezTo>
                  <a:pt x="1479" y="199"/>
                  <a:pt x="1446" y="234"/>
                  <a:pt x="1404" y="236"/>
                </a:cubicBezTo>
                <a:cubicBezTo>
                  <a:pt x="1424" y="238"/>
                  <a:pt x="1440" y="256"/>
                  <a:pt x="1440" y="276"/>
                </a:cubicBezTo>
                <a:cubicBezTo>
                  <a:pt x="1440" y="756"/>
                  <a:pt x="1440" y="756"/>
                  <a:pt x="1440" y="756"/>
                </a:cubicBezTo>
                <a:cubicBezTo>
                  <a:pt x="1440" y="778"/>
                  <a:pt x="1422" y="796"/>
                  <a:pt x="1400" y="796"/>
                </a:cubicBezTo>
                <a:cubicBezTo>
                  <a:pt x="1378" y="796"/>
                  <a:pt x="1360" y="778"/>
                  <a:pt x="1360" y="756"/>
                </a:cubicBezTo>
                <a:cubicBezTo>
                  <a:pt x="1360" y="276"/>
                  <a:pt x="1360" y="276"/>
                  <a:pt x="1360" y="276"/>
                </a:cubicBezTo>
                <a:cubicBezTo>
                  <a:pt x="1360" y="256"/>
                  <a:pt x="1376" y="239"/>
                  <a:pt x="1396" y="236"/>
                </a:cubicBezTo>
                <a:cubicBezTo>
                  <a:pt x="1353" y="234"/>
                  <a:pt x="1320" y="199"/>
                  <a:pt x="1320" y="157"/>
                </a:cubicBezTo>
                <a:cubicBezTo>
                  <a:pt x="1320" y="120"/>
                  <a:pt x="1348" y="90"/>
                  <a:pt x="1365" y="59"/>
                </a:cubicBezTo>
                <a:cubicBezTo>
                  <a:pt x="1395" y="1"/>
                  <a:pt x="1395" y="1"/>
                  <a:pt x="1395" y="1"/>
                </a:cubicBezTo>
                <a:lnTo>
                  <a:pt x="1433" y="54"/>
                </a:lnTo>
                <a:close/>
                <a:moveTo>
                  <a:pt x="720" y="276"/>
                </a:moveTo>
                <a:cubicBezTo>
                  <a:pt x="720" y="254"/>
                  <a:pt x="738" y="236"/>
                  <a:pt x="760" y="236"/>
                </a:cubicBezTo>
                <a:cubicBezTo>
                  <a:pt x="782" y="236"/>
                  <a:pt x="800" y="254"/>
                  <a:pt x="800" y="276"/>
                </a:cubicBezTo>
                <a:cubicBezTo>
                  <a:pt x="800" y="756"/>
                  <a:pt x="800" y="756"/>
                  <a:pt x="800" y="756"/>
                </a:cubicBezTo>
                <a:cubicBezTo>
                  <a:pt x="800" y="778"/>
                  <a:pt x="782" y="796"/>
                  <a:pt x="760" y="796"/>
                </a:cubicBezTo>
                <a:cubicBezTo>
                  <a:pt x="738" y="796"/>
                  <a:pt x="720" y="778"/>
                  <a:pt x="720" y="756"/>
                </a:cubicBezTo>
                <a:lnTo>
                  <a:pt x="720" y="276"/>
                </a:lnTo>
                <a:close/>
              </a:path>
            </a:pathLst>
          </a:custGeom>
          <a:solidFill>
            <a:srgbClr val="000000"/>
          </a:solidFill>
          <a:ln>
            <a:noFill/>
          </a:ln>
        </p:spPr>
        <p:txBody>
          <a:bodyPr vert="horz" wrap="square" lIns="121920" tIns="60960" rIns="121920" bIns="60960" numCol="1" anchor="t" anchorCtr="0" compatLnSpc="1">
            <a:prstTxWarp prst="textNoShape">
              <a:avLst/>
            </a:prstTxWarp>
          </a:bodyPr>
          <a:lstStyle/>
          <a:p>
            <a:pPr marL="0" marR="0" lvl="0" indent="0" defTabSz="121911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000000"/>
              </a:solidFill>
              <a:effectLst/>
              <a:uLnTx/>
              <a:uFillTx/>
              <a:latin typeface="EON Brix Sans"/>
            </a:endParaRPr>
          </a:p>
        </p:txBody>
      </p:sp>
      <p:sp>
        <p:nvSpPr>
          <p:cNvPr id="25" name="Rectangle 24">
            <a:extLst>
              <a:ext uri="{FF2B5EF4-FFF2-40B4-BE49-F238E27FC236}">
                <a16:creationId xmlns:a16="http://schemas.microsoft.com/office/drawing/2014/main" id="{0344DA8B-3AAC-49E8-805F-0B6FAE1EED16}"/>
              </a:ext>
            </a:extLst>
          </p:cNvPr>
          <p:cNvSpPr/>
          <p:nvPr/>
        </p:nvSpPr>
        <p:spPr bwMode="gray">
          <a:xfrm>
            <a:off x="1851142" y="1921517"/>
            <a:ext cx="842004" cy="429296"/>
          </a:xfrm>
          <a:prstGeom prst="rect">
            <a:avLst/>
          </a:prstGeom>
          <a:noFill/>
          <a:ln w="9525" cap="flat" cmpd="sng">
            <a:noFill/>
            <a:prstDash val="solid"/>
            <a:round/>
            <a:headEnd/>
            <a:tailEnd/>
          </a:ln>
        </p:spPr>
        <p:txBody>
          <a:bodyPr wrap="none" lIns="121599" tIns="60801" rIns="121599" bIns="60801" rtlCol="0" anchor="ctr"/>
          <a:lstStyle/>
          <a:p>
            <a:pPr marL="0" marR="0" lvl="0" indent="0" algn="ctr" defTabSz="1214678" rtl="0" eaLnBrk="1" fontAlgn="base" latinLnBrk="0" hangingPunct="1">
              <a:lnSpc>
                <a:spcPct val="100000"/>
              </a:lnSpc>
              <a:spcBef>
                <a:spcPct val="0"/>
              </a:spcBef>
              <a:spcAft>
                <a:spcPct val="0"/>
              </a:spcAft>
              <a:buClrTx/>
              <a:buSzTx/>
              <a:buFontTx/>
              <a:buNone/>
              <a:tabLst/>
              <a:defRPr/>
            </a:pPr>
            <a:r>
              <a:rPr lang="en-US" sz="1600" b="1" dirty="0">
                <a:solidFill>
                  <a:srgbClr val="000000"/>
                </a:solidFill>
                <a:cs typeface="Arial" charset="0"/>
              </a:rPr>
              <a:t>V</a:t>
            </a:r>
            <a:r>
              <a:rPr lang="ro-RO" sz="1600" b="1" dirty="0">
                <a:solidFill>
                  <a:srgbClr val="000000"/>
                </a:solidFill>
                <a:cs typeface="Arial" charset="0"/>
              </a:rPr>
              <a:t>â</a:t>
            </a:r>
            <a:r>
              <a:rPr lang="en-US" sz="1600" b="1" dirty="0" err="1">
                <a:solidFill>
                  <a:srgbClr val="000000"/>
                </a:solidFill>
                <a:cs typeface="Arial" charset="0"/>
              </a:rPr>
              <a:t>rst</a:t>
            </a:r>
            <a:r>
              <a:rPr lang="ro-RO" sz="1600" b="1" dirty="0">
                <a:solidFill>
                  <a:srgbClr val="000000"/>
                </a:solidFill>
                <a:cs typeface="Arial" charset="0"/>
              </a:rPr>
              <a:t>ă</a:t>
            </a:r>
            <a:endParaRPr kumimoji="0" lang="en-US" sz="1600" b="1" i="0" u="none" strike="noStrike" kern="1200" cap="none" spc="0" normalizeH="0" baseline="0" noProof="0" dirty="0">
              <a:ln>
                <a:noFill/>
              </a:ln>
              <a:solidFill>
                <a:srgbClr val="000000"/>
              </a:solidFill>
              <a:effectLst/>
              <a:uLnTx/>
              <a:uFillTx/>
              <a:ea typeface="+mn-ea"/>
              <a:cs typeface="Arial" charset="0"/>
            </a:endParaRPr>
          </a:p>
        </p:txBody>
      </p:sp>
      <p:sp>
        <p:nvSpPr>
          <p:cNvPr id="26" name="Rectangle 25">
            <a:extLst>
              <a:ext uri="{FF2B5EF4-FFF2-40B4-BE49-F238E27FC236}">
                <a16:creationId xmlns:a16="http://schemas.microsoft.com/office/drawing/2014/main" id="{C399F3A7-1490-4E7F-B2B0-F02C7809F3BB}"/>
              </a:ext>
            </a:extLst>
          </p:cNvPr>
          <p:cNvSpPr/>
          <p:nvPr/>
        </p:nvSpPr>
        <p:spPr bwMode="gray">
          <a:xfrm>
            <a:off x="5292802" y="2594061"/>
            <a:ext cx="514746" cy="429296"/>
          </a:xfrm>
          <a:prstGeom prst="rect">
            <a:avLst/>
          </a:prstGeom>
          <a:noFill/>
          <a:ln w="9525" cap="flat" cmpd="sng">
            <a:solidFill>
              <a:srgbClr val="C00000"/>
            </a:solidFill>
            <a:prstDash val="solid"/>
            <a:round/>
            <a:headEnd/>
            <a:tailEnd/>
          </a:ln>
        </p:spPr>
        <p:txBody>
          <a:bodyPr wrap="none" lIns="121599" tIns="60801" rIns="121599" bIns="60801" rtlCol="0" anchor="ctr"/>
          <a:lstStyle/>
          <a:p>
            <a:pPr marL="0" marR="0" lvl="0" indent="0" algn="ctr" defTabSz="1214678" rtl="0" eaLnBrk="1" fontAlgn="base" latinLnBrk="0" hangingPunct="1">
              <a:lnSpc>
                <a:spcPct val="100000"/>
              </a:lnSpc>
              <a:spcBef>
                <a:spcPct val="0"/>
              </a:spcBef>
              <a:spcAft>
                <a:spcPct val="0"/>
              </a:spcAft>
              <a:buClrTx/>
              <a:buSzTx/>
              <a:buFontTx/>
              <a:buNone/>
              <a:tabLst/>
              <a:defRPr/>
            </a:pPr>
            <a:r>
              <a:rPr lang="en-US" sz="1600" b="1" dirty="0">
                <a:solidFill>
                  <a:srgbClr val="000000"/>
                </a:solidFill>
                <a:latin typeface="EON Brix Sans"/>
                <a:cs typeface="Arial" charset="0"/>
              </a:rPr>
              <a:t>45</a:t>
            </a:r>
            <a:endParaRPr kumimoji="0" lang="en-US" sz="1600" b="1" i="0" u="none" strike="noStrike" kern="1200" cap="none" spc="0" normalizeH="0" baseline="0" noProof="0" dirty="0">
              <a:ln>
                <a:noFill/>
              </a:ln>
              <a:solidFill>
                <a:srgbClr val="000000"/>
              </a:solidFill>
              <a:effectLst/>
              <a:uLnTx/>
              <a:uFillTx/>
              <a:latin typeface="EON Brix Sans"/>
              <a:ea typeface="+mn-ea"/>
              <a:cs typeface="Arial" charset="0"/>
            </a:endParaRPr>
          </a:p>
        </p:txBody>
      </p:sp>
      <p:sp>
        <p:nvSpPr>
          <p:cNvPr id="32" name="Rectangle 31">
            <a:extLst>
              <a:ext uri="{FF2B5EF4-FFF2-40B4-BE49-F238E27FC236}">
                <a16:creationId xmlns:a16="http://schemas.microsoft.com/office/drawing/2014/main" id="{1B62D4F3-13CC-4F9D-B1B1-5D21F5EC1223}"/>
              </a:ext>
            </a:extLst>
          </p:cNvPr>
          <p:cNvSpPr/>
          <p:nvPr/>
        </p:nvSpPr>
        <p:spPr bwMode="gray">
          <a:xfrm>
            <a:off x="6739259" y="1807792"/>
            <a:ext cx="1016029" cy="42929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spcBef>
                <a:spcPct val="0"/>
              </a:spcBef>
              <a:spcAft>
                <a:spcPct val="0"/>
              </a:spcAft>
              <a:defRPr/>
            </a:pPr>
            <a:r>
              <a:rPr lang="en-US" sz="1600" b="1" dirty="0" err="1">
                <a:solidFill>
                  <a:srgbClr val="000000"/>
                </a:solidFill>
                <a:cs typeface="Arial" charset="0"/>
              </a:rPr>
              <a:t>Ciclu</a:t>
            </a:r>
            <a:r>
              <a:rPr lang="en-US" sz="1600" b="1" dirty="0">
                <a:solidFill>
                  <a:srgbClr val="000000"/>
                </a:solidFill>
                <a:cs typeface="Arial" charset="0"/>
              </a:rPr>
              <a:t> de</a:t>
            </a:r>
          </a:p>
          <a:p>
            <a:pPr algn="ctr" defTabSz="1214678" fontAlgn="base">
              <a:spcBef>
                <a:spcPct val="0"/>
              </a:spcBef>
              <a:spcAft>
                <a:spcPct val="0"/>
              </a:spcAft>
              <a:defRPr/>
            </a:pPr>
            <a:r>
              <a:rPr lang="en-US" sz="1600" b="1" dirty="0">
                <a:solidFill>
                  <a:srgbClr val="000000"/>
                </a:solidFill>
                <a:cs typeface="Arial" charset="0"/>
              </a:rPr>
              <a:t> </a:t>
            </a:r>
            <a:r>
              <a:rPr lang="ro-RO" sz="1600" b="1" dirty="0">
                <a:solidFill>
                  <a:srgbClr val="000000"/>
                </a:solidFill>
                <a:cs typeface="Arial" charset="0"/>
              </a:rPr>
              <a:t>î</a:t>
            </a:r>
            <a:r>
              <a:rPr lang="en-US" sz="1600" b="1" dirty="0" err="1">
                <a:solidFill>
                  <a:srgbClr val="000000"/>
                </a:solidFill>
                <a:cs typeface="Arial" charset="0"/>
              </a:rPr>
              <a:t>nv</a:t>
            </a:r>
            <a:r>
              <a:rPr lang="ro-RO" sz="1600" b="1" dirty="0">
                <a:solidFill>
                  <a:srgbClr val="000000"/>
                </a:solidFill>
                <a:cs typeface="Arial" charset="0"/>
              </a:rPr>
              <a:t>ăță</a:t>
            </a:r>
            <a:r>
              <a:rPr lang="en-US" sz="1600" b="1" dirty="0">
                <a:solidFill>
                  <a:srgbClr val="000000"/>
                </a:solidFill>
                <a:cs typeface="Arial" charset="0"/>
              </a:rPr>
              <a:t>m</a:t>
            </a:r>
            <a:r>
              <a:rPr lang="ro-RO" sz="1600" b="1" dirty="0">
                <a:solidFill>
                  <a:srgbClr val="000000"/>
                </a:solidFill>
                <a:cs typeface="Arial" charset="0"/>
              </a:rPr>
              <a:t>â</a:t>
            </a:r>
            <a:r>
              <a:rPr lang="en-US" sz="1600" b="1" dirty="0" err="1">
                <a:solidFill>
                  <a:srgbClr val="000000"/>
                </a:solidFill>
                <a:cs typeface="Arial" charset="0"/>
              </a:rPr>
              <a:t>nt</a:t>
            </a:r>
            <a:r>
              <a:rPr lang="en-US" sz="1600" b="1" dirty="0">
                <a:solidFill>
                  <a:srgbClr val="000000"/>
                </a:solidFill>
                <a:cs typeface="Arial" charset="0"/>
              </a:rPr>
              <a:t> </a:t>
            </a:r>
          </a:p>
          <a:p>
            <a:pPr algn="ctr" defTabSz="1214678" fontAlgn="base">
              <a:spcBef>
                <a:spcPct val="0"/>
              </a:spcBef>
              <a:spcAft>
                <a:spcPct val="0"/>
              </a:spcAft>
              <a:defRPr/>
            </a:pPr>
            <a:endParaRPr lang="en-US" sz="1600" b="1" dirty="0">
              <a:solidFill>
                <a:srgbClr val="000000"/>
              </a:solidFill>
              <a:cs typeface="Arial" charset="0"/>
            </a:endParaRPr>
          </a:p>
        </p:txBody>
      </p:sp>
      <p:pic>
        <p:nvPicPr>
          <p:cNvPr id="34" name="Graphic 33" descr="School boy outline">
            <a:extLst>
              <a:ext uri="{FF2B5EF4-FFF2-40B4-BE49-F238E27FC236}">
                <a16:creationId xmlns:a16="http://schemas.microsoft.com/office/drawing/2014/main" id="{3B2E3A45-5443-4EDA-83AA-2957747B59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90998" y="1454067"/>
            <a:ext cx="757130" cy="757130"/>
          </a:xfrm>
          <a:prstGeom prst="rect">
            <a:avLst/>
          </a:prstGeom>
        </p:spPr>
      </p:pic>
      <p:pic>
        <p:nvPicPr>
          <p:cNvPr id="35" name="Graphic 34" descr="School boy with solid fill">
            <a:extLst>
              <a:ext uri="{FF2B5EF4-FFF2-40B4-BE49-F238E27FC236}">
                <a16:creationId xmlns:a16="http://schemas.microsoft.com/office/drawing/2014/main" id="{18D58E10-8DCF-4369-A0C3-81F1D0C919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9535765" y="1454067"/>
            <a:ext cx="757130" cy="757130"/>
          </a:xfrm>
          <a:prstGeom prst="rect">
            <a:avLst/>
          </a:prstGeom>
        </p:spPr>
      </p:pic>
      <p:sp>
        <p:nvSpPr>
          <p:cNvPr id="36" name="TextBox 35">
            <a:extLst>
              <a:ext uri="{FF2B5EF4-FFF2-40B4-BE49-F238E27FC236}">
                <a16:creationId xmlns:a16="http://schemas.microsoft.com/office/drawing/2014/main" id="{823ACD0A-D4AD-420D-AE71-B44D2CA0480F}"/>
              </a:ext>
            </a:extLst>
          </p:cNvPr>
          <p:cNvSpPr txBox="1"/>
          <p:nvPr/>
        </p:nvSpPr>
        <p:spPr>
          <a:xfrm>
            <a:off x="7969949" y="1586412"/>
            <a:ext cx="1002197" cy="584775"/>
          </a:xfrm>
          <a:prstGeom prst="rect">
            <a:avLst/>
          </a:prstGeom>
          <a:noFill/>
        </p:spPr>
        <p:txBody>
          <a:bodyPr wrap="none" rtlCol="0">
            <a:spAutoFit/>
          </a:bodyPr>
          <a:lstStyle/>
          <a:p>
            <a:pPr algn="ctr"/>
            <a:r>
              <a:rPr lang="en-US" sz="1600" dirty="0" err="1"/>
              <a:t>Gimnazial</a:t>
            </a:r>
            <a:endParaRPr lang="en-US" sz="1600" dirty="0"/>
          </a:p>
          <a:p>
            <a:pPr algn="ctr"/>
            <a:r>
              <a:rPr lang="en-US" sz="1600" dirty="0"/>
              <a:t>69%</a:t>
            </a:r>
          </a:p>
        </p:txBody>
      </p:sp>
      <p:sp>
        <p:nvSpPr>
          <p:cNvPr id="37" name="TextBox 36">
            <a:extLst>
              <a:ext uri="{FF2B5EF4-FFF2-40B4-BE49-F238E27FC236}">
                <a16:creationId xmlns:a16="http://schemas.microsoft.com/office/drawing/2014/main" id="{A496AA72-6D9A-4534-B2E8-4828727822FB}"/>
              </a:ext>
            </a:extLst>
          </p:cNvPr>
          <p:cNvSpPr txBox="1"/>
          <p:nvPr/>
        </p:nvSpPr>
        <p:spPr>
          <a:xfrm>
            <a:off x="10214781" y="1571568"/>
            <a:ext cx="651140" cy="584775"/>
          </a:xfrm>
          <a:prstGeom prst="rect">
            <a:avLst/>
          </a:prstGeom>
          <a:noFill/>
        </p:spPr>
        <p:txBody>
          <a:bodyPr wrap="none" rtlCol="0">
            <a:spAutoFit/>
          </a:bodyPr>
          <a:lstStyle/>
          <a:p>
            <a:pPr algn="ctr"/>
            <a:r>
              <a:rPr lang="en-US" sz="1600" dirty="0" err="1"/>
              <a:t>Liceal</a:t>
            </a:r>
            <a:endParaRPr lang="en-US" sz="1600" dirty="0"/>
          </a:p>
          <a:p>
            <a:pPr algn="ctr"/>
            <a:r>
              <a:rPr lang="en-US" sz="1600" dirty="0"/>
              <a:t>49%</a:t>
            </a:r>
          </a:p>
        </p:txBody>
      </p:sp>
      <p:pic>
        <p:nvPicPr>
          <p:cNvPr id="38" name="Picture 7" descr="Monthly calendar with solid fill">
            <a:extLst>
              <a:ext uri="{FF2B5EF4-FFF2-40B4-BE49-F238E27FC236}">
                <a16:creationId xmlns:a16="http://schemas.microsoft.com/office/drawing/2014/main" id="{AA4E849C-517F-4399-8140-7DFDDB295B6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2455" b="2455"/>
          <a:stretch/>
        </p:blipFill>
        <p:spPr>
          <a:xfrm>
            <a:off x="6956123" y="659574"/>
            <a:ext cx="579310" cy="550867"/>
          </a:xfrm>
          <a:prstGeom prst="rect">
            <a:avLst/>
          </a:prstGeom>
        </p:spPr>
      </p:pic>
      <p:sp>
        <p:nvSpPr>
          <p:cNvPr id="39" name="Rectangle 38">
            <a:extLst>
              <a:ext uri="{FF2B5EF4-FFF2-40B4-BE49-F238E27FC236}">
                <a16:creationId xmlns:a16="http://schemas.microsoft.com/office/drawing/2014/main" id="{D19F9E0B-A9F2-4A8C-B799-89D62D89E368}"/>
              </a:ext>
            </a:extLst>
          </p:cNvPr>
          <p:cNvSpPr/>
          <p:nvPr/>
        </p:nvSpPr>
        <p:spPr bwMode="gray">
          <a:xfrm>
            <a:off x="7623806" y="769112"/>
            <a:ext cx="3258001" cy="369011"/>
          </a:xfrm>
          <a:prstGeom prst="rect">
            <a:avLst/>
          </a:prstGeom>
          <a:noFill/>
          <a:ln w="9525" cap="flat" cmpd="sng">
            <a:noFill/>
            <a:prstDash val="solid"/>
            <a:round/>
            <a:headEnd/>
            <a:tailEnd/>
          </a:ln>
        </p:spPr>
        <p:txBody>
          <a:bodyPr wrap="none" lIns="121599" tIns="60801" rIns="121599" bIns="60801" rtlCol="0" anchor="ctr">
            <a:spAutoFit/>
          </a:bodyPr>
          <a:lstStyle/>
          <a:p>
            <a:pPr algn="ctr" defTabSz="1214678" fontAlgn="base">
              <a:spcBef>
                <a:spcPct val="0"/>
              </a:spcBef>
              <a:spcAft>
                <a:spcPct val="0"/>
              </a:spcAft>
              <a:defRPr/>
            </a:pPr>
            <a:r>
              <a:rPr lang="en-US" sz="1600" b="1" dirty="0" err="1">
                <a:solidFill>
                  <a:srgbClr val="000000"/>
                </a:solidFill>
                <a:cs typeface="Arial" charset="0"/>
              </a:rPr>
              <a:t>Activitate</a:t>
            </a:r>
            <a:r>
              <a:rPr lang="en-US" sz="1600" b="1" dirty="0">
                <a:solidFill>
                  <a:srgbClr val="000000"/>
                </a:solidFill>
                <a:cs typeface="Arial" charset="0"/>
              </a:rPr>
              <a:t> didactic</a:t>
            </a:r>
            <a:r>
              <a:rPr lang="ro-RO" sz="1600" b="1" dirty="0">
                <a:solidFill>
                  <a:srgbClr val="000000"/>
                </a:solidFill>
                <a:cs typeface="Arial" charset="0"/>
              </a:rPr>
              <a:t>ă</a:t>
            </a:r>
            <a:r>
              <a:rPr lang="en-US" sz="1600" b="1" dirty="0">
                <a:solidFill>
                  <a:srgbClr val="000000"/>
                </a:solidFill>
                <a:cs typeface="Arial" charset="0"/>
              </a:rPr>
              <a:t> – </a:t>
            </a:r>
            <a:r>
              <a:rPr lang="en-US" sz="1600" b="1" dirty="0" err="1">
                <a:solidFill>
                  <a:srgbClr val="000000"/>
                </a:solidFill>
                <a:cs typeface="Arial" charset="0"/>
              </a:rPr>
              <a:t>Medie</a:t>
            </a:r>
            <a:r>
              <a:rPr lang="en-US" sz="1600" b="1" dirty="0">
                <a:solidFill>
                  <a:srgbClr val="000000"/>
                </a:solidFill>
                <a:cs typeface="Arial" charset="0"/>
              </a:rPr>
              <a:t>: 17 Ani</a:t>
            </a:r>
          </a:p>
        </p:txBody>
      </p:sp>
      <p:cxnSp>
        <p:nvCxnSpPr>
          <p:cNvPr id="42" name="Straight Connector 41">
            <a:extLst>
              <a:ext uri="{FF2B5EF4-FFF2-40B4-BE49-F238E27FC236}">
                <a16:creationId xmlns:a16="http://schemas.microsoft.com/office/drawing/2014/main" id="{02AD80A1-A2A5-4992-AAB0-C8DE12E059BB}"/>
              </a:ext>
            </a:extLst>
          </p:cNvPr>
          <p:cNvCxnSpPr>
            <a:cxnSpLocks/>
          </p:cNvCxnSpPr>
          <p:nvPr/>
        </p:nvCxnSpPr>
        <p:spPr>
          <a:xfrm flipH="1">
            <a:off x="6283717" y="2594061"/>
            <a:ext cx="5214562" cy="0"/>
          </a:xfrm>
          <a:prstGeom prst="line">
            <a:avLst/>
          </a:prstGeom>
          <a:noFill/>
          <a:ln w="12700" cap="flat" cmpd="sng" algn="ctr">
            <a:solidFill>
              <a:srgbClr val="FFFFFF">
                <a:lumMod val="50000"/>
              </a:srgbClr>
            </a:solidFill>
            <a:prstDash val="dash"/>
          </a:ln>
          <a:effectLst/>
        </p:spPr>
      </p:cxnSp>
      <p:graphicFrame>
        <p:nvGraphicFramePr>
          <p:cNvPr id="2" name="Table 1">
            <a:extLst>
              <a:ext uri="{FF2B5EF4-FFF2-40B4-BE49-F238E27FC236}">
                <a16:creationId xmlns:a16="http://schemas.microsoft.com/office/drawing/2014/main" id="{97858CD4-5834-40FD-B9B8-8ECB4B0799EA}"/>
              </a:ext>
            </a:extLst>
          </p:cNvPr>
          <p:cNvGraphicFramePr>
            <a:graphicFrameLocks noGrp="1"/>
          </p:cNvGraphicFramePr>
          <p:nvPr/>
        </p:nvGraphicFramePr>
        <p:xfrm>
          <a:off x="8162436" y="2808709"/>
          <a:ext cx="2507328" cy="1013126"/>
        </p:xfrm>
        <a:graphic>
          <a:graphicData uri="http://schemas.openxmlformats.org/drawingml/2006/table">
            <a:tbl>
              <a:tblPr>
                <a:tableStyleId>{5C22544A-7EE6-4342-B048-85BDC9FD1C3A}</a:tableStyleId>
              </a:tblPr>
              <a:tblGrid>
                <a:gridCol w="1801475">
                  <a:extLst>
                    <a:ext uri="{9D8B030D-6E8A-4147-A177-3AD203B41FA5}">
                      <a16:colId xmlns:a16="http://schemas.microsoft.com/office/drawing/2014/main" val="3150280003"/>
                    </a:ext>
                  </a:extLst>
                </a:gridCol>
                <a:gridCol w="705853">
                  <a:extLst>
                    <a:ext uri="{9D8B030D-6E8A-4147-A177-3AD203B41FA5}">
                      <a16:colId xmlns:a16="http://schemas.microsoft.com/office/drawing/2014/main" val="1711327605"/>
                    </a:ext>
                  </a:extLst>
                </a:gridCol>
              </a:tblGrid>
              <a:tr h="319196">
                <a:tc>
                  <a:txBody>
                    <a:bodyPr/>
                    <a:lstStyle/>
                    <a:p>
                      <a:pPr algn="l" fontAlgn="t"/>
                      <a:r>
                        <a:rPr lang="en-US" sz="1600" u="none" strike="noStrike" dirty="0" err="1">
                          <a:effectLst/>
                        </a:rPr>
                        <a:t>Profesor</a:t>
                      </a:r>
                      <a:r>
                        <a:rPr lang="en-US" sz="1600" u="none" strike="noStrike" dirty="0">
                          <a:effectLst/>
                        </a:rPr>
                        <a:t> titular</a:t>
                      </a:r>
                      <a:endParaRPr lang="en-US" sz="1600" b="0" i="0" u="none" strike="noStrike" dirty="0">
                        <a:solidFill>
                          <a:srgbClr val="264A60"/>
                        </a:solidFill>
                        <a:effectLst/>
                        <a:latin typeface="Arial" panose="020B0604020202020204" pitchFamily="34" charset="0"/>
                      </a:endParaRPr>
                    </a:p>
                  </a:txBody>
                  <a:tcPr marL="9525" marR="9525" marT="9525" marB="0" anchor="ctr">
                    <a:solidFill>
                      <a:schemeClr val="accent1">
                        <a:tint val="20000"/>
                        <a:alpha val="0"/>
                      </a:schemeClr>
                    </a:solidFill>
                  </a:tcPr>
                </a:tc>
                <a:tc>
                  <a:txBody>
                    <a:bodyPr/>
                    <a:lstStyle/>
                    <a:p>
                      <a:pPr algn="ctr" fontAlgn="t"/>
                      <a:r>
                        <a:rPr lang="en-US" sz="1600" b="1" u="none" strike="noStrike" dirty="0">
                          <a:effectLst/>
                        </a:rPr>
                        <a:t>83%</a:t>
                      </a:r>
                      <a:endParaRPr lang="en-US" sz="1600" b="1" i="0" u="none" strike="noStrike" dirty="0">
                        <a:solidFill>
                          <a:srgbClr val="010205"/>
                        </a:solidFill>
                        <a:effectLst/>
                        <a:latin typeface="Arial" panose="020B0604020202020204" pitchFamily="34" charset="0"/>
                      </a:endParaRPr>
                    </a:p>
                  </a:txBody>
                  <a:tcPr marL="9525" marR="9525" marT="9525" marB="0" anchor="ctr">
                    <a:solidFill>
                      <a:schemeClr val="accent1">
                        <a:tint val="20000"/>
                        <a:alpha val="0"/>
                      </a:schemeClr>
                    </a:solidFill>
                  </a:tcPr>
                </a:tc>
                <a:extLst>
                  <a:ext uri="{0D108BD9-81ED-4DB2-BD59-A6C34878D82A}">
                    <a16:rowId xmlns:a16="http://schemas.microsoft.com/office/drawing/2014/main" val="3983461089"/>
                  </a:ext>
                </a:extLst>
              </a:tr>
              <a:tr h="346965">
                <a:tc>
                  <a:txBody>
                    <a:bodyPr/>
                    <a:lstStyle/>
                    <a:p>
                      <a:pPr algn="l" fontAlgn="t"/>
                      <a:r>
                        <a:rPr lang="en-US" sz="1600" u="none" strike="noStrike" dirty="0" err="1">
                          <a:effectLst/>
                        </a:rPr>
                        <a:t>Profesor</a:t>
                      </a:r>
                      <a:r>
                        <a:rPr lang="en-US" sz="1600" u="none" strike="noStrike" dirty="0">
                          <a:effectLst/>
                        </a:rPr>
                        <a:t> </a:t>
                      </a:r>
                      <a:r>
                        <a:rPr lang="en-US" sz="1600" u="none" strike="noStrike" dirty="0" err="1">
                          <a:effectLst/>
                        </a:rPr>
                        <a:t>suplinitor</a:t>
                      </a:r>
                      <a:endParaRPr lang="en-US" sz="1600" b="0" i="0" u="none" strike="noStrike" dirty="0">
                        <a:solidFill>
                          <a:srgbClr val="264A60"/>
                        </a:solidFill>
                        <a:effectLst/>
                        <a:latin typeface="Arial" panose="020B0604020202020204" pitchFamily="34" charset="0"/>
                      </a:endParaRPr>
                    </a:p>
                  </a:txBody>
                  <a:tcPr marL="9525" marR="9525" marT="9525" marB="0" anchor="ctr">
                    <a:solidFill>
                      <a:schemeClr val="accent1">
                        <a:tint val="20000"/>
                        <a:alpha val="0"/>
                      </a:schemeClr>
                    </a:solidFill>
                  </a:tcPr>
                </a:tc>
                <a:tc>
                  <a:txBody>
                    <a:bodyPr/>
                    <a:lstStyle/>
                    <a:p>
                      <a:pPr algn="ctr" fontAlgn="t"/>
                      <a:r>
                        <a:rPr lang="en-US" sz="1600" b="1" u="none" strike="noStrike" dirty="0">
                          <a:effectLst/>
                        </a:rPr>
                        <a:t>15%</a:t>
                      </a:r>
                      <a:endParaRPr lang="en-US" sz="1600" b="1" i="0" u="none" strike="noStrike" dirty="0">
                        <a:solidFill>
                          <a:srgbClr val="010205"/>
                        </a:solidFill>
                        <a:effectLst/>
                        <a:latin typeface="Arial" panose="020B0604020202020204" pitchFamily="34" charset="0"/>
                      </a:endParaRPr>
                    </a:p>
                  </a:txBody>
                  <a:tcPr marL="9525" marR="9525" marT="9525" marB="0" anchor="ctr">
                    <a:solidFill>
                      <a:schemeClr val="accent1">
                        <a:tint val="20000"/>
                        <a:alpha val="0"/>
                      </a:schemeClr>
                    </a:solidFill>
                  </a:tcPr>
                </a:tc>
                <a:extLst>
                  <a:ext uri="{0D108BD9-81ED-4DB2-BD59-A6C34878D82A}">
                    <a16:rowId xmlns:a16="http://schemas.microsoft.com/office/drawing/2014/main" val="2901687009"/>
                  </a:ext>
                </a:extLst>
              </a:tr>
              <a:tr h="346965">
                <a:tc>
                  <a:txBody>
                    <a:bodyPr/>
                    <a:lstStyle/>
                    <a:p>
                      <a:pPr algn="l" fontAlgn="t"/>
                      <a:r>
                        <a:rPr lang="en-US" sz="1600" u="none" strike="noStrike" dirty="0" err="1">
                          <a:effectLst/>
                        </a:rPr>
                        <a:t>Ambele</a:t>
                      </a:r>
                      <a:endParaRPr lang="en-US" sz="1600" b="0" i="0" u="none" strike="noStrike" dirty="0">
                        <a:solidFill>
                          <a:srgbClr val="264A60"/>
                        </a:solidFill>
                        <a:effectLst/>
                        <a:latin typeface="Arial" panose="020B0604020202020204" pitchFamily="34" charset="0"/>
                      </a:endParaRPr>
                    </a:p>
                  </a:txBody>
                  <a:tcPr marL="9525" marR="9525" marT="9525" marB="0" anchor="ctr">
                    <a:solidFill>
                      <a:schemeClr val="accent1">
                        <a:tint val="20000"/>
                        <a:alpha val="0"/>
                      </a:schemeClr>
                    </a:solidFill>
                  </a:tcPr>
                </a:tc>
                <a:tc>
                  <a:txBody>
                    <a:bodyPr/>
                    <a:lstStyle/>
                    <a:p>
                      <a:pPr algn="ctr" fontAlgn="t"/>
                      <a:r>
                        <a:rPr lang="en-US" sz="1600" b="1" u="none" strike="noStrike" dirty="0">
                          <a:effectLst/>
                        </a:rPr>
                        <a:t>2%</a:t>
                      </a:r>
                      <a:endParaRPr lang="en-US" sz="1600" b="1" i="0" u="none" strike="noStrike" dirty="0">
                        <a:solidFill>
                          <a:srgbClr val="010205"/>
                        </a:solidFill>
                        <a:effectLst/>
                        <a:latin typeface="Arial" panose="020B0604020202020204" pitchFamily="34" charset="0"/>
                      </a:endParaRPr>
                    </a:p>
                  </a:txBody>
                  <a:tcPr marL="9525" marR="9525" marT="9525" marB="0" anchor="ctr">
                    <a:solidFill>
                      <a:schemeClr val="accent1">
                        <a:tint val="20000"/>
                        <a:alpha val="0"/>
                      </a:schemeClr>
                    </a:solidFill>
                  </a:tcPr>
                </a:tc>
                <a:extLst>
                  <a:ext uri="{0D108BD9-81ED-4DB2-BD59-A6C34878D82A}">
                    <a16:rowId xmlns:a16="http://schemas.microsoft.com/office/drawing/2014/main" val="688842181"/>
                  </a:ext>
                </a:extLst>
              </a:tr>
            </a:tbl>
          </a:graphicData>
        </a:graphic>
      </p:graphicFrame>
      <p:cxnSp>
        <p:nvCxnSpPr>
          <p:cNvPr id="43" name="Straight Connector 42">
            <a:extLst>
              <a:ext uri="{FF2B5EF4-FFF2-40B4-BE49-F238E27FC236}">
                <a16:creationId xmlns:a16="http://schemas.microsoft.com/office/drawing/2014/main" id="{38C61BB3-AB65-43BB-9472-47B7BE86573C}"/>
              </a:ext>
            </a:extLst>
          </p:cNvPr>
          <p:cNvCxnSpPr>
            <a:cxnSpLocks/>
          </p:cNvCxnSpPr>
          <p:nvPr/>
        </p:nvCxnSpPr>
        <p:spPr>
          <a:xfrm flipH="1">
            <a:off x="6179752" y="4180347"/>
            <a:ext cx="5214562" cy="0"/>
          </a:xfrm>
          <a:prstGeom prst="line">
            <a:avLst/>
          </a:prstGeom>
          <a:noFill/>
          <a:ln w="12700" cap="flat" cmpd="sng" algn="ctr">
            <a:solidFill>
              <a:srgbClr val="FFFFFF">
                <a:lumMod val="50000"/>
              </a:srgbClr>
            </a:solidFill>
            <a:prstDash val="dash"/>
          </a:ln>
          <a:effectLst/>
        </p:spPr>
      </p:cxnSp>
      <p:sp>
        <p:nvSpPr>
          <p:cNvPr id="44" name="Rectangle 43">
            <a:extLst>
              <a:ext uri="{FF2B5EF4-FFF2-40B4-BE49-F238E27FC236}">
                <a16:creationId xmlns:a16="http://schemas.microsoft.com/office/drawing/2014/main" id="{55EF803A-0399-4B9B-86BF-B7BA397B53AA}"/>
              </a:ext>
            </a:extLst>
          </p:cNvPr>
          <p:cNvSpPr/>
          <p:nvPr/>
        </p:nvSpPr>
        <p:spPr bwMode="gray">
          <a:xfrm>
            <a:off x="6739259" y="3031780"/>
            <a:ext cx="1016029" cy="42929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spcBef>
                <a:spcPct val="0"/>
              </a:spcBef>
              <a:spcAft>
                <a:spcPct val="0"/>
              </a:spcAft>
              <a:defRPr/>
            </a:pPr>
            <a:r>
              <a:rPr lang="en-US" sz="1600" b="1" dirty="0" err="1">
                <a:solidFill>
                  <a:srgbClr val="000000"/>
                </a:solidFill>
                <a:cs typeface="Arial" charset="0"/>
              </a:rPr>
              <a:t>Calificare</a:t>
            </a:r>
            <a:endParaRPr lang="en-US" sz="1600" b="1" dirty="0">
              <a:solidFill>
                <a:srgbClr val="000000"/>
              </a:solidFill>
              <a:cs typeface="Arial" charset="0"/>
            </a:endParaRPr>
          </a:p>
          <a:p>
            <a:pPr algn="ctr" defTabSz="1214678" fontAlgn="base">
              <a:spcBef>
                <a:spcPct val="0"/>
              </a:spcBef>
              <a:spcAft>
                <a:spcPct val="0"/>
              </a:spcAft>
              <a:defRPr/>
            </a:pPr>
            <a:r>
              <a:rPr lang="en-US" sz="1600" b="1" dirty="0" err="1">
                <a:solidFill>
                  <a:srgbClr val="000000"/>
                </a:solidFill>
                <a:cs typeface="Arial" charset="0"/>
              </a:rPr>
              <a:t>profesional</a:t>
            </a:r>
            <a:r>
              <a:rPr lang="ro-RO" sz="1600" b="1" dirty="0">
                <a:solidFill>
                  <a:srgbClr val="000000"/>
                </a:solidFill>
                <a:cs typeface="Arial" charset="0"/>
              </a:rPr>
              <a:t>ă</a:t>
            </a:r>
            <a:endParaRPr lang="en-US" sz="1600" b="1" dirty="0">
              <a:solidFill>
                <a:srgbClr val="000000"/>
              </a:solidFill>
              <a:cs typeface="Arial" charset="0"/>
            </a:endParaRPr>
          </a:p>
        </p:txBody>
      </p:sp>
      <p:graphicFrame>
        <p:nvGraphicFramePr>
          <p:cNvPr id="3" name="Table 2">
            <a:extLst>
              <a:ext uri="{FF2B5EF4-FFF2-40B4-BE49-F238E27FC236}">
                <a16:creationId xmlns:a16="http://schemas.microsoft.com/office/drawing/2014/main" id="{60068B89-8785-42E5-8A18-2645845267DD}"/>
              </a:ext>
            </a:extLst>
          </p:cNvPr>
          <p:cNvGraphicFramePr>
            <a:graphicFrameLocks noGrp="1"/>
          </p:cNvGraphicFramePr>
          <p:nvPr/>
        </p:nvGraphicFramePr>
        <p:xfrm>
          <a:off x="8254512" y="4331369"/>
          <a:ext cx="2451100" cy="1658615"/>
        </p:xfrm>
        <a:graphic>
          <a:graphicData uri="http://schemas.openxmlformats.org/drawingml/2006/table">
            <a:tbl>
              <a:tblPr>
                <a:tableStyleId>{5C22544A-7EE6-4342-B048-85BDC9FD1C3A}</a:tableStyleId>
              </a:tblPr>
              <a:tblGrid>
                <a:gridCol w="2028477">
                  <a:extLst>
                    <a:ext uri="{9D8B030D-6E8A-4147-A177-3AD203B41FA5}">
                      <a16:colId xmlns:a16="http://schemas.microsoft.com/office/drawing/2014/main" val="601733327"/>
                    </a:ext>
                  </a:extLst>
                </a:gridCol>
                <a:gridCol w="422623">
                  <a:extLst>
                    <a:ext uri="{9D8B030D-6E8A-4147-A177-3AD203B41FA5}">
                      <a16:colId xmlns:a16="http://schemas.microsoft.com/office/drawing/2014/main" val="84194409"/>
                    </a:ext>
                  </a:extLst>
                </a:gridCol>
              </a:tblGrid>
              <a:tr h="331723">
                <a:tc>
                  <a:txBody>
                    <a:bodyPr/>
                    <a:lstStyle/>
                    <a:p>
                      <a:pPr algn="l" fontAlgn="b"/>
                      <a:r>
                        <a:rPr lang="en-US" sz="1400" u="none" strike="noStrike" dirty="0" err="1">
                          <a:effectLst/>
                        </a:rPr>
                        <a:t>Limba</a:t>
                      </a:r>
                      <a:r>
                        <a:rPr lang="en-US" sz="1400" u="none" strike="noStrike" dirty="0">
                          <a:effectLst/>
                        </a:rPr>
                        <a:t> </a:t>
                      </a:r>
                      <a:r>
                        <a:rPr lang="ro-RO" sz="1400" u="none" strike="noStrike" dirty="0">
                          <a:effectLst/>
                        </a:rPr>
                        <a:t>ș</a:t>
                      </a:r>
                      <a:r>
                        <a:rPr lang="en-US" sz="1400" u="none" strike="noStrike" dirty="0">
                          <a:effectLst/>
                        </a:rPr>
                        <a:t>i </a:t>
                      </a:r>
                      <a:r>
                        <a:rPr lang="en-US" sz="1400" u="none" strike="noStrike" dirty="0" err="1">
                          <a:effectLst/>
                        </a:rPr>
                        <a:t>literatura</a:t>
                      </a:r>
                      <a:r>
                        <a:rPr lang="en-US" sz="1400" u="none" strike="noStrike" dirty="0">
                          <a:effectLst/>
                        </a:rPr>
                        <a:t> </a:t>
                      </a:r>
                      <a:r>
                        <a:rPr lang="en-US" sz="1400" u="none" strike="noStrike" dirty="0" err="1">
                          <a:effectLst/>
                        </a:rPr>
                        <a:t>ro</a:t>
                      </a:r>
                      <a:r>
                        <a:rPr lang="ro-RO" sz="1400" u="none" strike="noStrike" dirty="0">
                          <a:effectLst/>
                        </a:rPr>
                        <a:t>mână</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accent1">
                        <a:tint val="20000"/>
                        <a:alpha val="0"/>
                      </a:schemeClr>
                    </a:solidFill>
                  </a:tcPr>
                </a:tc>
                <a:tc>
                  <a:txBody>
                    <a:bodyPr/>
                    <a:lstStyle/>
                    <a:p>
                      <a:pPr algn="ctr" fontAlgn="b"/>
                      <a:r>
                        <a:rPr lang="en-US" sz="1400" b="1" u="none" strike="noStrike" dirty="0">
                          <a:effectLst/>
                        </a:rPr>
                        <a:t>14%</a:t>
                      </a:r>
                      <a:endParaRPr lang="en-US" sz="1400" b="1" i="0" u="none" strike="noStrike" dirty="0">
                        <a:solidFill>
                          <a:srgbClr val="000000"/>
                        </a:solidFill>
                        <a:effectLst/>
                        <a:latin typeface="Calibri" panose="020F0502020204030204" pitchFamily="34" charset="0"/>
                      </a:endParaRPr>
                    </a:p>
                  </a:txBody>
                  <a:tcPr marL="9525" marR="9525" marT="9525" marB="0" anchor="ctr">
                    <a:solidFill>
                      <a:schemeClr val="accent1">
                        <a:tint val="20000"/>
                        <a:alpha val="0"/>
                      </a:schemeClr>
                    </a:solidFill>
                  </a:tcPr>
                </a:tc>
                <a:extLst>
                  <a:ext uri="{0D108BD9-81ED-4DB2-BD59-A6C34878D82A}">
                    <a16:rowId xmlns:a16="http://schemas.microsoft.com/office/drawing/2014/main" val="2627988392"/>
                  </a:ext>
                </a:extLst>
              </a:tr>
              <a:tr h="331723">
                <a:tc>
                  <a:txBody>
                    <a:bodyPr/>
                    <a:lstStyle/>
                    <a:p>
                      <a:pPr algn="l" fontAlgn="b"/>
                      <a:r>
                        <a:rPr lang="en-US" sz="1400" u="none" strike="noStrike" dirty="0" err="1">
                          <a:effectLst/>
                        </a:rPr>
                        <a:t>Matematic</a:t>
                      </a:r>
                      <a:r>
                        <a:rPr lang="ro-RO" sz="1400" u="none" strike="noStrike" dirty="0">
                          <a:effectLst/>
                        </a:rPr>
                        <a:t>ă</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accent1">
                        <a:tint val="20000"/>
                        <a:alpha val="0"/>
                      </a:schemeClr>
                    </a:solidFill>
                  </a:tcPr>
                </a:tc>
                <a:tc>
                  <a:txBody>
                    <a:bodyPr/>
                    <a:lstStyle/>
                    <a:p>
                      <a:pPr algn="ctr" fontAlgn="b"/>
                      <a:r>
                        <a:rPr lang="en-US" sz="1400" b="1" u="none" strike="noStrike">
                          <a:effectLst/>
                        </a:rPr>
                        <a:t>10%</a:t>
                      </a:r>
                      <a:endParaRPr lang="en-US" sz="1400" b="1" i="0" u="none" strike="noStrike">
                        <a:solidFill>
                          <a:srgbClr val="000000"/>
                        </a:solidFill>
                        <a:effectLst/>
                        <a:latin typeface="Calibri" panose="020F0502020204030204" pitchFamily="34" charset="0"/>
                      </a:endParaRPr>
                    </a:p>
                  </a:txBody>
                  <a:tcPr marL="9525" marR="9525" marT="9525" marB="0" anchor="ctr">
                    <a:solidFill>
                      <a:schemeClr val="accent1">
                        <a:tint val="20000"/>
                        <a:alpha val="0"/>
                      </a:schemeClr>
                    </a:solidFill>
                  </a:tcPr>
                </a:tc>
                <a:extLst>
                  <a:ext uri="{0D108BD9-81ED-4DB2-BD59-A6C34878D82A}">
                    <a16:rowId xmlns:a16="http://schemas.microsoft.com/office/drawing/2014/main" val="2421861154"/>
                  </a:ext>
                </a:extLst>
              </a:tr>
              <a:tr h="331723">
                <a:tc>
                  <a:txBody>
                    <a:bodyPr/>
                    <a:lstStyle/>
                    <a:p>
                      <a:pPr algn="l" fontAlgn="b"/>
                      <a:r>
                        <a:rPr lang="en-US" sz="1400" u="none" strike="noStrike" dirty="0" err="1">
                          <a:effectLst/>
                        </a:rPr>
                        <a:t>Istorie</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accent1">
                        <a:tint val="20000"/>
                        <a:alpha val="0"/>
                      </a:schemeClr>
                    </a:solidFill>
                  </a:tcPr>
                </a:tc>
                <a:tc>
                  <a:txBody>
                    <a:bodyPr/>
                    <a:lstStyle/>
                    <a:p>
                      <a:pPr algn="ctr" fontAlgn="b"/>
                      <a:r>
                        <a:rPr lang="en-US" sz="1400" b="1" u="none" strike="noStrike" dirty="0">
                          <a:effectLst/>
                        </a:rPr>
                        <a:t>8%</a:t>
                      </a:r>
                      <a:endParaRPr lang="en-US" sz="1400" b="1" i="0" u="none" strike="noStrike" dirty="0">
                        <a:solidFill>
                          <a:srgbClr val="000000"/>
                        </a:solidFill>
                        <a:effectLst/>
                        <a:latin typeface="Calibri" panose="020F0502020204030204" pitchFamily="34" charset="0"/>
                      </a:endParaRPr>
                    </a:p>
                  </a:txBody>
                  <a:tcPr marL="9525" marR="9525" marT="9525" marB="0" anchor="ctr">
                    <a:solidFill>
                      <a:schemeClr val="accent1">
                        <a:tint val="20000"/>
                        <a:alpha val="0"/>
                      </a:schemeClr>
                    </a:solidFill>
                  </a:tcPr>
                </a:tc>
                <a:extLst>
                  <a:ext uri="{0D108BD9-81ED-4DB2-BD59-A6C34878D82A}">
                    <a16:rowId xmlns:a16="http://schemas.microsoft.com/office/drawing/2014/main" val="1509198151"/>
                  </a:ext>
                </a:extLst>
              </a:tr>
              <a:tr h="331723">
                <a:tc>
                  <a:txBody>
                    <a:bodyPr/>
                    <a:lstStyle/>
                    <a:p>
                      <a:pPr algn="l" fontAlgn="b"/>
                      <a:r>
                        <a:rPr lang="en-US" sz="1400" u="none" strike="noStrike" dirty="0" err="1">
                          <a:effectLst/>
                        </a:rPr>
                        <a:t>Educatie</a:t>
                      </a:r>
                      <a:r>
                        <a:rPr lang="en-US" sz="1400" u="none" strike="noStrike" dirty="0">
                          <a:effectLst/>
                        </a:rPr>
                        <a:t> social</a:t>
                      </a:r>
                      <a:r>
                        <a:rPr lang="ro-RO" sz="1400" u="none" strike="noStrike" dirty="0">
                          <a:effectLst/>
                        </a:rPr>
                        <a:t>ă</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accent1">
                        <a:tint val="20000"/>
                        <a:alpha val="0"/>
                      </a:schemeClr>
                    </a:solidFill>
                  </a:tcPr>
                </a:tc>
                <a:tc>
                  <a:txBody>
                    <a:bodyPr/>
                    <a:lstStyle/>
                    <a:p>
                      <a:pPr algn="ctr" fontAlgn="b"/>
                      <a:r>
                        <a:rPr lang="en-US" sz="1400" b="1" u="none" strike="noStrike" dirty="0">
                          <a:effectLst/>
                        </a:rPr>
                        <a:t>7%</a:t>
                      </a:r>
                      <a:endParaRPr lang="en-US" sz="1400" b="1" i="0" u="none" strike="noStrike" dirty="0">
                        <a:solidFill>
                          <a:srgbClr val="000000"/>
                        </a:solidFill>
                        <a:effectLst/>
                        <a:latin typeface="Calibri" panose="020F0502020204030204" pitchFamily="34" charset="0"/>
                      </a:endParaRPr>
                    </a:p>
                  </a:txBody>
                  <a:tcPr marL="9525" marR="9525" marT="9525" marB="0" anchor="ctr">
                    <a:solidFill>
                      <a:schemeClr val="accent1">
                        <a:tint val="20000"/>
                        <a:alpha val="0"/>
                      </a:schemeClr>
                    </a:solidFill>
                  </a:tcPr>
                </a:tc>
                <a:extLst>
                  <a:ext uri="{0D108BD9-81ED-4DB2-BD59-A6C34878D82A}">
                    <a16:rowId xmlns:a16="http://schemas.microsoft.com/office/drawing/2014/main" val="3517566718"/>
                  </a:ext>
                </a:extLst>
              </a:tr>
              <a:tr h="331723">
                <a:tc>
                  <a:txBody>
                    <a:bodyPr/>
                    <a:lstStyle/>
                    <a:p>
                      <a:pPr algn="l" fontAlgn="b"/>
                      <a:r>
                        <a:rPr lang="en-US" sz="1400" u="none" strike="noStrike" dirty="0" err="1">
                          <a:effectLst/>
                        </a:rPr>
                        <a:t>Fizic</a:t>
                      </a:r>
                      <a:r>
                        <a:rPr lang="ro-RO" sz="1400" u="none" strike="noStrike" dirty="0">
                          <a:effectLst/>
                        </a:rPr>
                        <a:t>ă</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accent1">
                        <a:tint val="20000"/>
                        <a:alpha val="0"/>
                      </a:schemeClr>
                    </a:solidFill>
                  </a:tcPr>
                </a:tc>
                <a:tc>
                  <a:txBody>
                    <a:bodyPr/>
                    <a:lstStyle/>
                    <a:p>
                      <a:pPr algn="ctr" fontAlgn="b"/>
                      <a:r>
                        <a:rPr lang="en-US" sz="1400" b="1" u="none" strike="noStrike" dirty="0">
                          <a:effectLst/>
                        </a:rPr>
                        <a:t>6%</a:t>
                      </a:r>
                      <a:endParaRPr lang="en-US" sz="1400" b="1" i="0" u="none" strike="noStrike" dirty="0">
                        <a:solidFill>
                          <a:srgbClr val="000000"/>
                        </a:solidFill>
                        <a:effectLst/>
                        <a:latin typeface="Calibri" panose="020F0502020204030204" pitchFamily="34" charset="0"/>
                      </a:endParaRPr>
                    </a:p>
                  </a:txBody>
                  <a:tcPr marL="9525" marR="9525" marT="9525" marB="0" anchor="ctr">
                    <a:solidFill>
                      <a:schemeClr val="accent1">
                        <a:tint val="20000"/>
                        <a:alpha val="0"/>
                      </a:schemeClr>
                    </a:solidFill>
                  </a:tcPr>
                </a:tc>
                <a:extLst>
                  <a:ext uri="{0D108BD9-81ED-4DB2-BD59-A6C34878D82A}">
                    <a16:rowId xmlns:a16="http://schemas.microsoft.com/office/drawing/2014/main" val="127726737"/>
                  </a:ext>
                </a:extLst>
              </a:tr>
            </a:tbl>
          </a:graphicData>
        </a:graphic>
      </p:graphicFrame>
      <p:sp>
        <p:nvSpPr>
          <p:cNvPr id="46" name="Rectangle 45">
            <a:extLst>
              <a:ext uri="{FF2B5EF4-FFF2-40B4-BE49-F238E27FC236}">
                <a16:creationId xmlns:a16="http://schemas.microsoft.com/office/drawing/2014/main" id="{DED7B61A-D2FE-4CF3-AA13-7626CABBE055}"/>
              </a:ext>
            </a:extLst>
          </p:cNvPr>
          <p:cNvSpPr/>
          <p:nvPr/>
        </p:nvSpPr>
        <p:spPr bwMode="gray">
          <a:xfrm>
            <a:off x="6739259" y="4546703"/>
            <a:ext cx="1016029" cy="42929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spcBef>
                <a:spcPct val="0"/>
              </a:spcBef>
              <a:spcAft>
                <a:spcPct val="0"/>
              </a:spcAft>
              <a:defRPr/>
            </a:pPr>
            <a:r>
              <a:rPr lang="en-US" sz="1600" b="1" dirty="0">
                <a:solidFill>
                  <a:srgbClr val="000000"/>
                </a:solidFill>
                <a:cs typeface="Arial" charset="0"/>
              </a:rPr>
              <a:t>Top 5 </a:t>
            </a:r>
          </a:p>
          <a:p>
            <a:pPr algn="ctr" defTabSz="1214678" fontAlgn="base">
              <a:spcBef>
                <a:spcPct val="0"/>
              </a:spcBef>
              <a:spcAft>
                <a:spcPct val="0"/>
              </a:spcAft>
              <a:defRPr/>
            </a:pPr>
            <a:r>
              <a:rPr lang="en-US" sz="1600" b="1" dirty="0" err="1">
                <a:solidFill>
                  <a:srgbClr val="000000"/>
                </a:solidFill>
                <a:cs typeface="Arial" charset="0"/>
              </a:rPr>
              <a:t>Materii</a:t>
            </a:r>
            <a:r>
              <a:rPr lang="en-US" sz="1600" b="1" dirty="0">
                <a:solidFill>
                  <a:srgbClr val="000000"/>
                </a:solidFill>
                <a:cs typeface="Arial" charset="0"/>
              </a:rPr>
              <a:t> predate</a:t>
            </a:r>
          </a:p>
        </p:txBody>
      </p:sp>
    </p:spTree>
    <p:extLst>
      <p:ext uri="{BB962C8B-B14F-4D97-AF65-F5344CB8AC3E}">
        <p14:creationId xmlns:p14="http://schemas.microsoft.com/office/powerpoint/2010/main" val="203759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sitting front of laptop">
            <a:extLst>
              <a:ext uri="{FF2B5EF4-FFF2-40B4-BE49-F238E27FC236}">
                <a16:creationId xmlns:a16="http://schemas.microsoft.com/office/drawing/2014/main" id="{6AE10D1D-51E3-4445-B372-7C84D6D80D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730CB5-5D0A-4530-8F65-35BCA4DD64B4}"/>
              </a:ext>
            </a:extLst>
          </p:cNvPr>
          <p:cNvSpPr/>
          <p:nvPr/>
        </p:nvSpPr>
        <p:spPr>
          <a:xfrm>
            <a:off x="201766" y="5580108"/>
            <a:ext cx="4617823" cy="823533"/>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3200" b="1" dirty="0">
                <a:solidFill>
                  <a:schemeClr val="tx1"/>
                </a:solidFill>
              </a:rPr>
              <a:t>Sinteza rezultatelor</a:t>
            </a:r>
          </a:p>
        </p:txBody>
      </p:sp>
    </p:spTree>
    <p:extLst>
      <p:ext uri="{BB962C8B-B14F-4D97-AF65-F5344CB8AC3E}">
        <p14:creationId xmlns:p14="http://schemas.microsoft.com/office/powerpoint/2010/main" val="4066151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ur person standing beside wall">
            <a:extLst>
              <a:ext uri="{FF2B5EF4-FFF2-40B4-BE49-F238E27FC236}">
                <a16:creationId xmlns:a16="http://schemas.microsoft.com/office/drawing/2014/main" id="{5DF77BC0-4BF8-4955-9A0E-2A1EEFBB84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16" b="3724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0167B53-AC6F-40BE-A1B3-3B8314133033}"/>
              </a:ext>
            </a:extLst>
          </p:cNvPr>
          <p:cNvSpPr/>
          <p:nvPr/>
        </p:nvSpPr>
        <p:spPr>
          <a:xfrm>
            <a:off x="201766" y="5167254"/>
            <a:ext cx="2288216" cy="98033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a:solidFill>
                  <a:schemeClr val="tx1"/>
                </a:solidFill>
              </a:rPr>
              <a:t>Anexă</a:t>
            </a:r>
          </a:p>
        </p:txBody>
      </p:sp>
    </p:spTree>
    <p:extLst>
      <p:ext uri="{BB962C8B-B14F-4D97-AF65-F5344CB8AC3E}">
        <p14:creationId xmlns:p14="http://schemas.microsoft.com/office/powerpoint/2010/main" val="2650108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8A79E1B-D73D-4A14-96DA-C95592E12125}"/>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5D846D6-3593-4EC2-908D-D2F20B5F50C6}"/>
              </a:ext>
            </a:extLst>
          </p:cNvPr>
          <p:cNvSpPr txBox="1"/>
          <p:nvPr/>
        </p:nvSpPr>
        <p:spPr>
          <a:xfrm>
            <a:off x="778898" y="5922538"/>
            <a:ext cx="11367382" cy="261610"/>
          </a:xfrm>
          <a:prstGeom prst="rect">
            <a:avLst/>
          </a:prstGeom>
          <a:noFill/>
        </p:spPr>
        <p:txBody>
          <a:bodyPr wrap="square" rtlCol="0">
            <a:spAutoFit/>
          </a:bodyPr>
          <a:lstStyle/>
          <a:p>
            <a:r>
              <a:rPr lang="it-IT" sz="1100" i="1" dirty="0"/>
              <a:t>D2.  </a:t>
            </a:r>
            <a:r>
              <a:rPr lang="ro-RO" sz="1100" i="1" dirty="0"/>
              <a:t>Ș</a:t>
            </a:r>
            <a:r>
              <a:rPr lang="it-IT" sz="1100" i="1" dirty="0"/>
              <a:t>i </a:t>
            </a:r>
            <a:r>
              <a:rPr lang="ro-RO" sz="1100" i="1" dirty="0"/>
              <a:t>î</a:t>
            </a:r>
            <a:r>
              <a:rPr lang="it-IT" sz="1100" i="1" dirty="0"/>
              <a:t>n ce masur</a:t>
            </a:r>
            <a:r>
              <a:rPr lang="ro-RO" sz="1100" i="1" dirty="0"/>
              <a:t>ă</a:t>
            </a:r>
            <a:r>
              <a:rPr lang="it-IT" sz="1100" i="1" dirty="0"/>
              <a:t> considera</a:t>
            </a:r>
            <a:r>
              <a:rPr lang="ro-RO" sz="1100" i="1" dirty="0"/>
              <a:t>ț</a:t>
            </a:r>
            <a:r>
              <a:rPr lang="it-IT" sz="1100" i="1" dirty="0"/>
              <a:t>i c</a:t>
            </a:r>
            <a:r>
              <a:rPr lang="ro-RO" sz="1100" i="1" dirty="0"/>
              <a:t>ă</a:t>
            </a:r>
            <a:r>
              <a:rPr lang="it-IT" sz="1100" i="1" dirty="0"/>
              <a:t> discriminarea constituie o problem</a:t>
            </a:r>
            <a:r>
              <a:rPr lang="ro-RO" sz="1100" i="1" dirty="0"/>
              <a:t>â</a:t>
            </a:r>
            <a:r>
              <a:rPr lang="it-IT" sz="1100" i="1" dirty="0"/>
              <a:t> </a:t>
            </a:r>
            <a:r>
              <a:rPr lang="ro-RO" sz="1100" i="1" dirty="0"/>
              <a:t>î</a:t>
            </a:r>
            <a:r>
              <a:rPr lang="it-IT" sz="1100" i="1" dirty="0"/>
              <a:t>n </a:t>
            </a:r>
            <a:r>
              <a:rPr lang="ro-RO" sz="1100" i="1" dirty="0"/>
              <a:t>ș</a:t>
            </a:r>
            <a:r>
              <a:rPr lang="it-IT" sz="1100" i="1" dirty="0"/>
              <a:t>coala dumneavoastr</a:t>
            </a:r>
            <a:r>
              <a:rPr lang="ro-RO" sz="1100" i="1" dirty="0"/>
              <a:t>ă</a:t>
            </a:r>
            <a:r>
              <a:rPr lang="it-IT" sz="1100" i="1" dirty="0"/>
              <a:t>? Baza=689</a:t>
            </a:r>
            <a:endParaRPr lang="en-US" sz="1100" i="1" dirty="0"/>
          </a:p>
        </p:txBody>
      </p:sp>
      <p:graphicFrame>
        <p:nvGraphicFramePr>
          <p:cNvPr id="3" name="Table 2">
            <a:extLst>
              <a:ext uri="{FF2B5EF4-FFF2-40B4-BE49-F238E27FC236}">
                <a16:creationId xmlns:a16="http://schemas.microsoft.com/office/drawing/2014/main" id="{556836BD-380D-4D65-A936-A43EB34140C4}"/>
              </a:ext>
            </a:extLst>
          </p:cNvPr>
          <p:cNvGraphicFramePr>
            <a:graphicFrameLocks noGrp="1"/>
          </p:cNvGraphicFramePr>
          <p:nvPr>
            <p:extLst>
              <p:ext uri="{D42A27DB-BD31-4B8C-83A1-F6EECF244321}">
                <p14:modId xmlns:p14="http://schemas.microsoft.com/office/powerpoint/2010/main" val="3482534969"/>
              </p:ext>
            </p:extLst>
          </p:nvPr>
        </p:nvGraphicFramePr>
        <p:xfrm>
          <a:off x="778897" y="2358193"/>
          <a:ext cx="10707249" cy="2582776"/>
        </p:xfrm>
        <a:graphic>
          <a:graphicData uri="http://schemas.openxmlformats.org/drawingml/2006/table">
            <a:tbl>
              <a:tblPr>
                <a:tableStyleId>{8799B23B-EC83-4686-B30A-512413B5E67A}</a:tableStyleId>
              </a:tblPr>
              <a:tblGrid>
                <a:gridCol w="1912720">
                  <a:extLst>
                    <a:ext uri="{9D8B030D-6E8A-4147-A177-3AD203B41FA5}">
                      <a16:colId xmlns:a16="http://schemas.microsoft.com/office/drawing/2014/main" val="2748290653"/>
                    </a:ext>
                  </a:extLst>
                </a:gridCol>
                <a:gridCol w="685392">
                  <a:extLst>
                    <a:ext uri="{9D8B030D-6E8A-4147-A177-3AD203B41FA5}">
                      <a16:colId xmlns:a16="http://schemas.microsoft.com/office/drawing/2014/main" val="2291443948"/>
                    </a:ext>
                  </a:extLst>
                </a:gridCol>
                <a:gridCol w="765088">
                  <a:extLst>
                    <a:ext uri="{9D8B030D-6E8A-4147-A177-3AD203B41FA5}">
                      <a16:colId xmlns:a16="http://schemas.microsoft.com/office/drawing/2014/main" val="2184405913"/>
                    </a:ext>
                  </a:extLst>
                </a:gridCol>
                <a:gridCol w="765088">
                  <a:extLst>
                    <a:ext uri="{9D8B030D-6E8A-4147-A177-3AD203B41FA5}">
                      <a16:colId xmlns:a16="http://schemas.microsoft.com/office/drawing/2014/main" val="2267040447"/>
                    </a:ext>
                  </a:extLst>
                </a:gridCol>
                <a:gridCol w="765088">
                  <a:extLst>
                    <a:ext uri="{9D8B030D-6E8A-4147-A177-3AD203B41FA5}">
                      <a16:colId xmlns:a16="http://schemas.microsoft.com/office/drawing/2014/main" val="3706982248"/>
                    </a:ext>
                  </a:extLst>
                </a:gridCol>
                <a:gridCol w="765088">
                  <a:extLst>
                    <a:ext uri="{9D8B030D-6E8A-4147-A177-3AD203B41FA5}">
                      <a16:colId xmlns:a16="http://schemas.microsoft.com/office/drawing/2014/main" val="3666431358"/>
                    </a:ext>
                  </a:extLst>
                </a:gridCol>
                <a:gridCol w="765088">
                  <a:extLst>
                    <a:ext uri="{9D8B030D-6E8A-4147-A177-3AD203B41FA5}">
                      <a16:colId xmlns:a16="http://schemas.microsoft.com/office/drawing/2014/main" val="4186232353"/>
                    </a:ext>
                  </a:extLst>
                </a:gridCol>
                <a:gridCol w="1099814">
                  <a:extLst>
                    <a:ext uri="{9D8B030D-6E8A-4147-A177-3AD203B41FA5}">
                      <a16:colId xmlns:a16="http://schemas.microsoft.com/office/drawing/2014/main" val="4133970333"/>
                    </a:ext>
                  </a:extLst>
                </a:gridCol>
                <a:gridCol w="1211390">
                  <a:extLst>
                    <a:ext uri="{9D8B030D-6E8A-4147-A177-3AD203B41FA5}">
                      <a16:colId xmlns:a16="http://schemas.microsoft.com/office/drawing/2014/main" val="4156200421"/>
                    </a:ext>
                  </a:extLst>
                </a:gridCol>
                <a:gridCol w="1207405">
                  <a:extLst>
                    <a:ext uri="{9D8B030D-6E8A-4147-A177-3AD203B41FA5}">
                      <a16:colId xmlns:a16="http://schemas.microsoft.com/office/drawing/2014/main" val="2066232333"/>
                    </a:ext>
                  </a:extLst>
                </a:gridCol>
                <a:gridCol w="765088">
                  <a:extLst>
                    <a:ext uri="{9D8B030D-6E8A-4147-A177-3AD203B41FA5}">
                      <a16:colId xmlns:a16="http://schemas.microsoft.com/office/drawing/2014/main" val="3632189007"/>
                    </a:ext>
                  </a:extLst>
                </a:gridCol>
              </a:tblGrid>
              <a:tr h="322847">
                <a:tc rowSpan="2">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rowSpan="2">
                  <a:txBody>
                    <a:bodyPr/>
                    <a:lstStyle/>
                    <a:p>
                      <a:pPr algn="ctr" fontAlgn="ctr"/>
                      <a:r>
                        <a:rPr lang="en-US" sz="1600" u="none" strike="noStrike" dirty="0">
                          <a:effectLst/>
                        </a:rPr>
                        <a:t>Total</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gridSpan="6">
                  <a:txBody>
                    <a:bodyPr/>
                    <a:lstStyle/>
                    <a:p>
                      <a:pPr algn="ctr" fontAlgn="b"/>
                      <a:r>
                        <a:rPr lang="en-US" sz="1600" u="none" strike="noStrike" dirty="0">
                          <a:effectLst/>
                        </a:rPr>
                        <a:t>V</a:t>
                      </a:r>
                      <a:r>
                        <a:rPr lang="ro-RO" sz="1600" u="none" strike="noStrike" dirty="0">
                          <a:effectLst/>
                        </a:rPr>
                        <a:t>â</a:t>
                      </a:r>
                      <a:r>
                        <a:rPr lang="en-US" sz="1600" u="none" strike="noStrike" dirty="0" err="1">
                          <a:effectLst/>
                        </a:rPr>
                        <a:t>rsta</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600" u="none" strike="noStrike" dirty="0" err="1">
                          <a:effectLst/>
                        </a:rPr>
                        <a:t>Titulatur</a:t>
                      </a:r>
                      <a:r>
                        <a:rPr lang="ro-RO" sz="1600" u="none" strike="noStrike" dirty="0">
                          <a:effectLst/>
                        </a:rPr>
                        <a:t>ă</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9665108"/>
                  </a:ext>
                </a:extLst>
              </a:tr>
              <a:tr h="645694">
                <a:tc vMerge="1">
                  <a:txBody>
                    <a:bodyPr/>
                    <a:lstStyle/>
                    <a:p>
                      <a:endParaRPr lang="en-US"/>
                    </a:p>
                  </a:txBody>
                  <a:tcPr/>
                </a:tc>
                <a:tc vMerge="1">
                  <a:txBody>
                    <a:bodyPr/>
                    <a:lstStyle/>
                    <a:p>
                      <a:endParaRPr lang="en-US"/>
                    </a:p>
                  </a:txBody>
                  <a:tcPr/>
                </a:tc>
                <a:tc>
                  <a:txBody>
                    <a:bodyPr/>
                    <a:lstStyle/>
                    <a:p>
                      <a:pPr algn="ctr" fontAlgn="ctr"/>
                      <a:r>
                        <a:rPr lang="en-US" sz="1600" u="none" strike="noStrike" dirty="0">
                          <a:effectLst/>
                        </a:rPr>
                        <a:t>18-24 ani</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600" u="none" strike="noStrike" dirty="0">
                          <a:effectLst/>
                        </a:rPr>
                        <a:t>25-34 ani</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600" u="none" strike="noStrike" dirty="0">
                          <a:effectLst/>
                        </a:rPr>
                        <a:t>35-44 ani</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600" u="none" strike="noStrike" dirty="0">
                          <a:effectLst/>
                        </a:rPr>
                        <a:t>45-54 ani</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600" u="none" strike="noStrike">
                          <a:effectLst/>
                        </a:rPr>
                        <a:t>55-65 ani</a:t>
                      </a:r>
                      <a:endParaRPr lang="en-US" sz="16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600" u="none" strike="noStrike" dirty="0" err="1">
                          <a:effectLst/>
                        </a:rPr>
                        <a:t>Peste</a:t>
                      </a:r>
                      <a:r>
                        <a:rPr lang="en-US" sz="1600" u="none" strike="noStrike" dirty="0">
                          <a:effectLst/>
                        </a:rPr>
                        <a:t> 65 de ani</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600" u="none" strike="noStrike" dirty="0" err="1">
                          <a:effectLst/>
                        </a:rPr>
                        <a:t>Profesor</a:t>
                      </a:r>
                      <a:br>
                        <a:rPr lang="en-US" sz="1600" u="none" strike="noStrike" dirty="0">
                          <a:effectLst/>
                        </a:rPr>
                      </a:br>
                      <a:r>
                        <a:rPr lang="en-US" sz="1600" u="none" strike="noStrike" dirty="0">
                          <a:effectLst/>
                        </a:rPr>
                        <a:t> titular</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600" u="none" strike="noStrike" dirty="0" err="1">
                          <a:effectLst/>
                        </a:rPr>
                        <a:t>Profesor</a:t>
                      </a:r>
                      <a:br>
                        <a:rPr lang="en-US" sz="1600" u="none" strike="noStrike" dirty="0">
                          <a:effectLst/>
                        </a:rPr>
                      </a:br>
                      <a:r>
                        <a:rPr lang="en-US" sz="1600" u="none" strike="noStrike" dirty="0">
                          <a:effectLst/>
                        </a:rPr>
                        <a:t> </a:t>
                      </a:r>
                      <a:r>
                        <a:rPr lang="en-US" sz="1600" u="none" strike="noStrike" dirty="0" err="1">
                          <a:effectLst/>
                        </a:rPr>
                        <a:t>suplinitor</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600" u="none" strike="noStrike" dirty="0" err="1">
                          <a:effectLst/>
                        </a:rPr>
                        <a:t>Ambele</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411804646"/>
                  </a:ext>
                </a:extLst>
              </a:tr>
              <a:tr h="322847">
                <a:tc>
                  <a:txBody>
                    <a:bodyPr/>
                    <a:lstStyle/>
                    <a:p>
                      <a:pPr algn="l" fontAlgn="b"/>
                      <a:r>
                        <a:rPr lang="en-US" sz="1600" u="none" strike="noStrike" dirty="0" err="1">
                          <a:effectLst/>
                        </a:rPr>
                        <a:t>Deloc</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50%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33%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52%</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51%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62%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solidFill>
                            <a:srgbClr val="00B050"/>
                          </a:solidFill>
                          <a:effectLst/>
                        </a:rPr>
                        <a:t>53%</a:t>
                      </a:r>
                      <a:endParaRPr lang="en-US" sz="16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38%</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58%</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242047"/>
                  </a:ext>
                </a:extLst>
              </a:tr>
              <a:tr h="322847">
                <a:tc>
                  <a:txBody>
                    <a:bodyPr/>
                    <a:lstStyle/>
                    <a:p>
                      <a:pPr algn="l" fontAlgn="b"/>
                      <a:r>
                        <a:rPr lang="ro-RO" sz="1600" u="none" strike="noStrike" dirty="0">
                          <a:effectLst/>
                        </a:rPr>
                        <a:t>În</a:t>
                      </a:r>
                      <a:r>
                        <a:rPr lang="en-US" sz="1600" u="none" strike="noStrike" dirty="0">
                          <a:effectLst/>
                        </a:rPr>
                        <a:t> mic</a:t>
                      </a:r>
                      <a:r>
                        <a:rPr lang="ro-RO" sz="1600" u="none" strike="noStrike" dirty="0">
                          <a:effectLst/>
                        </a:rPr>
                        <a:t>ă</a:t>
                      </a:r>
                      <a:r>
                        <a:rPr lang="en-US" sz="1600" u="none" strike="noStrike" dirty="0">
                          <a:effectLst/>
                        </a:rPr>
                        <a:t> masur</a:t>
                      </a:r>
                      <a:r>
                        <a:rPr lang="ro-RO" sz="1600" u="none" strike="noStrike" dirty="0">
                          <a:effectLst/>
                        </a:rPr>
                        <a:t>ă</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42%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60%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51%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42%</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41%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50%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25%</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3741075"/>
                  </a:ext>
                </a:extLst>
              </a:tr>
              <a:tr h="322847">
                <a:tc>
                  <a:txBody>
                    <a:bodyPr/>
                    <a:lstStyle/>
                    <a:p>
                      <a:pPr algn="l" fontAlgn="b"/>
                      <a:r>
                        <a:rPr lang="ro-RO" sz="1600" u="none" strike="noStrike" dirty="0">
                          <a:effectLst/>
                        </a:rPr>
                        <a:t>În </a:t>
                      </a:r>
                      <a:r>
                        <a:rPr lang="en-US" sz="1600" u="none" strike="noStrike" dirty="0">
                          <a:effectLst/>
                        </a:rPr>
                        <a:t>mare m</a:t>
                      </a:r>
                      <a:r>
                        <a:rPr lang="ro-RO" sz="1600" u="none" strike="noStrike" dirty="0">
                          <a:effectLst/>
                        </a:rPr>
                        <a:t>ă</a:t>
                      </a:r>
                      <a:r>
                        <a:rPr lang="en-US" sz="1600" u="none" strike="noStrike" dirty="0">
                          <a:effectLst/>
                        </a:rPr>
                        <a:t>sur</a:t>
                      </a:r>
                      <a:r>
                        <a:rPr lang="ro-RO" sz="1600" u="none" strike="noStrike" dirty="0">
                          <a:effectLst/>
                        </a:rPr>
                        <a:t>ă</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11%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17%</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8855870"/>
                  </a:ext>
                </a:extLst>
              </a:tr>
              <a:tr h="322847">
                <a:tc>
                  <a:txBody>
                    <a:bodyPr/>
                    <a:lstStyle/>
                    <a:p>
                      <a:pPr algn="l" fontAlgn="b"/>
                      <a:r>
                        <a:rPr lang="ro-RO" sz="1600" u="none" strike="noStrike" dirty="0">
                          <a:effectLst/>
                        </a:rPr>
                        <a:t>Î</a:t>
                      </a:r>
                      <a:r>
                        <a:rPr lang="en-US" sz="1600" u="none" strike="noStrike" dirty="0">
                          <a:effectLst/>
                        </a:rPr>
                        <a:t>n </a:t>
                      </a:r>
                      <a:r>
                        <a:rPr lang="en-US" sz="1600" u="none" strike="noStrike" dirty="0" err="1">
                          <a:effectLst/>
                        </a:rPr>
                        <a:t>foarte</a:t>
                      </a:r>
                      <a:r>
                        <a:rPr lang="en-US" sz="1600" u="none" strike="noStrike" dirty="0">
                          <a:effectLst/>
                        </a:rPr>
                        <a:t> mare m</a:t>
                      </a:r>
                      <a:r>
                        <a:rPr lang="ro-RO" sz="1600" u="none" strike="noStrike" dirty="0">
                          <a:effectLst/>
                        </a:rPr>
                        <a:t>ă</a:t>
                      </a:r>
                      <a:r>
                        <a:rPr lang="en-US" sz="1600" u="none" strike="noStrike" dirty="0">
                          <a:effectLst/>
                        </a:rPr>
                        <a:t>sur</a:t>
                      </a:r>
                      <a:r>
                        <a:rPr lang="ro-RO" sz="1600" u="none" strike="noStrike" dirty="0">
                          <a:effectLst/>
                        </a:rPr>
                        <a:t>ă</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solidFill>
                            <a:srgbClr val="00B050"/>
                          </a:solidFill>
                          <a:effectLst/>
                        </a:rPr>
                        <a:t>4%</a:t>
                      </a:r>
                      <a:endParaRPr lang="en-US" sz="16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12266778"/>
                  </a:ext>
                </a:extLst>
              </a:tr>
              <a:tr h="322847">
                <a:tc>
                  <a:txBody>
                    <a:bodyPr/>
                    <a:lstStyle/>
                    <a:p>
                      <a:pPr algn="l" fontAlgn="b"/>
                      <a:r>
                        <a:rPr lang="en-US" sz="1600" u="none" strike="noStrike" dirty="0">
                          <a:effectLst/>
                        </a:rPr>
                        <a:t>Nu </a:t>
                      </a:r>
                      <a:r>
                        <a:rPr lang="ro-RO" sz="1600" u="none" strike="noStrike" dirty="0">
                          <a:effectLst/>
                        </a:rPr>
                        <a:t>ș</a:t>
                      </a:r>
                      <a:r>
                        <a:rPr lang="en-US" sz="1600" u="none" strike="noStrike" dirty="0" err="1">
                          <a:effectLst/>
                        </a:rPr>
                        <a:t>tiu</a:t>
                      </a: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61746684"/>
                  </a:ext>
                </a:extLst>
              </a:tr>
            </a:tbl>
          </a:graphicData>
        </a:graphic>
      </p:graphicFrame>
    </p:spTree>
    <p:extLst>
      <p:ext uri="{BB962C8B-B14F-4D97-AF65-F5344CB8AC3E}">
        <p14:creationId xmlns:p14="http://schemas.microsoft.com/office/powerpoint/2010/main" val="90158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89694F6-4C12-4BAB-BF9D-7E6FB391E87C}"/>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AB82AC4-BDDF-463E-BDB5-FAC314ABFE67}"/>
              </a:ext>
            </a:extLst>
          </p:cNvPr>
          <p:cNvSpPr txBox="1"/>
          <p:nvPr/>
        </p:nvSpPr>
        <p:spPr>
          <a:xfrm>
            <a:off x="778898" y="5922538"/>
            <a:ext cx="11367382" cy="261610"/>
          </a:xfrm>
          <a:prstGeom prst="rect">
            <a:avLst/>
          </a:prstGeom>
          <a:noFill/>
        </p:spPr>
        <p:txBody>
          <a:bodyPr wrap="square" rtlCol="0">
            <a:spAutoFit/>
          </a:bodyPr>
          <a:lstStyle/>
          <a:p>
            <a:r>
              <a:rPr lang="it-IT" sz="1100" i="1" dirty="0"/>
              <a:t>D3. Dup</a:t>
            </a:r>
            <a:r>
              <a:rPr lang="ro-RO" sz="1100" i="1" dirty="0"/>
              <a:t>ă</a:t>
            </a:r>
            <a:r>
              <a:rPr lang="it-IT" sz="1100" i="1" dirty="0"/>
              <a:t> p</a:t>
            </a:r>
            <a:r>
              <a:rPr lang="ro-RO" sz="1100" i="1" dirty="0"/>
              <a:t>ă</a:t>
            </a:r>
            <a:r>
              <a:rPr lang="it-IT" sz="1100" i="1" dirty="0"/>
              <a:t>rerea dvs., care sunt cele mai frecvente efecte/consecin</a:t>
            </a:r>
            <a:r>
              <a:rPr lang="ro-RO" sz="1100" i="1" dirty="0"/>
              <a:t>țe</a:t>
            </a:r>
            <a:r>
              <a:rPr lang="it-IT" sz="1100" i="1" dirty="0"/>
              <a:t> ale discrimin</a:t>
            </a:r>
            <a:r>
              <a:rPr lang="ro-RO" sz="1100" i="1" dirty="0"/>
              <a:t>ăr</a:t>
            </a:r>
            <a:r>
              <a:rPr lang="it-IT" sz="1100" i="1" dirty="0"/>
              <a:t>ii elevilor, indiferent de criteriu, </a:t>
            </a:r>
            <a:r>
              <a:rPr lang="ro-RO" sz="1100" i="1" dirty="0"/>
              <a:t>în</a:t>
            </a:r>
            <a:r>
              <a:rPr lang="it-IT" sz="1100" i="1" dirty="0"/>
              <a:t> </a:t>
            </a:r>
            <a:r>
              <a:rPr lang="ro-RO" sz="1100" i="1" dirty="0"/>
              <a:t>ș</a:t>
            </a:r>
            <a:r>
              <a:rPr lang="it-IT" sz="1100" i="1" dirty="0"/>
              <a:t>colile din Romania? Baza=689</a:t>
            </a:r>
            <a:endParaRPr lang="en-US" sz="1100" i="1" dirty="0"/>
          </a:p>
        </p:txBody>
      </p:sp>
      <p:graphicFrame>
        <p:nvGraphicFramePr>
          <p:cNvPr id="6" name="Table 5">
            <a:extLst>
              <a:ext uri="{FF2B5EF4-FFF2-40B4-BE49-F238E27FC236}">
                <a16:creationId xmlns:a16="http://schemas.microsoft.com/office/drawing/2014/main" id="{88FEB5B4-AD85-4812-A01E-DE24E9D4CC0F}"/>
              </a:ext>
            </a:extLst>
          </p:cNvPr>
          <p:cNvGraphicFramePr>
            <a:graphicFrameLocks noGrp="1"/>
          </p:cNvGraphicFramePr>
          <p:nvPr>
            <p:extLst>
              <p:ext uri="{D42A27DB-BD31-4B8C-83A1-F6EECF244321}">
                <p14:modId xmlns:p14="http://schemas.microsoft.com/office/powerpoint/2010/main" val="2401032289"/>
              </p:ext>
            </p:extLst>
          </p:nvPr>
        </p:nvGraphicFramePr>
        <p:xfrm>
          <a:off x="657726" y="1650284"/>
          <a:ext cx="11197390" cy="3748987"/>
        </p:xfrm>
        <a:graphic>
          <a:graphicData uri="http://schemas.openxmlformats.org/drawingml/2006/table">
            <a:tbl>
              <a:tblPr>
                <a:tableStyleId>{8799B23B-EC83-4686-B30A-512413B5E67A}</a:tableStyleId>
              </a:tblPr>
              <a:tblGrid>
                <a:gridCol w="4251158">
                  <a:extLst>
                    <a:ext uri="{9D8B030D-6E8A-4147-A177-3AD203B41FA5}">
                      <a16:colId xmlns:a16="http://schemas.microsoft.com/office/drawing/2014/main" val="3982871649"/>
                    </a:ext>
                  </a:extLst>
                </a:gridCol>
                <a:gridCol w="689811">
                  <a:extLst>
                    <a:ext uri="{9D8B030D-6E8A-4147-A177-3AD203B41FA5}">
                      <a16:colId xmlns:a16="http://schemas.microsoft.com/office/drawing/2014/main" val="3803264661"/>
                    </a:ext>
                  </a:extLst>
                </a:gridCol>
                <a:gridCol w="1395663">
                  <a:extLst>
                    <a:ext uri="{9D8B030D-6E8A-4147-A177-3AD203B41FA5}">
                      <a16:colId xmlns:a16="http://schemas.microsoft.com/office/drawing/2014/main" val="2943949991"/>
                    </a:ext>
                  </a:extLst>
                </a:gridCol>
                <a:gridCol w="994610">
                  <a:extLst>
                    <a:ext uri="{9D8B030D-6E8A-4147-A177-3AD203B41FA5}">
                      <a16:colId xmlns:a16="http://schemas.microsoft.com/office/drawing/2014/main" val="909964271"/>
                    </a:ext>
                  </a:extLst>
                </a:gridCol>
                <a:gridCol w="1331495">
                  <a:extLst>
                    <a:ext uri="{9D8B030D-6E8A-4147-A177-3AD203B41FA5}">
                      <a16:colId xmlns:a16="http://schemas.microsoft.com/office/drawing/2014/main" val="3435696265"/>
                    </a:ext>
                  </a:extLst>
                </a:gridCol>
                <a:gridCol w="1315198">
                  <a:extLst>
                    <a:ext uri="{9D8B030D-6E8A-4147-A177-3AD203B41FA5}">
                      <a16:colId xmlns:a16="http://schemas.microsoft.com/office/drawing/2014/main" val="88834335"/>
                    </a:ext>
                  </a:extLst>
                </a:gridCol>
                <a:gridCol w="1219455">
                  <a:extLst>
                    <a:ext uri="{9D8B030D-6E8A-4147-A177-3AD203B41FA5}">
                      <a16:colId xmlns:a16="http://schemas.microsoft.com/office/drawing/2014/main" val="2156256428"/>
                    </a:ext>
                  </a:extLst>
                </a:gridCol>
              </a:tblGrid>
              <a:tr h="305649">
                <a:tc rowSpan="2">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rowSpan="2">
                  <a:txBody>
                    <a:bodyPr/>
                    <a:lstStyle/>
                    <a:p>
                      <a:pPr algn="ctr" fontAlgn="ctr"/>
                      <a:r>
                        <a:rPr lang="en-US" sz="1600" u="none" strike="noStrike" dirty="0">
                          <a:effectLst/>
                        </a:rPr>
                        <a:t>Total</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gridSpan="2">
                  <a:txBody>
                    <a:bodyPr/>
                    <a:lstStyle/>
                    <a:p>
                      <a:pPr algn="ctr" fontAlgn="b"/>
                      <a:r>
                        <a:rPr lang="en-US" sz="1600" u="none" strike="noStrike">
                          <a:effectLst/>
                        </a:rPr>
                        <a:t>Sex</a:t>
                      </a:r>
                      <a:endParaRPr lang="en-US" sz="16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hMerge="1">
                  <a:txBody>
                    <a:bodyPr/>
                    <a:lstStyle/>
                    <a:p>
                      <a:endParaRPr lang="en-US"/>
                    </a:p>
                  </a:txBody>
                  <a:tcPr/>
                </a:tc>
                <a:tc gridSpan="3">
                  <a:txBody>
                    <a:bodyPr/>
                    <a:lstStyle/>
                    <a:p>
                      <a:pPr algn="ctr" fontAlgn="b"/>
                      <a:r>
                        <a:rPr lang="en-US" sz="1600" u="none" strike="noStrike" dirty="0" err="1">
                          <a:effectLst/>
                        </a:rPr>
                        <a:t>Titulatur</a:t>
                      </a:r>
                      <a:r>
                        <a:rPr lang="ro-RO" sz="1600" u="none" strike="noStrike" dirty="0">
                          <a:effectLst/>
                        </a:rPr>
                        <a:t>ă</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6927380"/>
                  </a:ext>
                </a:extLst>
              </a:tr>
              <a:tr h="611298">
                <a:tc vMerge="1">
                  <a:txBody>
                    <a:bodyPr/>
                    <a:lstStyle/>
                    <a:p>
                      <a:endParaRPr lang="en-US"/>
                    </a:p>
                  </a:txBody>
                  <a:tcPr/>
                </a:tc>
                <a:tc vMerge="1">
                  <a:txBody>
                    <a:bodyPr/>
                    <a:lstStyle/>
                    <a:p>
                      <a:endParaRPr lang="en-US"/>
                    </a:p>
                  </a:txBody>
                  <a:tcPr/>
                </a:tc>
                <a:tc>
                  <a:txBody>
                    <a:bodyPr/>
                    <a:lstStyle/>
                    <a:p>
                      <a:pPr algn="ctr" fontAlgn="b"/>
                      <a:r>
                        <a:rPr lang="en-US" sz="1600" u="none" strike="noStrike" dirty="0" err="1">
                          <a:effectLst/>
                        </a:rPr>
                        <a:t>Feminin</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err="1">
                          <a:effectLst/>
                        </a:rPr>
                        <a:t>Masculin</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err="1">
                          <a:effectLst/>
                        </a:rPr>
                        <a:t>Profesor</a:t>
                      </a:r>
                      <a:br>
                        <a:rPr lang="en-US" sz="1600" u="none" strike="noStrike" dirty="0">
                          <a:effectLst/>
                        </a:rPr>
                      </a:br>
                      <a:r>
                        <a:rPr lang="en-US" sz="1600" u="none" strike="noStrike" dirty="0">
                          <a:effectLst/>
                        </a:rPr>
                        <a:t> titular</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err="1">
                          <a:effectLst/>
                        </a:rPr>
                        <a:t>Profesor</a:t>
                      </a:r>
                      <a:br>
                        <a:rPr lang="en-US" sz="1600" u="none" strike="noStrike" dirty="0">
                          <a:effectLst/>
                        </a:rPr>
                      </a:br>
                      <a:r>
                        <a:rPr lang="en-US" sz="1600" u="none" strike="noStrike" dirty="0">
                          <a:effectLst/>
                        </a:rPr>
                        <a:t> </a:t>
                      </a:r>
                      <a:r>
                        <a:rPr lang="en-US" sz="1600" u="none" strike="noStrike" dirty="0" err="1">
                          <a:effectLst/>
                        </a:rPr>
                        <a:t>suplinitor</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err="1">
                          <a:effectLst/>
                        </a:rPr>
                        <a:t>Ambele</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931422928"/>
                  </a:ext>
                </a:extLst>
              </a:tr>
              <a:tr h="305649">
                <a:tc>
                  <a:txBody>
                    <a:bodyPr/>
                    <a:lstStyle/>
                    <a:p>
                      <a:pPr algn="l" fontAlgn="b"/>
                      <a:r>
                        <a:rPr lang="it-IT" sz="1600" b="0" i="0" u="none" strike="noStrike" dirty="0">
                          <a:solidFill>
                            <a:srgbClr val="000000"/>
                          </a:solidFill>
                          <a:effectLst/>
                          <a:latin typeface="Calibri" panose="020F0502020204030204" pitchFamily="34" charset="0"/>
                        </a:rPr>
                        <a:t>Agresiuni verbale dinspre ceilal</a:t>
                      </a:r>
                      <a:r>
                        <a:rPr lang="ro-RO" sz="1600" b="0" i="0" u="none" strike="noStrike" dirty="0">
                          <a:solidFill>
                            <a:srgbClr val="000000"/>
                          </a:solidFill>
                          <a:effectLst/>
                          <a:latin typeface="Calibri" panose="020F0502020204030204" pitchFamily="34" charset="0"/>
                        </a:rPr>
                        <a:t>ț</a:t>
                      </a:r>
                      <a:r>
                        <a:rPr lang="it-IT" sz="1600" b="0" i="0" u="none" strike="noStrike" dirty="0">
                          <a:solidFill>
                            <a:srgbClr val="000000"/>
                          </a:solidFill>
                          <a:effectLst/>
                          <a:latin typeface="Calibri" panose="020F0502020204030204" pitchFamily="34" charset="0"/>
                        </a:rPr>
                        <a:t>i elevi</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76%</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3156472119"/>
                  </a:ext>
                </a:extLst>
              </a:tr>
              <a:tr h="305649">
                <a:tc>
                  <a:txBody>
                    <a:bodyPr/>
                    <a:lstStyle/>
                    <a:p>
                      <a:pPr algn="l" fontAlgn="b"/>
                      <a:r>
                        <a:rPr lang="en-US" sz="1600" b="0" i="0" u="none" strike="noStrike" dirty="0" err="1">
                          <a:solidFill>
                            <a:srgbClr val="000000"/>
                          </a:solidFill>
                          <a:effectLst/>
                          <a:latin typeface="Calibri" panose="020F0502020204030204" pitchFamily="34" charset="0"/>
                        </a:rPr>
                        <a:t>Neintegrarea</a:t>
                      </a:r>
                      <a:r>
                        <a:rPr lang="en-US" sz="1600" b="0" i="0" u="none" strike="noStrike" dirty="0">
                          <a:solidFill>
                            <a:srgbClr val="000000"/>
                          </a:solidFill>
                          <a:effectLst/>
                          <a:latin typeface="Calibri" panose="020F0502020204030204" pitchFamily="34" charset="0"/>
                        </a:rPr>
                        <a:t>/</a:t>
                      </a:r>
                      <a:r>
                        <a:rPr lang="en-US" sz="1600" b="0" i="0" u="none" strike="noStrike" dirty="0" err="1">
                          <a:solidFill>
                            <a:srgbClr val="000000"/>
                          </a:solidFill>
                          <a:effectLst/>
                          <a:latin typeface="Calibri" panose="020F0502020204030204" pitchFamily="34" charset="0"/>
                        </a:rPr>
                        <a:t>neacceptarea</a:t>
                      </a:r>
                      <a:r>
                        <a:rPr lang="en-US" sz="1600" b="0" i="0" u="none" strike="noStrike" dirty="0">
                          <a:solidFill>
                            <a:srgbClr val="000000"/>
                          </a:solidFill>
                          <a:effectLst/>
                          <a:latin typeface="Calibri" panose="020F0502020204030204" pitchFamily="34" charset="0"/>
                        </a:rPr>
                        <a:t> </a:t>
                      </a:r>
                      <a:r>
                        <a:rPr lang="ro-RO" sz="1600" b="0" i="0" u="none" strike="noStrike" dirty="0">
                          <a:solidFill>
                            <a:srgbClr val="000000"/>
                          </a:solidFill>
                          <a:effectLst/>
                          <a:latin typeface="Calibri" panose="020F0502020204030204" pitchFamily="34" charset="0"/>
                        </a:rPr>
                        <a:t>î</a:t>
                      </a:r>
                      <a:r>
                        <a:rPr lang="en-US" sz="1600" b="0" i="0" u="none" strike="noStrike" dirty="0">
                          <a:solidFill>
                            <a:srgbClr val="000000"/>
                          </a:solidFill>
                          <a:effectLst/>
                          <a:latin typeface="Calibri" panose="020F0502020204030204" pitchFamily="34" charset="0"/>
                        </a:rPr>
                        <a:t>n </a:t>
                      </a:r>
                      <a:r>
                        <a:rPr lang="en-US" sz="1600" b="0" i="0" u="none" strike="noStrike" dirty="0" err="1">
                          <a:solidFill>
                            <a:srgbClr val="000000"/>
                          </a:solidFill>
                          <a:effectLst/>
                          <a:latin typeface="Calibri" panose="020F0502020204030204" pitchFamily="34" charset="0"/>
                        </a:rPr>
                        <a:t>colectiv</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42%</a:t>
                      </a:r>
                    </a:p>
                  </a:txBody>
                  <a:tcPr marL="9525" marR="9525" marT="9525" marB="0" anchor="ctr"/>
                </a:tc>
                <a:extLst>
                  <a:ext uri="{0D108BD9-81ED-4DB2-BD59-A6C34878D82A}">
                    <a16:rowId xmlns:a16="http://schemas.microsoft.com/office/drawing/2014/main" val="1947731821"/>
                  </a:ext>
                </a:extLst>
              </a:tr>
              <a:tr h="243573">
                <a:tc>
                  <a:txBody>
                    <a:bodyPr/>
                    <a:lstStyle/>
                    <a:p>
                      <a:pPr algn="l" fontAlgn="b"/>
                      <a:r>
                        <a:rPr lang="it-IT" sz="1600" b="0" i="0" u="none" strike="noStrike">
                          <a:solidFill>
                            <a:srgbClr val="000000"/>
                          </a:solidFill>
                          <a:effectLst/>
                          <a:latin typeface="Calibri" panose="020F0502020204030204" pitchFamily="34" charset="0"/>
                        </a:rPr>
                        <a:t>Agresiuni fizice dinspre ceilalti elevi</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1771204191"/>
                  </a:ext>
                </a:extLst>
              </a:tr>
              <a:tr h="305649">
                <a:tc>
                  <a:txBody>
                    <a:bodyPr/>
                    <a:lstStyle/>
                    <a:p>
                      <a:pPr algn="l" fontAlgn="b"/>
                      <a:r>
                        <a:rPr lang="en-US" sz="1600" b="0" i="0" u="none" strike="noStrike" dirty="0" err="1">
                          <a:solidFill>
                            <a:srgbClr val="000000"/>
                          </a:solidFill>
                          <a:effectLst/>
                          <a:latin typeface="Calibri" panose="020F0502020204030204" pitchFamily="34" charset="0"/>
                        </a:rPr>
                        <a:t>Ignorarea</a:t>
                      </a:r>
                      <a:r>
                        <a:rPr lang="en-US" sz="1600" b="0" i="0" u="none" strike="noStrike" dirty="0">
                          <a:solidFill>
                            <a:srgbClr val="000000"/>
                          </a:solidFill>
                          <a:effectLst/>
                          <a:latin typeface="Calibri" panose="020F0502020204030204" pitchFamily="34" charset="0"/>
                        </a:rPr>
                        <a:t> de c</a:t>
                      </a:r>
                      <a:r>
                        <a:rPr lang="ro-RO" sz="1600" b="0" i="0" u="none" strike="noStrike" dirty="0">
                          <a:solidFill>
                            <a:srgbClr val="000000"/>
                          </a:solidFill>
                          <a:effectLst/>
                          <a:latin typeface="Calibri" panose="020F0502020204030204" pitchFamily="34" charset="0"/>
                        </a:rPr>
                        <a:t>ă</a:t>
                      </a:r>
                      <a:r>
                        <a:rPr lang="en-US" sz="1600" b="0" i="0" u="none" strike="noStrike" dirty="0" err="1">
                          <a:solidFill>
                            <a:srgbClr val="000000"/>
                          </a:solidFill>
                          <a:effectLst/>
                          <a:latin typeface="Calibri" panose="020F0502020204030204" pitchFamily="34" charset="0"/>
                        </a:rPr>
                        <a:t>tre</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profesori</a:t>
                      </a:r>
                      <a:r>
                        <a:rPr lang="en-US" sz="1600" b="0" i="0" u="none" strike="noStrike" dirty="0">
                          <a:solidFill>
                            <a:srgbClr val="000000"/>
                          </a:solidFill>
                          <a:effectLst/>
                          <a:latin typeface="Calibri" panose="020F0502020204030204" pitchFamily="34" charset="0"/>
                        </a:rPr>
                        <a:t> a </a:t>
                      </a:r>
                      <a:r>
                        <a:rPr lang="en-US" sz="1600" b="0" i="0" u="none" strike="noStrike" dirty="0" err="1">
                          <a:solidFill>
                            <a:srgbClr val="000000"/>
                          </a:solidFill>
                          <a:effectLst/>
                          <a:latin typeface="Calibri" panose="020F0502020204030204" pitchFamily="34" charset="0"/>
                        </a:rPr>
                        <a:t>nevoilor</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elevilor</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discrimina</a:t>
                      </a:r>
                      <a:r>
                        <a:rPr lang="ro-RO" sz="1600" b="0" i="0" u="none" strike="noStrike" dirty="0">
                          <a:solidFill>
                            <a:srgbClr val="000000"/>
                          </a:solidFill>
                          <a:effectLst/>
                          <a:latin typeface="Calibri" panose="020F0502020204030204" pitchFamily="34" charset="0"/>
                        </a:rPr>
                        <a:t>ț</a:t>
                      </a:r>
                      <a:r>
                        <a:rPr lang="en-US" sz="1600" b="0" i="0" u="none" strike="noStrike" dirty="0">
                          <a:solidFill>
                            <a:srgbClr val="000000"/>
                          </a:solidFill>
                          <a:effectLst/>
                          <a:latin typeface="Calibri" panose="020F0502020204030204" pitchFamily="34" charset="0"/>
                        </a:rPr>
                        <a:t>i</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600" b="1" i="0" u="none" strike="noStrike" dirty="0">
                          <a:solidFill>
                            <a:srgbClr val="00B050"/>
                          </a:solidFill>
                          <a:effectLst/>
                          <a:latin typeface="Calibri" panose="020F0502020204030204" pitchFamily="34" charset="0"/>
                        </a:rPr>
                        <a:t>58%</a:t>
                      </a:r>
                    </a:p>
                  </a:txBody>
                  <a:tcPr marL="9525" marR="9525" marT="9525" marB="0" anchor="ctr"/>
                </a:tc>
                <a:extLst>
                  <a:ext uri="{0D108BD9-81ED-4DB2-BD59-A6C34878D82A}">
                    <a16:rowId xmlns:a16="http://schemas.microsoft.com/office/drawing/2014/main" val="104351262"/>
                  </a:ext>
                </a:extLst>
              </a:tr>
              <a:tr h="305649">
                <a:tc>
                  <a:txBody>
                    <a:bodyPr/>
                    <a:lstStyle/>
                    <a:p>
                      <a:pPr algn="l" fontAlgn="b"/>
                      <a:r>
                        <a:rPr lang="en-US" sz="1600" b="0" i="0" u="none" strike="noStrike" dirty="0" err="1">
                          <a:solidFill>
                            <a:srgbClr val="000000"/>
                          </a:solidFill>
                          <a:effectLst/>
                          <a:latin typeface="Calibri" panose="020F0502020204030204" pitchFamily="34" charset="0"/>
                        </a:rPr>
                        <a:t>Agresiuni</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verbale</a:t>
                      </a:r>
                      <a:r>
                        <a:rPr lang="en-US" sz="1600" b="0" i="0" u="none" strike="noStrike" dirty="0">
                          <a:solidFill>
                            <a:srgbClr val="000000"/>
                          </a:solidFill>
                          <a:effectLst/>
                          <a:latin typeface="Calibri" panose="020F0502020204030204" pitchFamily="34" charset="0"/>
                        </a:rPr>
                        <a:t> ale </a:t>
                      </a:r>
                      <a:r>
                        <a:rPr lang="en-US" sz="1600" b="0" i="0" u="none" strike="noStrike" dirty="0" err="1">
                          <a:solidFill>
                            <a:srgbClr val="000000"/>
                          </a:solidFill>
                          <a:effectLst/>
                          <a:latin typeface="Calibri" panose="020F0502020204030204" pitchFamily="34" charset="0"/>
                        </a:rPr>
                        <a:t>cadrelor</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didactice</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600" b="1" i="0" u="none" strike="noStrike" dirty="0">
                          <a:solidFill>
                            <a:srgbClr val="00B050"/>
                          </a:solidFill>
                          <a:effectLst/>
                          <a:latin typeface="Calibri" panose="020F0502020204030204" pitchFamily="34" charset="0"/>
                        </a:rPr>
                        <a:t>28%</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600" b="1" i="0" u="none" strike="noStrike" dirty="0">
                          <a:solidFill>
                            <a:srgbClr val="00B050"/>
                          </a:solidFill>
                          <a:effectLst/>
                          <a:latin typeface="Calibri" panose="020F0502020204030204" pitchFamily="34" charset="0"/>
                        </a:rPr>
                        <a:t>33%</a:t>
                      </a:r>
                    </a:p>
                  </a:txBody>
                  <a:tcPr marL="9525" marR="9525" marT="9525" marB="0" anchor="ctr"/>
                </a:tc>
                <a:extLst>
                  <a:ext uri="{0D108BD9-81ED-4DB2-BD59-A6C34878D82A}">
                    <a16:rowId xmlns:a16="http://schemas.microsoft.com/office/drawing/2014/main" val="3936093504"/>
                  </a:ext>
                </a:extLst>
              </a:tr>
              <a:tr h="305649">
                <a:tc>
                  <a:txBody>
                    <a:bodyPr/>
                    <a:lstStyle/>
                    <a:p>
                      <a:pPr algn="l" fontAlgn="b"/>
                      <a:r>
                        <a:rPr lang="en-US" sz="1600" b="0" i="0" u="none" strike="noStrike" dirty="0" err="1">
                          <a:solidFill>
                            <a:srgbClr val="000000"/>
                          </a:solidFill>
                          <a:effectLst/>
                          <a:latin typeface="Calibri" panose="020F0502020204030204" pitchFamily="34" charset="0"/>
                        </a:rPr>
                        <a:t>Segregarea</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elevilor</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discrimina</a:t>
                      </a:r>
                      <a:r>
                        <a:rPr lang="ro-RO" sz="1600" b="0" i="0" u="none" strike="noStrike" dirty="0">
                          <a:solidFill>
                            <a:srgbClr val="000000"/>
                          </a:solidFill>
                          <a:effectLst/>
                          <a:latin typeface="Calibri" panose="020F0502020204030204" pitchFamily="34" charset="0"/>
                        </a:rPr>
                        <a:t>ț</a:t>
                      </a:r>
                      <a:r>
                        <a:rPr lang="en-US" sz="1600" b="0" i="0" u="none" strike="noStrike" dirty="0">
                          <a:solidFill>
                            <a:srgbClr val="000000"/>
                          </a:solidFill>
                          <a:effectLst/>
                          <a:latin typeface="Calibri" panose="020F0502020204030204" pitchFamily="34" charset="0"/>
                        </a:rPr>
                        <a:t>i</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42%</a:t>
                      </a:r>
                    </a:p>
                  </a:txBody>
                  <a:tcPr marL="9525" marR="9525" marT="9525" marB="0" anchor="ctr"/>
                </a:tc>
                <a:extLst>
                  <a:ext uri="{0D108BD9-81ED-4DB2-BD59-A6C34878D82A}">
                    <a16:rowId xmlns:a16="http://schemas.microsoft.com/office/drawing/2014/main" val="4187690326"/>
                  </a:ext>
                </a:extLst>
              </a:tr>
              <a:tr h="553225">
                <a:tc>
                  <a:txBody>
                    <a:bodyPr/>
                    <a:lstStyle/>
                    <a:p>
                      <a:pPr algn="l" fontAlgn="b"/>
                      <a:r>
                        <a:rPr lang="en-US" sz="1600" b="0" i="0" u="none" strike="noStrike">
                          <a:solidFill>
                            <a:srgbClr val="000000"/>
                          </a:solidFill>
                          <a:effectLst/>
                          <a:latin typeface="Calibri" panose="020F0502020204030204" pitchFamily="34" charset="0"/>
                        </a:rPr>
                        <a:t>Defavorizare la note de raspuns citit</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33%</a:t>
                      </a:r>
                    </a:p>
                  </a:txBody>
                  <a:tcPr marL="9525" marR="9525" marT="9525" marB="0" anchor="ctr"/>
                </a:tc>
                <a:extLst>
                  <a:ext uri="{0D108BD9-81ED-4DB2-BD59-A6C34878D82A}">
                    <a16:rowId xmlns:a16="http://schemas.microsoft.com/office/drawing/2014/main" val="2374213233"/>
                  </a:ext>
                </a:extLst>
              </a:tr>
              <a:tr h="305649">
                <a:tc>
                  <a:txBody>
                    <a:bodyPr/>
                    <a:lstStyle/>
                    <a:p>
                      <a:pPr algn="l" fontAlgn="b"/>
                      <a:r>
                        <a:rPr lang="en-US" sz="1600" b="0" i="0" u="none" strike="noStrike">
                          <a:solidFill>
                            <a:srgbClr val="000000"/>
                          </a:solidFill>
                          <a:effectLst/>
                          <a:latin typeface="Calibri" panose="020F0502020204030204" pitchFamily="34" charset="0"/>
                        </a:rPr>
                        <a:t>Agresiuni fizice ale cadrelor didactice</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33%</a:t>
                      </a:r>
                    </a:p>
                  </a:txBody>
                  <a:tcPr marL="9525" marR="9525" marT="9525" marB="0" anchor="ctr"/>
                </a:tc>
                <a:extLst>
                  <a:ext uri="{0D108BD9-81ED-4DB2-BD59-A6C34878D82A}">
                    <a16:rowId xmlns:a16="http://schemas.microsoft.com/office/drawing/2014/main" val="684601874"/>
                  </a:ext>
                </a:extLst>
              </a:tr>
            </a:tbl>
          </a:graphicData>
        </a:graphic>
      </p:graphicFrame>
    </p:spTree>
    <p:extLst>
      <p:ext uri="{BB962C8B-B14F-4D97-AF65-F5344CB8AC3E}">
        <p14:creationId xmlns:p14="http://schemas.microsoft.com/office/powerpoint/2010/main" val="529730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DE2EA6C-5680-4ABB-BAAC-E4DB2D46B721}"/>
              </a:ext>
            </a:extLst>
          </p:cNvPr>
          <p:cNvGraphicFramePr>
            <a:graphicFrameLocks noGrp="1"/>
          </p:cNvGraphicFramePr>
          <p:nvPr/>
        </p:nvGraphicFramePr>
        <p:xfrm>
          <a:off x="778898" y="1839906"/>
          <a:ext cx="10723291" cy="2956995"/>
        </p:xfrm>
        <a:graphic>
          <a:graphicData uri="http://schemas.openxmlformats.org/drawingml/2006/table">
            <a:tbl>
              <a:tblPr>
                <a:tableStyleId>{8799B23B-EC83-4686-B30A-512413B5E67A}</a:tableStyleId>
              </a:tblPr>
              <a:tblGrid>
                <a:gridCol w="2053326">
                  <a:extLst>
                    <a:ext uri="{9D8B030D-6E8A-4147-A177-3AD203B41FA5}">
                      <a16:colId xmlns:a16="http://schemas.microsoft.com/office/drawing/2014/main" val="4176228174"/>
                    </a:ext>
                  </a:extLst>
                </a:gridCol>
                <a:gridCol w="735775">
                  <a:extLst>
                    <a:ext uri="{9D8B030D-6E8A-4147-A177-3AD203B41FA5}">
                      <a16:colId xmlns:a16="http://schemas.microsoft.com/office/drawing/2014/main" val="3955678273"/>
                    </a:ext>
                  </a:extLst>
                </a:gridCol>
                <a:gridCol w="939833">
                  <a:extLst>
                    <a:ext uri="{9D8B030D-6E8A-4147-A177-3AD203B41FA5}">
                      <a16:colId xmlns:a16="http://schemas.microsoft.com/office/drawing/2014/main" val="2931818272"/>
                    </a:ext>
                  </a:extLst>
                </a:gridCol>
                <a:gridCol w="1058779">
                  <a:extLst>
                    <a:ext uri="{9D8B030D-6E8A-4147-A177-3AD203B41FA5}">
                      <a16:colId xmlns:a16="http://schemas.microsoft.com/office/drawing/2014/main" val="233205881"/>
                    </a:ext>
                  </a:extLst>
                </a:gridCol>
                <a:gridCol w="802105">
                  <a:extLst>
                    <a:ext uri="{9D8B030D-6E8A-4147-A177-3AD203B41FA5}">
                      <a16:colId xmlns:a16="http://schemas.microsoft.com/office/drawing/2014/main" val="3415033367"/>
                    </a:ext>
                  </a:extLst>
                </a:gridCol>
                <a:gridCol w="1171073">
                  <a:extLst>
                    <a:ext uri="{9D8B030D-6E8A-4147-A177-3AD203B41FA5}">
                      <a16:colId xmlns:a16="http://schemas.microsoft.com/office/drawing/2014/main" val="528501456"/>
                    </a:ext>
                  </a:extLst>
                </a:gridCol>
                <a:gridCol w="978569">
                  <a:extLst>
                    <a:ext uri="{9D8B030D-6E8A-4147-A177-3AD203B41FA5}">
                      <a16:colId xmlns:a16="http://schemas.microsoft.com/office/drawing/2014/main" val="3560051054"/>
                    </a:ext>
                  </a:extLst>
                </a:gridCol>
                <a:gridCol w="818147">
                  <a:extLst>
                    <a:ext uri="{9D8B030D-6E8A-4147-A177-3AD203B41FA5}">
                      <a16:colId xmlns:a16="http://schemas.microsoft.com/office/drawing/2014/main" val="3574436845"/>
                    </a:ext>
                  </a:extLst>
                </a:gridCol>
                <a:gridCol w="1203158">
                  <a:extLst>
                    <a:ext uri="{9D8B030D-6E8A-4147-A177-3AD203B41FA5}">
                      <a16:colId xmlns:a16="http://schemas.microsoft.com/office/drawing/2014/main" val="969156036"/>
                    </a:ext>
                  </a:extLst>
                </a:gridCol>
                <a:gridCol w="962526">
                  <a:extLst>
                    <a:ext uri="{9D8B030D-6E8A-4147-A177-3AD203B41FA5}">
                      <a16:colId xmlns:a16="http://schemas.microsoft.com/office/drawing/2014/main" val="181543929"/>
                    </a:ext>
                  </a:extLst>
                </a:gridCol>
              </a:tblGrid>
              <a:tr h="491958">
                <a:tc rowSpan="2">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rowSpan="2">
                  <a:txBody>
                    <a:bodyPr/>
                    <a:lstStyle/>
                    <a:p>
                      <a:pPr algn="l" fontAlgn="b"/>
                      <a:r>
                        <a:rPr lang="en-US" sz="1600" u="none" strike="noStrike" dirty="0">
                          <a:effectLst/>
                        </a:rPr>
                        <a:t> </a:t>
                      </a:r>
                    </a:p>
                    <a:p>
                      <a:pPr algn="ctr" fontAlgn="b"/>
                      <a:r>
                        <a:rPr lang="en-US" sz="1600" u="none" strike="noStrike" dirty="0">
                          <a:effectLst/>
                        </a:rPr>
                        <a:t>Total</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gridSpan="2">
                  <a:txBody>
                    <a:bodyPr/>
                    <a:lstStyle/>
                    <a:p>
                      <a:pPr algn="ctr" fontAlgn="b"/>
                      <a:r>
                        <a:rPr lang="en-US" sz="1600" u="none" strike="noStrike" dirty="0">
                          <a:effectLst/>
                        </a:rPr>
                        <a:t>Sex</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hMerge="1">
                  <a:txBody>
                    <a:bodyPr/>
                    <a:lstStyle/>
                    <a:p>
                      <a:endParaRPr lang="en-US"/>
                    </a:p>
                  </a:txBody>
                  <a:tcPr/>
                </a:tc>
                <a:tc gridSpan="6">
                  <a:txBody>
                    <a:bodyPr/>
                    <a:lstStyle/>
                    <a:p>
                      <a:pPr algn="ctr" fontAlgn="b"/>
                      <a:r>
                        <a:rPr lang="en-US" sz="1600" u="none" strike="noStrike" dirty="0">
                          <a:effectLst/>
                        </a:rPr>
                        <a:t>V</a:t>
                      </a:r>
                      <a:r>
                        <a:rPr lang="ro-RO" sz="1600" u="none" strike="noStrike" dirty="0">
                          <a:effectLst/>
                        </a:rPr>
                        <a:t>â</a:t>
                      </a:r>
                      <a:r>
                        <a:rPr lang="en-US" sz="1600" u="none" strike="noStrike" dirty="0" err="1">
                          <a:effectLst/>
                        </a:rPr>
                        <a:t>rsta</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9654903"/>
                  </a:ext>
                </a:extLst>
              </a:tr>
              <a:tr h="491958">
                <a:tc vMerge="1">
                  <a:txBody>
                    <a:bodyPr/>
                    <a:lstStyle/>
                    <a:p>
                      <a:endParaRPr lang="en-US"/>
                    </a:p>
                  </a:txBody>
                  <a:tcPr/>
                </a:tc>
                <a:tc vMerge="1">
                  <a:txBody>
                    <a:bodyPr/>
                    <a:lstStyle/>
                    <a:p>
                      <a:pPr algn="ctr" fontAlgn="b"/>
                      <a:r>
                        <a:rPr lang="en-US" sz="1600" u="none" strike="noStrike" dirty="0">
                          <a:effectLst/>
                        </a:rPr>
                        <a:t>Total</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tint val="20000"/>
                        <a:alpha val="0"/>
                      </a:schemeClr>
                    </a:solidFill>
                  </a:tcPr>
                </a:tc>
                <a:tc>
                  <a:txBody>
                    <a:bodyPr/>
                    <a:lstStyle/>
                    <a:p>
                      <a:pPr algn="ctr" fontAlgn="b"/>
                      <a:r>
                        <a:rPr lang="en-US" sz="1600" u="none" strike="noStrike" dirty="0" err="1">
                          <a:effectLst/>
                        </a:rPr>
                        <a:t>Feminin</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err="1">
                          <a:effectLst/>
                        </a:rPr>
                        <a:t>Masculin</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a:effectLst/>
                        </a:rPr>
                        <a:t>18-24 ani</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a:effectLst/>
                        </a:rPr>
                        <a:t>25-34 ani</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a:effectLst/>
                        </a:rPr>
                        <a:t>35-44 ani</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a:effectLst/>
                        </a:rPr>
                        <a:t>45-54 ani</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a:effectLst/>
                        </a:rPr>
                        <a:t>55-65 ani</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err="1">
                          <a:effectLst/>
                        </a:rPr>
                        <a:t>Peste</a:t>
                      </a:r>
                      <a:r>
                        <a:rPr lang="en-US" sz="1600" u="none" strike="noStrike" dirty="0">
                          <a:effectLst/>
                        </a:rPr>
                        <a:t> 65 de ani</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03815194"/>
                  </a:ext>
                </a:extLst>
              </a:tr>
              <a:tr h="491958">
                <a:tc>
                  <a:txBody>
                    <a:bodyPr/>
                    <a:lstStyle/>
                    <a:p>
                      <a:pPr algn="l" fontAlgn="b"/>
                      <a:r>
                        <a:rPr lang="en-US" sz="1600" u="none" strike="noStrike" dirty="0" err="1">
                          <a:effectLst/>
                        </a:rPr>
                        <a:t>Deloc</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82705228"/>
                  </a:ext>
                </a:extLst>
              </a:tr>
              <a:tr h="491958">
                <a:tc>
                  <a:txBody>
                    <a:bodyPr/>
                    <a:lstStyle/>
                    <a:p>
                      <a:pPr algn="l" fontAlgn="b"/>
                      <a:r>
                        <a:rPr lang="ro-RO" sz="1600" u="none" strike="noStrike" dirty="0">
                          <a:effectLst/>
                        </a:rPr>
                        <a:t>În</a:t>
                      </a:r>
                      <a:r>
                        <a:rPr lang="en-US" sz="1600" u="none" strike="noStrike" dirty="0">
                          <a:effectLst/>
                        </a:rPr>
                        <a:t> mic</a:t>
                      </a:r>
                      <a:r>
                        <a:rPr lang="ro-RO" sz="1600" u="none" strike="noStrike" dirty="0">
                          <a:effectLst/>
                        </a:rPr>
                        <a:t>ă</a:t>
                      </a:r>
                      <a:r>
                        <a:rPr lang="en-US" sz="1600" u="none" strike="noStrike" dirty="0">
                          <a:effectLst/>
                        </a:rPr>
                        <a:t> masur</a:t>
                      </a:r>
                      <a:r>
                        <a:rPr lang="ro-RO" sz="1600" u="none" strike="noStrike" dirty="0">
                          <a:effectLst/>
                        </a:rPr>
                        <a:t>ă</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37%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solidFill>
                            <a:srgbClr val="00B050"/>
                          </a:solidFill>
                          <a:effectLst/>
                        </a:rPr>
                        <a:t>40%</a:t>
                      </a:r>
                      <a:endParaRPr lang="en-US" sz="16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28%</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40%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26%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75%</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8673979"/>
                  </a:ext>
                </a:extLst>
              </a:tr>
              <a:tr h="491958">
                <a:tc>
                  <a:txBody>
                    <a:bodyPr/>
                    <a:lstStyle/>
                    <a:p>
                      <a:pPr algn="l" fontAlgn="b"/>
                      <a:r>
                        <a:rPr lang="ro-RO" sz="1600" u="none" strike="noStrike" dirty="0">
                          <a:effectLst/>
                        </a:rPr>
                        <a:t>În </a:t>
                      </a:r>
                      <a:r>
                        <a:rPr lang="en-US" sz="1600" u="none" strike="noStrike" dirty="0">
                          <a:effectLst/>
                        </a:rPr>
                        <a:t>mare m</a:t>
                      </a:r>
                      <a:r>
                        <a:rPr lang="ro-RO" sz="1600" u="none" strike="noStrike" dirty="0">
                          <a:effectLst/>
                        </a:rPr>
                        <a:t>ă</a:t>
                      </a:r>
                      <a:r>
                        <a:rPr lang="en-US" sz="1600" u="none" strike="noStrike" dirty="0">
                          <a:effectLst/>
                        </a:rPr>
                        <a:t>sur</a:t>
                      </a:r>
                      <a:r>
                        <a:rPr lang="ro-RO" sz="1600" u="none" strike="noStrike" dirty="0">
                          <a:effectLst/>
                        </a:rPr>
                        <a:t>ă</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52%</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49%</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solidFill>
                            <a:srgbClr val="00B050"/>
                          </a:solidFill>
                          <a:effectLst/>
                        </a:rPr>
                        <a:t>62%</a:t>
                      </a:r>
                      <a:endParaRPr lang="en-US" sz="16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50%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51%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53%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64%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25%</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9499247"/>
                  </a:ext>
                </a:extLst>
              </a:tr>
              <a:tr h="491958">
                <a:tc>
                  <a:txBody>
                    <a:bodyPr/>
                    <a:lstStyle/>
                    <a:p>
                      <a:pPr algn="l" fontAlgn="b"/>
                      <a:r>
                        <a:rPr lang="ro-RO" sz="1600" u="none" strike="noStrike" dirty="0">
                          <a:effectLst/>
                        </a:rPr>
                        <a:t>Î</a:t>
                      </a:r>
                      <a:r>
                        <a:rPr lang="en-US" sz="1600" u="none" strike="noStrike" dirty="0">
                          <a:effectLst/>
                        </a:rPr>
                        <a:t>n </a:t>
                      </a:r>
                      <a:r>
                        <a:rPr lang="en-US" sz="1600" u="none" strike="noStrike" dirty="0" err="1">
                          <a:effectLst/>
                        </a:rPr>
                        <a:t>foarte</a:t>
                      </a:r>
                      <a:r>
                        <a:rPr lang="en-US" sz="1600" u="none" strike="noStrike" dirty="0">
                          <a:effectLst/>
                        </a:rPr>
                        <a:t> mare m</a:t>
                      </a:r>
                      <a:r>
                        <a:rPr lang="ro-RO" sz="1600" u="none" strike="noStrike" dirty="0">
                          <a:effectLst/>
                        </a:rPr>
                        <a:t>ă</a:t>
                      </a:r>
                      <a:r>
                        <a:rPr lang="en-US" sz="1600" u="none" strike="noStrike" dirty="0">
                          <a:effectLst/>
                        </a:rPr>
                        <a:t>sur</a:t>
                      </a:r>
                      <a:r>
                        <a:rPr lang="ro-RO" sz="1600" u="none" strike="noStrike" dirty="0">
                          <a:effectLst/>
                        </a:rPr>
                        <a:t>ă</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82116635"/>
                  </a:ext>
                </a:extLst>
              </a:tr>
            </a:tbl>
          </a:graphicData>
        </a:graphic>
      </p:graphicFrame>
      <p:sp>
        <p:nvSpPr>
          <p:cNvPr id="6" name="TextBox 5">
            <a:extLst>
              <a:ext uri="{FF2B5EF4-FFF2-40B4-BE49-F238E27FC236}">
                <a16:creationId xmlns:a16="http://schemas.microsoft.com/office/drawing/2014/main" id="{50B6666A-D7E8-42B8-BBBF-96BFF0FF0ADF}"/>
              </a:ext>
            </a:extLst>
          </p:cNvPr>
          <p:cNvSpPr txBox="1"/>
          <p:nvPr/>
        </p:nvSpPr>
        <p:spPr>
          <a:xfrm>
            <a:off x="778898" y="5922538"/>
            <a:ext cx="11367382" cy="261610"/>
          </a:xfrm>
          <a:prstGeom prst="rect">
            <a:avLst/>
          </a:prstGeom>
          <a:noFill/>
        </p:spPr>
        <p:txBody>
          <a:bodyPr wrap="square" rtlCol="0">
            <a:spAutoFit/>
          </a:bodyPr>
          <a:lstStyle/>
          <a:p>
            <a:r>
              <a:rPr lang="it-IT" sz="1100" i="1" dirty="0"/>
              <a:t>D3. Dup</a:t>
            </a:r>
            <a:r>
              <a:rPr lang="ro-RO" sz="1100" i="1" dirty="0"/>
              <a:t>ă</a:t>
            </a:r>
            <a:r>
              <a:rPr lang="it-IT" sz="1100" i="1" dirty="0"/>
              <a:t> p</a:t>
            </a:r>
            <a:r>
              <a:rPr lang="ro-RO" sz="1100" i="1" dirty="0"/>
              <a:t>ă</a:t>
            </a:r>
            <a:r>
              <a:rPr lang="it-IT" sz="1100" i="1" dirty="0"/>
              <a:t>rerea dvs., care sunt cele mai frecvente efecte/consecin</a:t>
            </a:r>
            <a:r>
              <a:rPr lang="ro-RO" sz="1100" i="1" dirty="0"/>
              <a:t>țe</a:t>
            </a:r>
            <a:r>
              <a:rPr lang="it-IT" sz="1100" i="1" dirty="0"/>
              <a:t> ale discrimin</a:t>
            </a:r>
            <a:r>
              <a:rPr lang="ro-RO" sz="1100" i="1" dirty="0"/>
              <a:t>ăr</a:t>
            </a:r>
            <a:r>
              <a:rPr lang="it-IT" sz="1100" i="1" dirty="0"/>
              <a:t>ii elevilor, indiferent de criteriu, </a:t>
            </a:r>
            <a:r>
              <a:rPr lang="ro-RO" sz="1100" i="1" dirty="0"/>
              <a:t>în</a:t>
            </a:r>
            <a:r>
              <a:rPr lang="it-IT" sz="1100" i="1" dirty="0"/>
              <a:t> </a:t>
            </a:r>
            <a:r>
              <a:rPr lang="ro-RO" sz="1100" i="1" dirty="0"/>
              <a:t>ș</a:t>
            </a:r>
            <a:r>
              <a:rPr lang="it-IT" sz="1100" i="1" dirty="0"/>
              <a:t>colile din Romania? Baza=689</a:t>
            </a:r>
            <a:endParaRPr lang="en-US" sz="1100" i="1" dirty="0"/>
          </a:p>
        </p:txBody>
      </p:sp>
    </p:spTree>
    <p:extLst>
      <p:ext uri="{BB962C8B-B14F-4D97-AF65-F5344CB8AC3E}">
        <p14:creationId xmlns:p14="http://schemas.microsoft.com/office/powerpoint/2010/main" val="291980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5912673-07DC-45D8-9D0B-EDF151686CAF}"/>
              </a:ext>
            </a:extLst>
          </p:cNvPr>
          <p:cNvGraphicFramePr>
            <a:graphicFrameLocks noGrp="1"/>
          </p:cNvGraphicFramePr>
          <p:nvPr>
            <p:extLst>
              <p:ext uri="{D42A27DB-BD31-4B8C-83A1-F6EECF244321}">
                <p14:modId xmlns:p14="http://schemas.microsoft.com/office/powerpoint/2010/main" val="4119653636"/>
              </p:ext>
            </p:extLst>
          </p:nvPr>
        </p:nvGraphicFramePr>
        <p:xfrm>
          <a:off x="814564" y="1886530"/>
          <a:ext cx="10562872" cy="2979302"/>
        </p:xfrm>
        <a:graphic>
          <a:graphicData uri="http://schemas.openxmlformats.org/drawingml/2006/table">
            <a:tbl>
              <a:tblPr>
                <a:tableStyleId>{8799B23B-EC83-4686-B30A-512413B5E67A}</a:tableStyleId>
              </a:tblPr>
              <a:tblGrid>
                <a:gridCol w="2875880">
                  <a:extLst>
                    <a:ext uri="{9D8B030D-6E8A-4147-A177-3AD203B41FA5}">
                      <a16:colId xmlns:a16="http://schemas.microsoft.com/office/drawing/2014/main" val="3245539689"/>
                    </a:ext>
                  </a:extLst>
                </a:gridCol>
                <a:gridCol w="1030523">
                  <a:extLst>
                    <a:ext uri="{9D8B030D-6E8A-4147-A177-3AD203B41FA5}">
                      <a16:colId xmlns:a16="http://schemas.microsoft.com/office/drawing/2014/main" val="2375952408"/>
                    </a:ext>
                  </a:extLst>
                </a:gridCol>
                <a:gridCol w="1150353">
                  <a:extLst>
                    <a:ext uri="{9D8B030D-6E8A-4147-A177-3AD203B41FA5}">
                      <a16:colId xmlns:a16="http://schemas.microsoft.com/office/drawing/2014/main" val="854637507"/>
                    </a:ext>
                  </a:extLst>
                </a:gridCol>
                <a:gridCol w="1150353">
                  <a:extLst>
                    <a:ext uri="{9D8B030D-6E8A-4147-A177-3AD203B41FA5}">
                      <a16:colId xmlns:a16="http://schemas.microsoft.com/office/drawing/2014/main" val="3111426865"/>
                    </a:ext>
                  </a:extLst>
                </a:gridCol>
                <a:gridCol w="1605701">
                  <a:extLst>
                    <a:ext uri="{9D8B030D-6E8A-4147-A177-3AD203B41FA5}">
                      <a16:colId xmlns:a16="http://schemas.microsoft.com/office/drawing/2014/main" val="1639898876"/>
                    </a:ext>
                  </a:extLst>
                </a:gridCol>
                <a:gridCol w="1599709">
                  <a:extLst>
                    <a:ext uri="{9D8B030D-6E8A-4147-A177-3AD203B41FA5}">
                      <a16:colId xmlns:a16="http://schemas.microsoft.com/office/drawing/2014/main" val="593122772"/>
                    </a:ext>
                  </a:extLst>
                </a:gridCol>
                <a:gridCol w="1150353">
                  <a:extLst>
                    <a:ext uri="{9D8B030D-6E8A-4147-A177-3AD203B41FA5}">
                      <a16:colId xmlns:a16="http://schemas.microsoft.com/office/drawing/2014/main" val="1491816353"/>
                    </a:ext>
                  </a:extLst>
                </a:gridCol>
              </a:tblGrid>
              <a:tr h="356649">
                <a:tc rowSpan="2">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rowSpan="2">
                  <a:txBody>
                    <a:bodyPr/>
                    <a:lstStyle/>
                    <a:p>
                      <a:pPr algn="ctr" fontAlgn="ctr"/>
                      <a:r>
                        <a:rPr lang="en-US" sz="1600" u="none" strike="noStrike" dirty="0">
                          <a:effectLst/>
                        </a:rPr>
                        <a:t>Total</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gridSpan="2">
                  <a:txBody>
                    <a:bodyPr/>
                    <a:lstStyle/>
                    <a:p>
                      <a:pPr algn="ctr" fontAlgn="b"/>
                      <a:r>
                        <a:rPr lang="en-US" sz="1600" u="none" strike="noStrike" dirty="0">
                          <a:effectLst/>
                        </a:rPr>
                        <a:t>Sex</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hMerge="1">
                  <a:txBody>
                    <a:bodyPr/>
                    <a:lstStyle/>
                    <a:p>
                      <a:endParaRPr lang="en-US"/>
                    </a:p>
                  </a:txBody>
                  <a:tcPr/>
                </a:tc>
                <a:tc gridSpan="3">
                  <a:txBody>
                    <a:bodyPr/>
                    <a:lstStyle/>
                    <a:p>
                      <a:pPr algn="ctr" fontAlgn="b"/>
                      <a:r>
                        <a:rPr lang="en-US" sz="1600" u="none" strike="noStrike" dirty="0" err="1">
                          <a:effectLst/>
                        </a:rPr>
                        <a:t>Titulatur</a:t>
                      </a:r>
                      <a:r>
                        <a:rPr lang="ro-RO" sz="1600" u="none" strike="noStrike" dirty="0">
                          <a:effectLst/>
                        </a:rPr>
                        <a:t>ă</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5460441"/>
                  </a:ext>
                </a:extLst>
              </a:tr>
              <a:tr h="713298">
                <a:tc vMerge="1">
                  <a:txBody>
                    <a:bodyPr/>
                    <a:lstStyle/>
                    <a:p>
                      <a:endParaRPr lang="en-US"/>
                    </a:p>
                  </a:txBody>
                  <a:tcPr/>
                </a:tc>
                <a:tc vMerge="1">
                  <a:txBody>
                    <a:bodyPr/>
                    <a:lstStyle/>
                    <a:p>
                      <a:endParaRPr lang="en-US"/>
                    </a:p>
                  </a:txBody>
                  <a:tcPr/>
                </a:tc>
                <a:tc>
                  <a:txBody>
                    <a:bodyPr/>
                    <a:lstStyle/>
                    <a:p>
                      <a:pPr algn="ctr" fontAlgn="b"/>
                      <a:r>
                        <a:rPr lang="en-US" sz="1600" u="none" strike="noStrike" dirty="0" err="1">
                          <a:effectLst/>
                        </a:rPr>
                        <a:t>Feminin</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err="1">
                          <a:effectLst/>
                        </a:rPr>
                        <a:t>Masculin</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err="1">
                          <a:effectLst/>
                        </a:rPr>
                        <a:t>Profesor</a:t>
                      </a:r>
                      <a:br>
                        <a:rPr lang="en-US" sz="1600" u="none" strike="noStrike" dirty="0">
                          <a:effectLst/>
                        </a:rPr>
                      </a:br>
                      <a:r>
                        <a:rPr lang="en-US" sz="1600" u="none" strike="noStrike" dirty="0">
                          <a:effectLst/>
                        </a:rPr>
                        <a:t> titular</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err="1">
                          <a:effectLst/>
                        </a:rPr>
                        <a:t>Profesor</a:t>
                      </a:r>
                      <a:br>
                        <a:rPr lang="en-US" sz="1600" u="none" strike="noStrike" dirty="0">
                          <a:effectLst/>
                        </a:rPr>
                      </a:br>
                      <a:r>
                        <a:rPr lang="en-US" sz="1600" u="none" strike="noStrike" dirty="0">
                          <a:effectLst/>
                        </a:rPr>
                        <a:t> </a:t>
                      </a:r>
                      <a:r>
                        <a:rPr lang="en-US" sz="1600" u="none" strike="noStrike" dirty="0" err="1">
                          <a:effectLst/>
                        </a:rPr>
                        <a:t>suplinitor</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600" u="none" strike="noStrike" dirty="0" err="1">
                          <a:effectLst/>
                        </a:rPr>
                        <a:t>Ambele</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440672100"/>
                  </a:ext>
                </a:extLst>
              </a:tr>
              <a:tr h="482759">
                <a:tc>
                  <a:txBody>
                    <a:bodyPr/>
                    <a:lstStyle/>
                    <a:p>
                      <a:pPr algn="l" fontAlgn="b"/>
                      <a:r>
                        <a:rPr lang="en-US" sz="1600" u="none" strike="noStrike" dirty="0">
                          <a:effectLst/>
                        </a:rPr>
                        <a:t>Nu </a:t>
                      </a:r>
                      <a:r>
                        <a:rPr lang="en-US" sz="1600" u="none" strike="noStrike" dirty="0" err="1">
                          <a:effectLst/>
                        </a:rPr>
                        <a:t>este</a:t>
                      </a:r>
                      <a:r>
                        <a:rPr lang="en-US" sz="1600" u="none" strike="noStrike" dirty="0">
                          <a:effectLst/>
                        </a:rPr>
                        <a:t> </a:t>
                      </a:r>
                      <a:r>
                        <a:rPr lang="en-US" sz="1600" u="none" strike="noStrike" dirty="0" err="1">
                          <a:effectLst/>
                        </a:rPr>
                        <a:t>rolul</a:t>
                      </a:r>
                      <a:r>
                        <a:rPr lang="en-US" sz="1600" u="none" strike="noStrike" dirty="0">
                          <a:effectLst/>
                        </a:rPr>
                        <a:t> meu</a:t>
                      </a:r>
                      <a:endParaRPr lang="ro-RO" sz="1600" u="none" strike="noStrike" dirty="0">
                        <a:effectLst/>
                      </a:endParaRPr>
                    </a:p>
                  </a:txBody>
                  <a:tcPr marL="9525" marR="9525" marT="9525" marB="0" anchor="ctr"/>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solidFill>
                            <a:srgbClr val="00B050"/>
                          </a:solidFill>
                          <a:effectLst/>
                        </a:rPr>
                        <a:t>5%</a:t>
                      </a:r>
                      <a:endParaRPr lang="en-US" sz="16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06791336"/>
                  </a:ext>
                </a:extLst>
              </a:tr>
              <a:tr h="356649">
                <a:tc>
                  <a:txBody>
                    <a:bodyPr/>
                    <a:lstStyle/>
                    <a:p>
                      <a:pPr algn="l" fontAlgn="b"/>
                      <a:r>
                        <a:rPr lang="ro-RO" sz="1600" u="none" strike="noStrike" dirty="0">
                          <a:effectLst/>
                        </a:rPr>
                        <a:t>În</a:t>
                      </a:r>
                      <a:r>
                        <a:rPr lang="en-US" sz="1600" u="none" strike="noStrike" dirty="0">
                          <a:effectLst/>
                        </a:rPr>
                        <a:t> mic</a:t>
                      </a:r>
                      <a:r>
                        <a:rPr lang="ro-RO" sz="1600" u="none" strike="noStrike" dirty="0">
                          <a:effectLst/>
                        </a:rPr>
                        <a:t>ă</a:t>
                      </a:r>
                      <a:r>
                        <a:rPr lang="en-US" sz="1600" u="none" strike="noStrike" dirty="0">
                          <a:effectLst/>
                        </a:rPr>
                        <a:t> masur</a:t>
                      </a:r>
                      <a:r>
                        <a:rPr lang="ro-RO" sz="1600" u="none" strike="noStrike" dirty="0">
                          <a:effectLst/>
                        </a:rPr>
                        <a:t>ă</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solidFill>
                            <a:srgbClr val="00B050"/>
                          </a:solidFill>
                          <a:effectLst/>
                        </a:rPr>
                        <a:t>13%</a:t>
                      </a:r>
                      <a:endParaRPr lang="en-US" sz="16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47460068"/>
                  </a:ext>
                </a:extLst>
              </a:tr>
              <a:tr h="356649">
                <a:tc>
                  <a:txBody>
                    <a:bodyPr/>
                    <a:lstStyle/>
                    <a:p>
                      <a:pPr algn="l" fontAlgn="b"/>
                      <a:r>
                        <a:rPr lang="ro-RO" sz="1600" u="none" strike="noStrike" dirty="0">
                          <a:effectLst/>
                        </a:rPr>
                        <a:t>În </a:t>
                      </a:r>
                      <a:r>
                        <a:rPr lang="en-US" sz="1600" u="none" strike="noStrike" dirty="0">
                          <a:effectLst/>
                        </a:rPr>
                        <a:t>mare m</a:t>
                      </a:r>
                      <a:r>
                        <a:rPr lang="ro-RO" sz="1600" u="none" strike="noStrike" dirty="0">
                          <a:effectLst/>
                        </a:rPr>
                        <a:t>ă</a:t>
                      </a:r>
                      <a:r>
                        <a:rPr lang="en-US" sz="1600" u="none" strike="noStrike" dirty="0">
                          <a:effectLst/>
                        </a:rPr>
                        <a:t>sur</a:t>
                      </a:r>
                      <a:r>
                        <a:rPr lang="ro-RO" sz="1600" u="none" strike="noStrike" dirty="0">
                          <a:effectLst/>
                        </a:rPr>
                        <a:t>ă</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46%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45%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44%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54%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50%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64805590"/>
                  </a:ext>
                </a:extLst>
              </a:tr>
              <a:tr h="356649">
                <a:tc>
                  <a:txBody>
                    <a:bodyPr/>
                    <a:lstStyle/>
                    <a:p>
                      <a:pPr algn="l" fontAlgn="b"/>
                      <a:r>
                        <a:rPr lang="ro-RO" sz="1600" u="none" strike="noStrike" dirty="0">
                          <a:effectLst/>
                        </a:rPr>
                        <a:t>Î</a:t>
                      </a:r>
                      <a:r>
                        <a:rPr lang="en-US" sz="1600" u="none" strike="noStrike" dirty="0">
                          <a:effectLst/>
                        </a:rPr>
                        <a:t>n </a:t>
                      </a:r>
                      <a:r>
                        <a:rPr lang="en-US" sz="1600" u="none" strike="noStrike" dirty="0" err="1">
                          <a:effectLst/>
                        </a:rPr>
                        <a:t>foarte</a:t>
                      </a:r>
                      <a:r>
                        <a:rPr lang="en-US" sz="1600" u="none" strike="noStrike" dirty="0">
                          <a:effectLst/>
                        </a:rPr>
                        <a:t> mare m</a:t>
                      </a:r>
                      <a:r>
                        <a:rPr lang="ro-RO" sz="1600" u="none" strike="noStrike" dirty="0">
                          <a:effectLst/>
                        </a:rPr>
                        <a:t>ă</a:t>
                      </a:r>
                      <a:r>
                        <a:rPr lang="en-US" sz="1600" u="none" strike="noStrike" dirty="0">
                          <a:effectLst/>
                        </a:rPr>
                        <a:t>sur</a:t>
                      </a:r>
                      <a:r>
                        <a:rPr lang="ro-RO" sz="1600" u="none" strike="noStrike" dirty="0">
                          <a:effectLst/>
                        </a:rPr>
                        <a:t>ă</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44%</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41%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solidFill>
                            <a:srgbClr val="00B050"/>
                          </a:solidFill>
                          <a:effectLst/>
                        </a:rPr>
                        <a:t>46%</a:t>
                      </a:r>
                      <a:endParaRPr lang="en-US" sz="16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28%</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33%</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7184870"/>
                  </a:ext>
                </a:extLst>
              </a:tr>
              <a:tr h="356649">
                <a:tc>
                  <a:txBody>
                    <a:bodyPr/>
                    <a:lstStyle/>
                    <a:p>
                      <a:pPr algn="l" fontAlgn="b"/>
                      <a:r>
                        <a:rPr lang="en-US" sz="1600" u="none" strike="noStrike" dirty="0">
                          <a:effectLst/>
                        </a:rPr>
                        <a:t>Nu </a:t>
                      </a:r>
                      <a:r>
                        <a:rPr lang="ro-RO" sz="1600" u="none" strike="noStrike" dirty="0">
                          <a:effectLst/>
                        </a:rPr>
                        <a:t>ș</a:t>
                      </a:r>
                      <a:r>
                        <a:rPr lang="en-US" sz="1600" u="none" strike="noStrike" dirty="0" err="1">
                          <a:effectLst/>
                        </a:rPr>
                        <a:t>tiu</a:t>
                      </a: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97935154"/>
                  </a:ext>
                </a:extLst>
              </a:tr>
            </a:tbl>
          </a:graphicData>
        </a:graphic>
      </p:graphicFrame>
      <p:sp>
        <p:nvSpPr>
          <p:cNvPr id="5" name="TextBox 4">
            <a:extLst>
              <a:ext uri="{FF2B5EF4-FFF2-40B4-BE49-F238E27FC236}">
                <a16:creationId xmlns:a16="http://schemas.microsoft.com/office/drawing/2014/main" id="{AC86FFEA-DD1C-4A21-95C3-98692EF19F3E}"/>
              </a:ext>
            </a:extLst>
          </p:cNvPr>
          <p:cNvSpPr txBox="1"/>
          <p:nvPr/>
        </p:nvSpPr>
        <p:spPr>
          <a:xfrm>
            <a:off x="778898" y="5922538"/>
            <a:ext cx="11367382" cy="261610"/>
          </a:xfrm>
          <a:prstGeom prst="rect">
            <a:avLst/>
          </a:prstGeom>
          <a:noFill/>
        </p:spPr>
        <p:txBody>
          <a:bodyPr wrap="square" rtlCol="0">
            <a:spAutoFit/>
          </a:bodyPr>
          <a:lstStyle/>
          <a:p>
            <a:r>
              <a:rPr lang="it-IT" sz="1100" i="1" dirty="0"/>
              <a:t>D3. Dup</a:t>
            </a:r>
            <a:r>
              <a:rPr lang="ro-RO" sz="1100" i="1" dirty="0"/>
              <a:t>ă</a:t>
            </a:r>
            <a:r>
              <a:rPr lang="it-IT" sz="1100" i="1" dirty="0"/>
              <a:t> p</a:t>
            </a:r>
            <a:r>
              <a:rPr lang="ro-RO" sz="1100" i="1" dirty="0"/>
              <a:t>ă</a:t>
            </a:r>
            <a:r>
              <a:rPr lang="it-IT" sz="1100" i="1" dirty="0"/>
              <a:t>rerea dvs., care sunt cele mai frecvente efecte/consecin</a:t>
            </a:r>
            <a:r>
              <a:rPr lang="ro-RO" sz="1100" i="1" dirty="0"/>
              <a:t>țe</a:t>
            </a:r>
            <a:r>
              <a:rPr lang="it-IT" sz="1100" i="1" dirty="0"/>
              <a:t> ale discrimin</a:t>
            </a:r>
            <a:r>
              <a:rPr lang="ro-RO" sz="1100" i="1" dirty="0"/>
              <a:t>ăr</a:t>
            </a:r>
            <a:r>
              <a:rPr lang="it-IT" sz="1100" i="1" dirty="0"/>
              <a:t>ii elevilor, indiferent de criteriu, </a:t>
            </a:r>
            <a:r>
              <a:rPr lang="ro-RO" sz="1100" i="1" dirty="0"/>
              <a:t>în</a:t>
            </a:r>
            <a:r>
              <a:rPr lang="it-IT" sz="1100" i="1" dirty="0"/>
              <a:t> </a:t>
            </a:r>
            <a:r>
              <a:rPr lang="ro-RO" sz="1100" i="1" dirty="0"/>
              <a:t>ș</a:t>
            </a:r>
            <a:r>
              <a:rPr lang="it-IT" sz="1100" i="1" dirty="0"/>
              <a:t>colile din Romania? Baza=689</a:t>
            </a:r>
            <a:endParaRPr lang="en-US" sz="1100" i="1" dirty="0"/>
          </a:p>
        </p:txBody>
      </p:sp>
    </p:spTree>
    <p:extLst>
      <p:ext uri="{BB962C8B-B14F-4D97-AF65-F5344CB8AC3E}">
        <p14:creationId xmlns:p14="http://schemas.microsoft.com/office/powerpoint/2010/main" val="1811056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BEEA6C-2A73-4378-B02C-D28378A6B526}"/>
              </a:ext>
            </a:extLst>
          </p:cNvPr>
          <p:cNvSpPr/>
          <p:nvPr/>
        </p:nvSpPr>
        <p:spPr>
          <a:xfrm>
            <a:off x="351692" y="6119447"/>
            <a:ext cx="11099410" cy="689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5">
            <a:extLst>
              <a:ext uri="{FF2B5EF4-FFF2-40B4-BE49-F238E27FC236}">
                <a16:creationId xmlns:a16="http://schemas.microsoft.com/office/drawing/2014/main" id="{1ECC5143-7ED2-4001-844E-D82712162045}"/>
              </a:ext>
            </a:extLst>
          </p:cNvPr>
          <p:cNvSpPr txBox="1"/>
          <p:nvPr/>
        </p:nvSpPr>
        <p:spPr>
          <a:xfrm>
            <a:off x="9516456" y="5875674"/>
            <a:ext cx="2494280" cy="498475"/>
          </a:xfrm>
          <a:prstGeom prst="rect">
            <a:avLst/>
          </a:prstGeom>
        </p:spPr>
        <p:txBody>
          <a:bodyPr vert="horz" wrap="square" lIns="0" tIns="30480" rIns="0" bIns="0" rtlCol="0">
            <a:spAutoFit/>
          </a:bodyPr>
          <a:lstStyle/>
          <a:p>
            <a:pPr marL="12700" marR="5080" indent="176530" algn="r">
              <a:lnSpc>
                <a:spcPts val="1200"/>
              </a:lnSpc>
              <a:spcBef>
                <a:spcPts val="240"/>
              </a:spcBef>
            </a:pPr>
            <a:r>
              <a:rPr sz="1100" spc="145" dirty="0">
                <a:latin typeface="Arial"/>
                <a:cs typeface="Arial"/>
                <a:hlinkClick r:id="rId2"/>
              </a:rPr>
              <a:t>WW</a:t>
            </a:r>
            <a:r>
              <a:rPr sz="1100" spc="140" dirty="0">
                <a:latin typeface="Arial"/>
                <a:cs typeface="Arial"/>
                <a:hlinkClick r:id="rId2"/>
              </a:rPr>
              <a:t>W</a:t>
            </a:r>
            <a:r>
              <a:rPr sz="1100" spc="-30" dirty="0">
                <a:latin typeface="Arial"/>
                <a:cs typeface="Arial"/>
                <a:hlinkClick r:id="rId2"/>
              </a:rPr>
              <a:t>.</a:t>
            </a:r>
            <a:r>
              <a:rPr sz="1100" spc="40" dirty="0">
                <a:latin typeface="Arial"/>
                <a:cs typeface="Arial"/>
                <a:hlinkClick r:id="rId2"/>
              </a:rPr>
              <a:t>ISENSESOLUTION</a:t>
            </a:r>
            <a:r>
              <a:rPr sz="1100" spc="35" dirty="0">
                <a:latin typeface="Arial"/>
                <a:cs typeface="Arial"/>
                <a:hlinkClick r:id="rId2"/>
              </a:rPr>
              <a:t>S</a:t>
            </a:r>
            <a:r>
              <a:rPr sz="1100" spc="-30" dirty="0">
                <a:latin typeface="Arial"/>
                <a:cs typeface="Arial"/>
                <a:hlinkClick r:id="rId2"/>
              </a:rPr>
              <a:t>.</a:t>
            </a:r>
            <a:r>
              <a:rPr sz="1100" spc="85" dirty="0">
                <a:latin typeface="Arial"/>
                <a:cs typeface="Arial"/>
                <a:hlinkClick r:id="rId2"/>
              </a:rPr>
              <a:t>COM </a:t>
            </a:r>
            <a:r>
              <a:rPr sz="1100" spc="40" dirty="0">
                <a:latin typeface="Arial"/>
                <a:cs typeface="Arial"/>
              </a:rPr>
              <a:t> </a:t>
            </a:r>
            <a:r>
              <a:rPr sz="1100" spc="145" dirty="0">
                <a:latin typeface="Arial"/>
                <a:cs typeface="Arial"/>
                <a:hlinkClick r:id="rId3"/>
              </a:rPr>
              <a:t>WW</a:t>
            </a:r>
            <a:r>
              <a:rPr sz="1100" spc="140" dirty="0">
                <a:latin typeface="Arial"/>
                <a:cs typeface="Arial"/>
                <a:hlinkClick r:id="rId3"/>
              </a:rPr>
              <a:t>W</a:t>
            </a:r>
            <a:r>
              <a:rPr sz="1100" spc="-30" dirty="0">
                <a:latin typeface="Arial"/>
                <a:cs typeface="Arial"/>
                <a:hlinkClick r:id="rId3"/>
              </a:rPr>
              <a:t>.</a:t>
            </a:r>
            <a:r>
              <a:rPr sz="1100" spc="15" dirty="0">
                <a:latin typeface="Arial"/>
                <a:cs typeface="Arial"/>
                <a:hlinkClick r:id="rId3"/>
              </a:rPr>
              <a:t>SENSE</a:t>
            </a:r>
            <a:r>
              <a:rPr sz="1100" spc="-25" dirty="0">
                <a:latin typeface="Arial"/>
                <a:cs typeface="Arial"/>
                <a:hlinkClick r:id="rId3"/>
              </a:rPr>
              <a:t>P</a:t>
            </a:r>
            <a:r>
              <a:rPr sz="1100" spc="50" dirty="0">
                <a:latin typeface="Arial"/>
                <a:cs typeface="Arial"/>
                <a:hlinkClick r:id="rId3"/>
              </a:rPr>
              <a:t>ANEL</a:t>
            </a:r>
            <a:r>
              <a:rPr sz="1100" spc="45" dirty="0">
                <a:latin typeface="Arial"/>
                <a:cs typeface="Arial"/>
                <a:hlinkClick r:id="rId3"/>
              </a:rPr>
              <a:t>S</a:t>
            </a:r>
            <a:r>
              <a:rPr sz="1100" spc="-30" dirty="0">
                <a:latin typeface="Arial"/>
                <a:cs typeface="Arial"/>
                <a:hlinkClick r:id="rId3"/>
              </a:rPr>
              <a:t>.</a:t>
            </a:r>
            <a:r>
              <a:rPr sz="1100" spc="85" dirty="0">
                <a:latin typeface="Arial"/>
                <a:cs typeface="Arial"/>
                <a:hlinkClick r:id="rId3"/>
              </a:rPr>
              <a:t>COM </a:t>
            </a:r>
            <a:r>
              <a:rPr sz="1100" spc="40" dirty="0">
                <a:latin typeface="Arial"/>
                <a:cs typeface="Arial"/>
              </a:rPr>
              <a:t> </a:t>
            </a:r>
            <a:r>
              <a:rPr sz="1100" spc="60" dirty="0">
                <a:latin typeface="Arial"/>
                <a:cs typeface="Arial"/>
                <a:hlinkClick r:id="rId4"/>
              </a:rPr>
              <a:t>WWW.SENSECOMMUNITIES.COM</a:t>
            </a:r>
            <a:endParaRPr sz="1100" dirty="0">
              <a:latin typeface="Arial"/>
              <a:cs typeface="Arial"/>
            </a:endParaRPr>
          </a:p>
        </p:txBody>
      </p:sp>
      <p:pic>
        <p:nvPicPr>
          <p:cNvPr id="9" name="Picture 8" descr="A picture containing drawing&#10;&#10;Description automatically generated">
            <a:extLst>
              <a:ext uri="{FF2B5EF4-FFF2-40B4-BE49-F238E27FC236}">
                <a16:creationId xmlns:a16="http://schemas.microsoft.com/office/drawing/2014/main" id="{C9588E3C-4BC9-499B-AEED-EB6248D2E08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82882" y="4419014"/>
            <a:ext cx="5136758" cy="1499930"/>
          </a:xfrm>
          <a:prstGeom prst="rect">
            <a:avLst/>
          </a:prstGeom>
        </p:spPr>
      </p:pic>
      <p:sp>
        <p:nvSpPr>
          <p:cNvPr id="4" name="object 2">
            <a:extLst>
              <a:ext uri="{FF2B5EF4-FFF2-40B4-BE49-F238E27FC236}">
                <a16:creationId xmlns:a16="http://schemas.microsoft.com/office/drawing/2014/main" id="{EB21EA5A-19D2-49C9-8FBB-E58543E6C862}"/>
              </a:ext>
            </a:extLst>
          </p:cNvPr>
          <p:cNvSpPr txBox="1"/>
          <p:nvPr/>
        </p:nvSpPr>
        <p:spPr>
          <a:xfrm>
            <a:off x="181264" y="6214848"/>
            <a:ext cx="4651375" cy="498475"/>
          </a:xfrm>
          <a:prstGeom prst="rect">
            <a:avLst/>
          </a:prstGeom>
        </p:spPr>
        <p:txBody>
          <a:bodyPr vert="horz" wrap="square" lIns="0" tIns="12700" rIns="0" bIns="0" rtlCol="0">
            <a:spAutoFit/>
          </a:bodyPr>
          <a:lstStyle/>
          <a:p>
            <a:pPr marL="12700">
              <a:lnSpc>
                <a:spcPts val="1260"/>
              </a:lnSpc>
              <a:spcBef>
                <a:spcPts val="100"/>
              </a:spcBef>
            </a:pPr>
            <a:r>
              <a:rPr sz="1100" spc="-30" dirty="0">
                <a:solidFill>
                  <a:srgbClr val="808285"/>
                </a:solidFill>
                <a:latin typeface="Arial"/>
                <a:cs typeface="Arial"/>
              </a:rPr>
              <a:t>For</a:t>
            </a:r>
            <a:r>
              <a:rPr sz="1100" spc="-55" dirty="0">
                <a:solidFill>
                  <a:srgbClr val="808285"/>
                </a:solidFill>
                <a:latin typeface="Arial"/>
                <a:cs typeface="Arial"/>
              </a:rPr>
              <a:t> </a:t>
            </a:r>
            <a:r>
              <a:rPr sz="1100" spc="10" dirty="0">
                <a:solidFill>
                  <a:srgbClr val="808285"/>
                </a:solidFill>
                <a:latin typeface="Arial"/>
                <a:cs typeface="Arial"/>
              </a:rPr>
              <a:t>more</a:t>
            </a:r>
            <a:r>
              <a:rPr sz="1100" spc="-50" dirty="0">
                <a:solidFill>
                  <a:srgbClr val="808285"/>
                </a:solidFill>
                <a:latin typeface="Arial"/>
                <a:cs typeface="Arial"/>
              </a:rPr>
              <a:t> </a:t>
            </a:r>
            <a:r>
              <a:rPr sz="1100" spc="15" dirty="0">
                <a:solidFill>
                  <a:srgbClr val="808285"/>
                </a:solidFill>
                <a:latin typeface="Arial"/>
                <a:cs typeface="Arial"/>
              </a:rPr>
              <a:t>information</a:t>
            </a:r>
            <a:r>
              <a:rPr sz="1100" spc="-50" dirty="0">
                <a:solidFill>
                  <a:srgbClr val="808285"/>
                </a:solidFill>
                <a:latin typeface="Arial"/>
                <a:cs typeface="Arial"/>
              </a:rPr>
              <a:t> </a:t>
            </a:r>
            <a:r>
              <a:rPr sz="1100" spc="-5" dirty="0">
                <a:solidFill>
                  <a:srgbClr val="808285"/>
                </a:solidFill>
                <a:latin typeface="Arial"/>
                <a:cs typeface="Arial"/>
              </a:rPr>
              <a:t>please</a:t>
            </a:r>
            <a:r>
              <a:rPr sz="1100" spc="-50" dirty="0">
                <a:solidFill>
                  <a:srgbClr val="808285"/>
                </a:solidFill>
                <a:latin typeface="Arial"/>
                <a:cs typeface="Arial"/>
              </a:rPr>
              <a:t> </a:t>
            </a:r>
            <a:r>
              <a:rPr sz="1100" spc="10" dirty="0">
                <a:solidFill>
                  <a:srgbClr val="808285"/>
                </a:solidFill>
                <a:latin typeface="Arial"/>
                <a:cs typeface="Arial"/>
              </a:rPr>
              <a:t>contact</a:t>
            </a:r>
            <a:r>
              <a:rPr sz="1100" spc="-50" dirty="0">
                <a:solidFill>
                  <a:srgbClr val="808285"/>
                </a:solidFill>
                <a:latin typeface="Arial"/>
                <a:cs typeface="Arial"/>
              </a:rPr>
              <a:t> </a:t>
            </a:r>
            <a:r>
              <a:rPr sz="1100" spc="-10" dirty="0">
                <a:solidFill>
                  <a:srgbClr val="808285"/>
                </a:solidFill>
                <a:latin typeface="Arial"/>
                <a:cs typeface="Arial"/>
              </a:rPr>
              <a:t>us:</a:t>
            </a:r>
            <a:endParaRPr sz="1100" dirty="0">
              <a:latin typeface="Arial"/>
              <a:cs typeface="Arial"/>
            </a:endParaRPr>
          </a:p>
          <a:p>
            <a:pPr marL="12700" marR="5080">
              <a:lnSpc>
                <a:spcPts val="1200"/>
              </a:lnSpc>
              <a:spcBef>
                <a:spcPts val="80"/>
              </a:spcBef>
            </a:pPr>
            <a:r>
              <a:rPr sz="1100" spc="-135" dirty="0">
                <a:solidFill>
                  <a:srgbClr val="808285"/>
                </a:solidFill>
                <a:latin typeface="Verdana"/>
                <a:cs typeface="Verdana"/>
              </a:rPr>
              <a:t>Dr. </a:t>
            </a:r>
            <a:r>
              <a:rPr sz="1100" spc="-80" dirty="0">
                <a:solidFill>
                  <a:srgbClr val="808285"/>
                </a:solidFill>
                <a:latin typeface="Verdana"/>
                <a:cs typeface="Verdana"/>
              </a:rPr>
              <a:t>Traian </a:t>
            </a:r>
            <a:r>
              <a:rPr sz="1100" spc="-75" dirty="0">
                <a:solidFill>
                  <a:srgbClr val="808285"/>
                </a:solidFill>
                <a:latin typeface="Verdana"/>
                <a:cs typeface="Verdana"/>
              </a:rPr>
              <a:t>Năstase, +40723.29.29.38, </a:t>
            </a:r>
            <a:r>
              <a:rPr sz="1100" spc="-70" dirty="0">
                <a:solidFill>
                  <a:srgbClr val="808285"/>
                </a:solidFill>
                <a:latin typeface="Verdana"/>
                <a:cs typeface="Verdana"/>
                <a:hlinkClick r:id="rId6"/>
              </a:rPr>
              <a:t>traian.nastase@isensesolutions.com </a:t>
            </a:r>
            <a:r>
              <a:rPr sz="1100" spc="-70" dirty="0">
                <a:solidFill>
                  <a:srgbClr val="808285"/>
                </a:solidFill>
                <a:latin typeface="Verdana"/>
                <a:cs typeface="Verdana"/>
              </a:rPr>
              <a:t> </a:t>
            </a:r>
            <a:r>
              <a:rPr sz="1100" spc="-135" dirty="0">
                <a:solidFill>
                  <a:srgbClr val="808285"/>
                </a:solidFill>
                <a:latin typeface="Verdana"/>
                <a:cs typeface="Verdana"/>
              </a:rPr>
              <a:t>Dr. </a:t>
            </a:r>
            <a:r>
              <a:rPr sz="1100" spc="-65" dirty="0">
                <a:solidFill>
                  <a:srgbClr val="808285"/>
                </a:solidFill>
                <a:latin typeface="Verdana"/>
                <a:cs typeface="Verdana"/>
              </a:rPr>
              <a:t>Andrei </a:t>
            </a:r>
            <a:r>
              <a:rPr sz="1100" spc="-85" dirty="0">
                <a:solidFill>
                  <a:srgbClr val="808285"/>
                </a:solidFill>
                <a:latin typeface="Verdana"/>
                <a:cs typeface="Verdana"/>
              </a:rPr>
              <a:t>Cânda, </a:t>
            </a:r>
            <a:r>
              <a:rPr sz="1100" spc="-75" dirty="0">
                <a:solidFill>
                  <a:srgbClr val="808285"/>
                </a:solidFill>
                <a:latin typeface="Verdana"/>
                <a:cs typeface="Verdana"/>
              </a:rPr>
              <a:t>+40720.05.42.31,</a:t>
            </a:r>
            <a:r>
              <a:rPr sz="1100" spc="-175" dirty="0">
                <a:solidFill>
                  <a:srgbClr val="808285"/>
                </a:solidFill>
                <a:latin typeface="Verdana"/>
                <a:cs typeface="Verdana"/>
              </a:rPr>
              <a:t> </a:t>
            </a:r>
            <a:r>
              <a:rPr sz="1100" spc="-70" dirty="0">
                <a:solidFill>
                  <a:srgbClr val="808285"/>
                </a:solidFill>
                <a:latin typeface="Verdana"/>
                <a:cs typeface="Verdana"/>
                <a:hlinkClick r:id="rId7"/>
              </a:rPr>
              <a:t>andrei.canda@isensesolutions.com</a:t>
            </a:r>
            <a:endParaRPr sz="1100" dirty="0">
              <a:latin typeface="Verdana"/>
              <a:cs typeface="Verdana"/>
            </a:endParaRPr>
          </a:p>
        </p:txBody>
      </p:sp>
      <p:sp>
        <p:nvSpPr>
          <p:cNvPr id="10" name="Rectangle 9">
            <a:extLst>
              <a:ext uri="{FF2B5EF4-FFF2-40B4-BE49-F238E27FC236}">
                <a16:creationId xmlns:a16="http://schemas.microsoft.com/office/drawing/2014/main" id="{A169876A-A3DB-47B1-A043-F6D95739DEFA}"/>
              </a:ext>
            </a:extLst>
          </p:cNvPr>
          <p:cNvSpPr/>
          <p:nvPr/>
        </p:nvSpPr>
        <p:spPr>
          <a:xfrm>
            <a:off x="181264" y="0"/>
            <a:ext cx="11829472" cy="73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11">
            <a:extLst>
              <a:ext uri="{FF2B5EF4-FFF2-40B4-BE49-F238E27FC236}">
                <a16:creationId xmlns:a16="http://schemas.microsoft.com/office/drawing/2014/main" id="{D3E8EBBB-0A4A-4866-BF38-0B22561009A9}"/>
              </a:ext>
            </a:extLst>
          </p:cNvPr>
          <p:cNvSpPr/>
          <p:nvPr/>
        </p:nvSpPr>
        <p:spPr>
          <a:xfrm>
            <a:off x="3834803" y="234613"/>
            <a:ext cx="4196014" cy="3978433"/>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0002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123451-1EB8-4EC1-B42B-62AE07BF200E}"/>
              </a:ext>
            </a:extLst>
          </p:cNvPr>
          <p:cNvSpPr txBox="1"/>
          <p:nvPr/>
        </p:nvSpPr>
        <p:spPr>
          <a:xfrm>
            <a:off x="350520" y="1252958"/>
            <a:ext cx="11426321" cy="4342279"/>
          </a:xfrm>
          <a:prstGeom prst="rect">
            <a:avLst/>
          </a:prstGeom>
          <a:noFill/>
        </p:spPr>
        <p:txBody>
          <a:bodyPr wrap="square" rtlCol="0">
            <a:spAutoFit/>
          </a:bodyPr>
          <a:lstStyle/>
          <a:p>
            <a:pPr marR="0" algn="just">
              <a:lnSpc>
                <a:spcPct val="107000"/>
              </a:lnSpc>
              <a:spcBef>
                <a:spcPts val="0"/>
              </a:spcBef>
              <a:spcAft>
                <a:spcPts val="800"/>
              </a:spcAft>
            </a:pPr>
            <a:r>
              <a:rPr lang="ro-RO" b="1" dirty="0"/>
              <a:t>Răspândirea discriminării în școlile românești</a:t>
            </a:r>
          </a:p>
          <a:p>
            <a:pPr marR="0" algn="just">
              <a:lnSpc>
                <a:spcPct val="107000"/>
              </a:lnSpc>
              <a:spcBef>
                <a:spcPts val="0"/>
              </a:spcBef>
              <a:spcAft>
                <a:spcPts val="800"/>
              </a:spcAft>
            </a:pPr>
            <a:r>
              <a:rPr lang="ro-RO" dirty="0"/>
              <a:t>	Acest studiu a analizat fenomenul discriminării în școlile românești, urmărind identificarea modului și măsurii în care se petrece acest fenomen, dar și țintele și sursele discriminării. Persoanele intervievate au fost profesorii instituțiilor de învățământ pre-universitar din România. </a:t>
            </a:r>
          </a:p>
          <a:p>
            <a:pPr marR="0" algn="just">
              <a:lnSpc>
                <a:spcPct val="107000"/>
              </a:lnSpc>
              <a:spcBef>
                <a:spcPts val="0"/>
              </a:spcBef>
              <a:spcAft>
                <a:spcPts val="800"/>
              </a:spcAft>
            </a:pPr>
            <a:r>
              <a:rPr lang="ro-RO" dirty="0"/>
              <a:t>	Majoritatea profesorilor (57%) sunt de părere că discriminarea împotriva elevilor este un fenomen răspândit în mică măsură sau deloc în școlile din România. Atunci când vine vorba despre discriminarea profesorilor, fenomenul pare a fi chiar și mai limitat – 71% dintre profesori au afirmat că discriminarea împotriva profesorilor în școlile românești este deloc sau în mică măsură întâlnită. </a:t>
            </a:r>
          </a:p>
          <a:p>
            <a:pPr marR="0" algn="just">
              <a:lnSpc>
                <a:spcPct val="107000"/>
              </a:lnSpc>
              <a:spcBef>
                <a:spcPts val="0"/>
              </a:spcBef>
              <a:spcAft>
                <a:spcPts val="800"/>
              </a:spcAft>
            </a:pPr>
            <a:r>
              <a:rPr lang="ro-RO" dirty="0"/>
              <a:t>	Referitor la propria școală, recunoașterea fenomenului discriminării de către profesori este și mai scăzută. Astfel, 92% dintre profesori au afirmat că, în cadrul școlilor în care ei lucrează, discriminarea este prezentă în mică măsură sau deloc. Doar 6% dintre respondenți au afirmat că discriminarea în școala în care lucrează se petrece în mare măsură și doar 1% au afirmat că acest fenomen este răspândit în foarte mare măsură.</a:t>
            </a:r>
          </a:p>
          <a:p>
            <a:pPr marR="0" algn="just">
              <a:lnSpc>
                <a:spcPct val="107000"/>
              </a:lnSpc>
              <a:spcBef>
                <a:spcPts val="0"/>
              </a:spcBef>
              <a:spcAft>
                <a:spcPts val="800"/>
              </a:spcAft>
            </a:pPr>
            <a:r>
              <a:rPr lang="ro-RO" dirty="0"/>
              <a:t>	</a:t>
            </a:r>
          </a:p>
        </p:txBody>
      </p:sp>
    </p:spTree>
    <p:extLst>
      <p:ext uri="{BB962C8B-B14F-4D97-AF65-F5344CB8AC3E}">
        <p14:creationId xmlns:p14="http://schemas.microsoft.com/office/powerpoint/2010/main" val="212275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123451-1EB8-4EC1-B42B-62AE07BF200E}"/>
              </a:ext>
            </a:extLst>
          </p:cNvPr>
          <p:cNvSpPr txBox="1"/>
          <p:nvPr/>
        </p:nvSpPr>
        <p:spPr>
          <a:xfrm>
            <a:off x="350520" y="1283438"/>
            <a:ext cx="11426321" cy="4342279"/>
          </a:xfrm>
          <a:prstGeom prst="rect">
            <a:avLst/>
          </a:prstGeom>
          <a:noFill/>
        </p:spPr>
        <p:txBody>
          <a:bodyPr wrap="square" rtlCol="0">
            <a:spAutoFit/>
          </a:bodyPr>
          <a:lstStyle/>
          <a:p>
            <a:pPr marR="0" algn="just">
              <a:lnSpc>
                <a:spcPct val="107000"/>
              </a:lnSpc>
              <a:spcBef>
                <a:spcPts val="0"/>
              </a:spcBef>
              <a:spcAft>
                <a:spcPts val="800"/>
              </a:spcAft>
            </a:pPr>
            <a:r>
              <a:rPr lang="ro-RO" b="1" dirty="0"/>
              <a:t>Țintele discriminării în școlile românești</a:t>
            </a:r>
          </a:p>
          <a:p>
            <a:pPr marR="0" algn="just">
              <a:lnSpc>
                <a:spcPct val="107000"/>
              </a:lnSpc>
              <a:spcBef>
                <a:spcPts val="0"/>
              </a:spcBef>
              <a:spcAft>
                <a:spcPts val="800"/>
              </a:spcAft>
            </a:pPr>
            <a:r>
              <a:rPr lang="ro-RO" dirty="0"/>
              <a:t>	În opinia a 35% dintre profesori, elevii care se confruntă cel mai adesea cu discriminarea sunt cei care se confruntă cu probleme de greutate, urmați de cei din familii sărace (28%) și de cei de etnie romă (27%). Elevii care, în opinia profesorilor, sunt cel mai puțin discriminați sunt cei de altă religie (3%) și cei de etnie maghiară (3%). </a:t>
            </a:r>
          </a:p>
          <a:p>
            <a:pPr marR="0" algn="just">
              <a:lnSpc>
                <a:spcPct val="107000"/>
              </a:lnSpc>
              <a:spcBef>
                <a:spcPts val="0"/>
              </a:spcBef>
              <a:spcAft>
                <a:spcPts val="800"/>
              </a:spcAft>
            </a:pPr>
            <a:r>
              <a:rPr lang="ro-RO" b="1" dirty="0"/>
              <a:t>Cum se manifestă discriminarea?</a:t>
            </a:r>
          </a:p>
          <a:p>
            <a:pPr marR="0" algn="just">
              <a:lnSpc>
                <a:spcPct val="107000"/>
              </a:lnSpc>
              <a:spcBef>
                <a:spcPts val="0"/>
              </a:spcBef>
              <a:spcAft>
                <a:spcPts val="800"/>
              </a:spcAft>
            </a:pPr>
            <a:r>
              <a:rPr lang="ro-RO" dirty="0"/>
              <a:t>	Formele de manifestare a discriminării sunt multiple, însă 78% dintre profesori sunt de părere că agresiunea verbală dinspre ceilalți elevi este cea mai vizibilă formă de manifestare a discriminării. Jumătate (51%) dintre profesori afirmă că neintegrarea sau neacceptarea în colectiv este următoarea formă de manifestare a discriminării ca vizibilitate. Agresiunile fizice dinspre ceilalți elevi sunt identificate de 4 din 10 profesori ca fiind o formă de manifestare a discriminării în școlile românești. </a:t>
            </a:r>
          </a:p>
          <a:p>
            <a:pPr marR="0" algn="just">
              <a:lnSpc>
                <a:spcPct val="107000"/>
              </a:lnSpc>
              <a:spcBef>
                <a:spcPts val="0"/>
              </a:spcBef>
              <a:spcAft>
                <a:spcPts val="800"/>
              </a:spcAft>
            </a:pPr>
            <a:r>
              <a:rPr lang="ro-RO" dirty="0"/>
              <a:t>	În privința manifestărilor discriminării din partea profesorilor, agresiunile verbale ale acestora sunt identificate de 20% dintre respondenți, iar agresiunile fizice de 7%. Conform afirmațiilor acestora, există și cazuri de ignorare a elevilor discriminați de către profesori (27%), dar și de defavorizare în procesul de notare (20%). </a:t>
            </a:r>
          </a:p>
        </p:txBody>
      </p:sp>
    </p:spTree>
    <p:extLst>
      <p:ext uri="{BB962C8B-B14F-4D97-AF65-F5344CB8AC3E}">
        <p14:creationId xmlns:p14="http://schemas.microsoft.com/office/powerpoint/2010/main" val="54224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75011-0DB8-4204-8322-8DB8E0FEC6DC}"/>
              </a:ext>
            </a:extLst>
          </p:cNvPr>
          <p:cNvSpPr>
            <a:spLocks noGrp="1"/>
          </p:cNvSpPr>
          <p:nvPr>
            <p:ph idx="1"/>
          </p:nvPr>
        </p:nvSpPr>
        <p:spPr>
          <a:xfrm>
            <a:off x="838200" y="1177870"/>
            <a:ext cx="10515600" cy="5439905"/>
          </a:xfrm>
        </p:spPr>
        <p:txBody>
          <a:bodyPr>
            <a:normAutofit/>
          </a:bodyPr>
          <a:lstStyle/>
          <a:p>
            <a:pPr marL="0" indent="0">
              <a:lnSpc>
                <a:spcPct val="110000"/>
              </a:lnSpc>
              <a:buNone/>
            </a:pPr>
            <a:r>
              <a:rPr lang="en-US" sz="1900" dirty="0"/>
              <a:t>	</a:t>
            </a:r>
          </a:p>
        </p:txBody>
      </p:sp>
      <p:sp>
        <p:nvSpPr>
          <p:cNvPr id="4" name="TextBox 3">
            <a:extLst>
              <a:ext uri="{FF2B5EF4-FFF2-40B4-BE49-F238E27FC236}">
                <a16:creationId xmlns:a16="http://schemas.microsoft.com/office/drawing/2014/main" id="{E7123451-1EB8-4EC1-B42B-62AE07BF200E}"/>
              </a:ext>
            </a:extLst>
          </p:cNvPr>
          <p:cNvSpPr txBox="1"/>
          <p:nvPr/>
        </p:nvSpPr>
        <p:spPr>
          <a:xfrm>
            <a:off x="350520" y="757818"/>
            <a:ext cx="11426321" cy="5436553"/>
          </a:xfrm>
          <a:prstGeom prst="rect">
            <a:avLst/>
          </a:prstGeom>
          <a:noFill/>
        </p:spPr>
        <p:txBody>
          <a:bodyPr wrap="square" rtlCol="0">
            <a:spAutoFit/>
          </a:bodyPr>
          <a:lstStyle/>
          <a:p>
            <a:pPr marR="0" algn="just">
              <a:lnSpc>
                <a:spcPct val="107000"/>
              </a:lnSpc>
              <a:spcBef>
                <a:spcPts val="0"/>
              </a:spcBef>
              <a:spcAft>
                <a:spcPts val="800"/>
              </a:spcAft>
            </a:pPr>
            <a:r>
              <a:rPr lang="ro-RO" b="1" dirty="0"/>
              <a:t>Sursele discriminării în școlile românești</a:t>
            </a:r>
          </a:p>
          <a:p>
            <a:pPr marR="0" algn="just">
              <a:lnSpc>
                <a:spcPct val="107000"/>
              </a:lnSpc>
              <a:spcBef>
                <a:spcPts val="0"/>
              </a:spcBef>
              <a:spcAft>
                <a:spcPts val="800"/>
              </a:spcAft>
            </a:pPr>
            <a:r>
              <a:rPr lang="ro-RO" dirty="0"/>
              <a:t>	Conform afirmațiilor profesorilor, aceștia sunt categoria care discriminează cel mai puțin – 65% dintre profesori spun că tind să nu discrimineze elevii. Prin comparație, 52% dintre profesori sunt de părere că elevii tind să își discrimineze colegii într-o măsură mare sau foarte mare. Părinții ocupă locul de mijloc în topul realizat de profesori, discriminând, în opinia cadrelor didactice, în proporție de 30%. </a:t>
            </a:r>
          </a:p>
          <a:p>
            <a:pPr marR="0" algn="just">
              <a:lnSpc>
                <a:spcPct val="107000"/>
              </a:lnSpc>
              <a:spcBef>
                <a:spcPts val="0"/>
              </a:spcBef>
              <a:spcAft>
                <a:spcPts val="800"/>
              </a:spcAft>
            </a:pPr>
            <a:r>
              <a:rPr lang="ro-RO" b="1" dirty="0"/>
              <a:t>Frecvența actelor de discriminare în școlile românești</a:t>
            </a:r>
          </a:p>
          <a:p>
            <a:pPr marR="0" algn="just">
              <a:lnSpc>
                <a:spcPct val="107000"/>
              </a:lnSpc>
              <a:spcBef>
                <a:spcPts val="0"/>
              </a:spcBef>
              <a:spcAft>
                <a:spcPts val="800"/>
              </a:spcAft>
            </a:pPr>
            <a:r>
              <a:rPr lang="ro-RO" dirty="0"/>
              <a:t>	Profesorii reafirmă, prin răspunsurile lor, că aceștia nu discriminează: referindu-se strict la instituția de învățământ în care lucrează, 89% spun că s-a întâmplat foarte rar sau niciodată ca un profesor să discrimineze un elev în ultimii 3 ani. Prin comparație, aceștia afirmă că, în ultimii 3 ani, elevii s-au discriminat între ei mult mai frecvent – 39% afirmă că astfel de evenimente au loc uneori, des sau foarte des. </a:t>
            </a:r>
          </a:p>
          <a:p>
            <a:pPr marR="0" algn="just">
              <a:lnSpc>
                <a:spcPct val="107000"/>
              </a:lnSpc>
              <a:spcBef>
                <a:spcPts val="0"/>
              </a:spcBef>
              <a:spcAft>
                <a:spcPts val="800"/>
              </a:spcAft>
            </a:pPr>
            <a:r>
              <a:rPr lang="ro-RO" b="1" dirty="0"/>
              <a:t>Cunoașterea legislației privind combaterea discriminării</a:t>
            </a:r>
          </a:p>
          <a:p>
            <a:pPr marR="0" algn="just">
              <a:lnSpc>
                <a:spcPct val="107000"/>
              </a:lnSpc>
              <a:spcBef>
                <a:spcPts val="0"/>
              </a:spcBef>
              <a:spcAft>
                <a:spcPts val="800"/>
              </a:spcAft>
            </a:pPr>
            <a:r>
              <a:rPr lang="ro-RO" dirty="0"/>
              <a:t>	5 din 10 profesori afirmă că sunt familiari cu legislația privind combaterea discriminării într-o măsură mare sau foarte mare. Doar 3% spun că nu sunt deloc informați despre aceste norme legale.</a:t>
            </a:r>
          </a:p>
          <a:p>
            <a:pPr marR="0" algn="just">
              <a:lnSpc>
                <a:spcPct val="107000"/>
              </a:lnSpc>
              <a:spcBef>
                <a:spcPts val="0"/>
              </a:spcBef>
              <a:spcAft>
                <a:spcPts val="800"/>
              </a:spcAft>
            </a:pPr>
            <a:r>
              <a:rPr lang="ro-RO" dirty="0"/>
              <a:t>	În ceea ce privește aplicabilitatea acestor norme, 84% dintre profesori afirmă că, în școala lor, politica pentru combatera discriminării este clară. 87% dintre profesori spun că măsurile sunt și implementate în școala lor, într-o măsură mare sau foarte mare. </a:t>
            </a:r>
          </a:p>
        </p:txBody>
      </p:sp>
    </p:spTree>
    <p:extLst>
      <p:ext uri="{BB962C8B-B14F-4D97-AF65-F5344CB8AC3E}">
        <p14:creationId xmlns:p14="http://schemas.microsoft.com/office/powerpoint/2010/main" val="36806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75011-0DB8-4204-8322-8DB8E0FEC6DC}"/>
              </a:ext>
            </a:extLst>
          </p:cNvPr>
          <p:cNvSpPr>
            <a:spLocks noGrp="1"/>
          </p:cNvSpPr>
          <p:nvPr>
            <p:ph idx="1"/>
          </p:nvPr>
        </p:nvSpPr>
        <p:spPr>
          <a:xfrm>
            <a:off x="838200" y="1177870"/>
            <a:ext cx="10515600" cy="5439905"/>
          </a:xfrm>
        </p:spPr>
        <p:txBody>
          <a:bodyPr>
            <a:normAutofit/>
          </a:bodyPr>
          <a:lstStyle/>
          <a:p>
            <a:pPr marL="0" indent="0">
              <a:lnSpc>
                <a:spcPct val="110000"/>
              </a:lnSpc>
              <a:buNone/>
            </a:pPr>
            <a:r>
              <a:rPr lang="en-US" sz="1900" dirty="0"/>
              <a:t>	</a:t>
            </a:r>
          </a:p>
        </p:txBody>
      </p:sp>
      <p:sp>
        <p:nvSpPr>
          <p:cNvPr id="4" name="TextBox 3">
            <a:extLst>
              <a:ext uri="{FF2B5EF4-FFF2-40B4-BE49-F238E27FC236}">
                <a16:creationId xmlns:a16="http://schemas.microsoft.com/office/drawing/2014/main" id="{E7123451-1EB8-4EC1-B42B-62AE07BF200E}"/>
              </a:ext>
            </a:extLst>
          </p:cNvPr>
          <p:cNvSpPr txBox="1"/>
          <p:nvPr/>
        </p:nvSpPr>
        <p:spPr>
          <a:xfrm>
            <a:off x="382839" y="613838"/>
            <a:ext cx="11426321" cy="5630324"/>
          </a:xfrm>
          <a:prstGeom prst="rect">
            <a:avLst/>
          </a:prstGeom>
          <a:noFill/>
        </p:spPr>
        <p:txBody>
          <a:bodyPr wrap="square" rtlCol="0">
            <a:spAutoFit/>
          </a:bodyPr>
          <a:lstStyle/>
          <a:p>
            <a:pPr marR="0" algn="just">
              <a:lnSpc>
                <a:spcPct val="107000"/>
              </a:lnSpc>
              <a:spcBef>
                <a:spcPts val="0"/>
              </a:spcBef>
              <a:spcAft>
                <a:spcPts val="800"/>
              </a:spcAft>
            </a:pPr>
            <a:r>
              <a:rPr lang="ro-RO" b="1" dirty="0"/>
              <a:t>Modul de implementare a politicilor împotriva discriminării</a:t>
            </a:r>
          </a:p>
          <a:p>
            <a:pPr marR="0" algn="just">
              <a:lnSpc>
                <a:spcPct val="107000"/>
              </a:lnSpc>
              <a:spcBef>
                <a:spcPts val="0"/>
              </a:spcBef>
              <a:spcAft>
                <a:spcPts val="800"/>
              </a:spcAft>
            </a:pPr>
            <a:r>
              <a:rPr lang="ro-RO" dirty="0"/>
              <a:t>	În mod concret, măsurile împotriva discriminării sunt implementate în școli prin intermediul orelor de dirigenție pentru cei mai mulți profesori (84%). Următoarele modalități preferate de profesori sunt abordarea subiectului în cadrul ședințelor cu părinții (74%) și în cadrul consiliului profesoral (71%). Cea mai puțin populară metodă de implementare a acestor politici este prin stimularea cadrelor didactice în funcție de performanțele elevilor din grupurile minoritare (17%). </a:t>
            </a:r>
          </a:p>
          <a:p>
            <a:pPr marR="0" algn="just">
              <a:lnSpc>
                <a:spcPct val="107000"/>
              </a:lnSpc>
              <a:spcBef>
                <a:spcPts val="0"/>
              </a:spcBef>
              <a:spcAft>
                <a:spcPts val="800"/>
              </a:spcAft>
            </a:pPr>
            <a:r>
              <a:rPr lang="ro-RO" dirty="0"/>
              <a:t>	Cu toate acestea, 26% dintre profesori consideră că măsurile implementate sunt insuficiente. </a:t>
            </a:r>
          </a:p>
          <a:p>
            <a:pPr marR="0" algn="just">
              <a:lnSpc>
                <a:spcPct val="107000"/>
              </a:lnSpc>
              <a:spcBef>
                <a:spcPts val="0"/>
              </a:spcBef>
              <a:spcAft>
                <a:spcPts val="800"/>
              </a:spcAft>
            </a:pPr>
            <a:r>
              <a:rPr lang="ro-RO" b="1" dirty="0"/>
              <a:t>Colaborarea școlilor cu CNCD</a:t>
            </a:r>
          </a:p>
          <a:p>
            <a:pPr marR="0" algn="just">
              <a:lnSpc>
                <a:spcPct val="107000"/>
              </a:lnSpc>
              <a:spcBef>
                <a:spcPts val="0"/>
              </a:spcBef>
              <a:spcAft>
                <a:spcPts val="800"/>
              </a:spcAft>
            </a:pPr>
            <a:r>
              <a:rPr lang="ro-RO" dirty="0"/>
              <a:t>	Deși CNCD se bucură de o notorietate crescută, cu 91% dintre profesori afirmând că au auzit de CNCD, doar 20% cunosc cel puțin un caz de discriminare în care Consiliul Național pentru Combaterea Discriminării să fi intervenit. În ciuda acestui aspect, majoritatea profesorilor nu situează CNCD pe primul loc atunci când numesc instituțiile ce ar trebui să fie mai active în combaterea discriminării. Pe primul loc, aceștia numesc școala (81%), urmată de poliție (66%), iar CNCD ocupă al treilea loc, cu 65%. </a:t>
            </a:r>
          </a:p>
          <a:p>
            <a:pPr marR="0" algn="just">
              <a:lnSpc>
                <a:spcPct val="107000"/>
              </a:lnSpc>
              <a:spcBef>
                <a:spcPts val="0"/>
              </a:spcBef>
              <a:spcAft>
                <a:spcPts val="800"/>
              </a:spcAft>
            </a:pPr>
            <a:r>
              <a:rPr lang="ro-RO" dirty="0"/>
              <a:t>	11% dintre profesori spun că ar apela la CNCD dacă ar sesiza un caz în care un profesor ar discrimina un elev, pe primele locuri fiind o discuție cu directorul școlii (73%), o încercare de aplanare a confictului (60%) sau o discuție cu părinții (47%). Pentru cazuri de discriminare în rândul elevilor, procentele sunt asemănătoare, cu 12% dintre profesori afirmând că ar anunța CNCD. </a:t>
            </a:r>
          </a:p>
        </p:txBody>
      </p:sp>
    </p:spTree>
    <p:extLst>
      <p:ext uri="{BB962C8B-B14F-4D97-AF65-F5344CB8AC3E}">
        <p14:creationId xmlns:p14="http://schemas.microsoft.com/office/powerpoint/2010/main" val="101487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75011-0DB8-4204-8322-8DB8E0FEC6DC}"/>
              </a:ext>
            </a:extLst>
          </p:cNvPr>
          <p:cNvSpPr>
            <a:spLocks noGrp="1"/>
          </p:cNvSpPr>
          <p:nvPr>
            <p:ph idx="1"/>
          </p:nvPr>
        </p:nvSpPr>
        <p:spPr>
          <a:xfrm>
            <a:off x="365760" y="1282487"/>
            <a:ext cx="10988040" cy="4762714"/>
          </a:xfrm>
        </p:spPr>
        <p:txBody>
          <a:bodyPr>
            <a:normAutofit/>
          </a:bodyPr>
          <a:lstStyle/>
          <a:p>
            <a:pPr>
              <a:lnSpc>
                <a:spcPct val="110000"/>
              </a:lnSpc>
            </a:pPr>
            <a:r>
              <a:rPr lang="ro-RO" sz="1800" dirty="0"/>
              <a:t>Profesorii sunt deschiși în ceea ce privește apartenența grupurilor minoritare la poporul român. Totuși sunt puțin reticenți în legătură cu persoanele care au o altă naționalitate și care trăiesc în România. </a:t>
            </a:r>
          </a:p>
          <a:p>
            <a:pPr>
              <a:lnSpc>
                <a:spcPct val="110000"/>
              </a:lnSpc>
            </a:pPr>
            <a:r>
              <a:rPr lang="ro-RO" sz="1800" dirty="0"/>
              <a:t>6 din 10 profesori nu văd partidele politice ca pe o instituție care susține poporul, ci mai degrabă ca pe un mijloc prin care politicienii își ating scopurile.</a:t>
            </a:r>
          </a:p>
          <a:p>
            <a:pPr>
              <a:lnSpc>
                <a:spcPct val="110000"/>
              </a:lnSpc>
            </a:pPr>
            <a:r>
              <a:rPr lang="ro-RO" sz="1800" dirty="0"/>
              <a:t>Relațiile dintre persoane de același sex rămâne un tabu în România – 45% dintre profesori consideră că nu este acceptabilă căsătoria dintre persoane de același sex. </a:t>
            </a:r>
          </a:p>
          <a:p>
            <a:pPr>
              <a:lnSpc>
                <a:spcPct val="110000"/>
              </a:lnSpc>
            </a:pPr>
            <a:r>
              <a:rPr lang="ro-RO" sz="1800" dirty="0"/>
              <a:t>În ceea ce privește atitudinile rasiste, acestea se manifestă mai ales față de romi, dar și față de maghiari. Astfel, 33% dintre profesori consideră că majoritatea romilor sunt leneși (acord total sau parțial cu această afirmație), iar 62% nu consideră că maghiarii ar fi loiali statului român. Prin urmare, și cele mai frecvente cazuri de discriminare sunt tot în rândul populației de etnie romă - 61% declară că au fost martori la cazuri de discriminare ale persoanelor rome.</a:t>
            </a:r>
          </a:p>
          <a:p>
            <a:pPr>
              <a:lnSpc>
                <a:spcPct val="110000"/>
              </a:lnSpc>
            </a:pPr>
            <a:r>
              <a:rPr lang="ro-RO" sz="1800" dirty="0"/>
              <a:t>Când vine vorba de distanța socială, cei mai mulți ar accepta o relație familială sau de prietenie cu grupurile vulnerabile</a:t>
            </a:r>
            <a:r>
              <a:rPr lang="en-US" sz="1800" dirty="0"/>
              <a:t>.</a:t>
            </a:r>
            <a:endParaRPr lang="ro-RO" sz="1800" dirty="0"/>
          </a:p>
        </p:txBody>
      </p:sp>
      <p:sp>
        <p:nvSpPr>
          <p:cNvPr id="8" name="Title 1">
            <a:extLst>
              <a:ext uri="{FF2B5EF4-FFF2-40B4-BE49-F238E27FC236}">
                <a16:creationId xmlns:a16="http://schemas.microsoft.com/office/drawing/2014/main" id="{0A08AEAB-6593-4BD1-995C-FE668511B38F}"/>
              </a:ext>
            </a:extLst>
          </p:cNvPr>
          <p:cNvSpPr>
            <a:spLocks noGrp="1"/>
          </p:cNvSpPr>
          <p:nvPr>
            <p:ph type="title"/>
          </p:nvPr>
        </p:nvSpPr>
        <p:spPr>
          <a:xfrm>
            <a:off x="350520" y="624206"/>
            <a:ext cx="10515600" cy="688760"/>
          </a:xfrm>
        </p:spPr>
        <p:txBody>
          <a:bodyPr>
            <a:normAutofit/>
          </a:bodyPr>
          <a:lstStyle/>
          <a:p>
            <a:r>
              <a:rPr lang="ro-RO" sz="2400" b="1" dirty="0"/>
              <a:t>Valori și percepții</a:t>
            </a:r>
          </a:p>
        </p:txBody>
      </p:sp>
      <p:sp>
        <p:nvSpPr>
          <p:cNvPr id="5" name="Content Placeholder 2">
            <a:extLst>
              <a:ext uri="{FF2B5EF4-FFF2-40B4-BE49-F238E27FC236}">
                <a16:creationId xmlns:a16="http://schemas.microsoft.com/office/drawing/2014/main" id="{398D86B9-80BA-4376-8130-4CA3D1FD8BAB}"/>
              </a:ext>
            </a:extLst>
          </p:cNvPr>
          <p:cNvSpPr txBox="1">
            <a:spLocks/>
          </p:cNvSpPr>
          <p:nvPr/>
        </p:nvSpPr>
        <p:spPr>
          <a:xfrm>
            <a:off x="579121" y="1404406"/>
            <a:ext cx="10972800" cy="4529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34613232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ON">
    <a:dk1>
      <a:srgbClr val="000000"/>
    </a:dk1>
    <a:lt1>
      <a:srgbClr val="FFFFFF"/>
    </a:lt1>
    <a:dk2>
      <a:srgbClr val="000000"/>
    </a:dk2>
    <a:lt2>
      <a:srgbClr val="FFFFFF"/>
    </a:lt2>
    <a:accent1>
      <a:srgbClr val="EA1C0A"/>
    </a:accent1>
    <a:accent2>
      <a:srgbClr val="B00402"/>
    </a:accent2>
    <a:accent3>
      <a:srgbClr val="5CC1CB"/>
    </a:accent3>
    <a:accent4>
      <a:srgbClr val="E3E000"/>
    </a:accent4>
    <a:accent5>
      <a:srgbClr val="C44341"/>
    </a:accent5>
    <a:accent6>
      <a:srgbClr val="85D1D8"/>
    </a:accent6>
    <a:hlink>
      <a:srgbClr val="0000FF"/>
    </a:hlink>
    <a:folHlink>
      <a:srgbClr val="800080"/>
    </a:folHlink>
  </a:clrScheme>
  <a:fontScheme name="EON Brix Sans">
    <a:majorFont>
      <a:latin typeface="EON Brix Sans Black"/>
      <a:ea typeface=""/>
      <a:cs typeface=""/>
    </a:majorFont>
    <a:minorFont>
      <a:latin typeface="EON Brix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3042</TotalTime>
  <Words>3894</Words>
  <Application>Microsoft Office PowerPoint</Application>
  <PresentationFormat>Widescreen</PresentationFormat>
  <Paragraphs>600</Paragraphs>
  <Slides>45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EON Brix Sans</vt:lpstr>
      <vt:lpstr>Verdana</vt:lpstr>
      <vt:lpstr>Office Theme</vt:lpstr>
      <vt:lpstr>PowerPoint Presentation</vt:lpstr>
      <vt:lpstr>PowerPoint Presentation</vt:lpstr>
      <vt:lpstr>Metodologie:</vt:lpstr>
      <vt:lpstr>PowerPoint Presentation</vt:lpstr>
      <vt:lpstr>PowerPoint Presentation</vt:lpstr>
      <vt:lpstr>PowerPoint Presentation</vt:lpstr>
      <vt:lpstr>PowerPoint Presentation</vt:lpstr>
      <vt:lpstr>PowerPoint Presentation</vt:lpstr>
      <vt:lpstr>Valori și percepții</vt:lpstr>
      <vt:lpstr>PowerPoint Presentation</vt:lpstr>
      <vt:lpstr>Există cazuri de discriminare în școlile din România?</vt:lpstr>
      <vt:lpstr>PowerPoint Presentation</vt:lpstr>
      <vt:lpstr>PowerPoint Presentation</vt:lpstr>
      <vt:lpstr>PowerPoint Presentation</vt:lpstr>
      <vt:lpstr>PowerPoint Presentation</vt:lpstr>
      <vt:lpstr>Cazuri de discriminare provocate de profesori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Aparțin poporului român…</vt:lpstr>
      <vt:lpstr>Atitudinea generală față de…</vt:lpstr>
      <vt:lpstr>Atitudinea generală față de…</vt:lpstr>
      <vt:lpstr>Atitudinea generală față de…</vt:lpstr>
      <vt:lpstr>Atitudinea generală față de…</vt:lpstr>
      <vt:lpstr>Atitudinea generală față de…</vt:lpstr>
      <vt:lpstr>PowerPoint Presentation</vt:lpstr>
      <vt:lpstr>Distanța și acceptare socială față de grupurile vulnerabile</vt:lpstr>
      <vt:lpstr>Cine sunt mai toleranți față de următoarele categorii de persoane?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E</dc:creator>
  <cp:lastModifiedBy>M E</cp:lastModifiedBy>
  <cp:revision>254</cp:revision>
  <dcterms:created xsi:type="dcterms:W3CDTF">2021-06-10T12:18:33Z</dcterms:created>
  <dcterms:modified xsi:type="dcterms:W3CDTF">2021-06-25T13:51:47Z</dcterms:modified>
</cp:coreProperties>
</file>