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1.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3.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notesSlides/notesSlide1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theme/themeOverride1.xml" ContentType="application/vnd.openxmlformats-officedocument.themeOverride+xml"/>
  <Override PartName="/ppt/charts/chart35.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30" r:id="rId2"/>
    <p:sldId id="326" r:id="rId3"/>
    <p:sldId id="286" r:id="rId4"/>
    <p:sldId id="329" r:id="rId5"/>
    <p:sldId id="297" r:id="rId6"/>
    <p:sldId id="298" r:id="rId7"/>
    <p:sldId id="296" r:id="rId8"/>
    <p:sldId id="283" r:id="rId9"/>
    <p:sldId id="270" r:id="rId10"/>
    <p:sldId id="262" r:id="rId11"/>
    <p:sldId id="271" r:id="rId12"/>
    <p:sldId id="263" r:id="rId13"/>
    <p:sldId id="323" r:id="rId14"/>
    <p:sldId id="272" r:id="rId15"/>
    <p:sldId id="276" r:id="rId16"/>
    <p:sldId id="275" r:id="rId17"/>
    <p:sldId id="273" r:id="rId18"/>
    <p:sldId id="274" r:id="rId19"/>
    <p:sldId id="325" r:id="rId20"/>
    <p:sldId id="261" r:id="rId21"/>
    <p:sldId id="287" r:id="rId22"/>
    <p:sldId id="288" r:id="rId23"/>
    <p:sldId id="289" r:id="rId24"/>
    <p:sldId id="322" r:id="rId25"/>
    <p:sldId id="292" r:id="rId26"/>
    <p:sldId id="293" r:id="rId27"/>
    <p:sldId id="266" r:id="rId28"/>
    <p:sldId id="267" r:id="rId29"/>
    <p:sldId id="278" r:id="rId30"/>
    <p:sldId id="269" r:id="rId31"/>
    <p:sldId id="290" r:id="rId32"/>
    <p:sldId id="302" r:id="rId33"/>
    <p:sldId id="328" r:id="rId34"/>
    <p:sldId id="299" r:id="rId35"/>
    <p:sldId id="301" r:id="rId36"/>
    <p:sldId id="324" r:id="rId37"/>
    <p:sldId id="33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a:srgbClr val="D55757"/>
    <a:srgbClr val="AC0000"/>
    <a:srgbClr val="CE3E3E"/>
    <a:srgbClr val="C00000"/>
    <a:srgbClr val="EE0000"/>
    <a:srgbClr val="E08888"/>
    <a:srgbClr val="F0C6C6"/>
    <a:srgbClr val="F5DBDB"/>
    <a:srgbClr val="E9A9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6" autoAdjust="0"/>
    <p:restoredTop sz="95687" autoAdjust="0"/>
  </p:normalViewPr>
  <p:slideViewPr>
    <p:cSldViewPr snapToGrid="0">
      <p:cViewPr varScale="1">
        <p:scale>
          <a:sx n="103" d="100"/>
          <a:sy n="103" d="100"/>
        </p:scale>
        <p:origin x="9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56001995447632"/>
          <c:y val="4.3783470354191271E-2"/>
          <c:w val="0.42984002084313722"/>
          <c:h val="0.86003727454693391"/>
        </c:manualLayout>
      </c:layout>
      <c:barChart>
        <c:barDir val="col"/>
        <c:grouping val="percentStacked"/>
        <c:varyColors val="0"/>
        <c:ser>
          <c:idx val="0"/>
          <c:order val="0"/>
          <c:tx>
            <c:strRef>
              <c:f>Sheet1!$A$1</c:f>
              <c:strCache>
                <c:ptCount val="1"/>
                <c:pt idx="0">
                  <c:v>Deloc</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c:formatCode>
                <c:ptCount val="1"/>
                <c:pt idx="0">
                  <c:v>0.09</c:v>
                </c:pt>
              </c:numCache>
            </c:numRef>
          </c:val>
          <c:extLst>
            <c:ext xmlns:c16="http://schemas.microsoft.com/office/drawing/2014/chart" uri="{C3380CC4-5D6E-409C-BE32-E72D297353CC}">
              <c16:uniqueId val="{00000000-B8FE-4B8C-B95D-C0680D6B2265}"/>
            </c:ext>
          </c:extLst>
        </c:ser>
        <c:ser>
          <c:idx val="1"/>
          <c:order val="1"/>
          <c:tx>
            <c:strRef>
              <c:f>Sheet1!$B$1</c:f>
              <c:strCache>
                <c:ptCount val="1"/>
                <c:pt idx="0">
                  <c:v>În mică măsură</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0.46</c:v>
                </c:pt>
              </c:numCache>
            </c:numRef>
          </c:val>
          <c:extLst>
            <c:ext xmlns:c16="http://schemas.microsoft.com/office/drawing/2014/chart" uri="{C3380CC4-5D6E-409C-BE32-E72D297353CC}">
              <c16:uniqueId val="{00000000-A5AD-3C44-B532-CE456B58D866}"/>
            </c:ext>
          </c:extLst>
        </c:ser>
        <c:ser>
          <c:idx val="2"/>
          <c:order val="2"/>
          <c:tx>
            <c:strRef>
              <c:f>Sheet1!$C$1</c:f>
              <c:strCache>
                <c:ptCount val="1"/>
                <c:pt idx="0">
                  <c:v>În mare măsură</c:v>
                </c:pt>
              </c:strCache>
            </c:strRef>
          </c:tx>
          <c:spPr>
            <a:solidFill>
              <a:srgbClr val="D557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c:formatCode>
                <c:ptCount val="1"/>
                <c:pt idx="0">
                  <c:v>0.36</c:v>
                </c:pt>
              </c:numCache>
            </c:numRef>
          </c:val>
          <c:extLst>
            <c:ext xmlns:c16="http://schemas.microsoft.com/office/drawing/2014/chart" uri="{C3380CC4-5D6E-409C-BE32-E72D297353CC}">
              <c16:uniqueId val="{00000001-A5AD-3C44-B532-CE456B58D866}"/>
            </c:ext>
          </c:extLst>
        </c:ser>
        <c:ser>
          <c:idx val="3"/>
          <c:order val="3"/>
          <c:tx>
            <c:strRef>
              <c:f>Sheet1!$D$1</c:f>
              <c:strCache>
                <c:ptCount val="1"/>
                <c:pt idx="0">
                  <c:v>În foarte mare măsură</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###0%</c:formatCode>
                <c:ptCount val="1"/>
                <c:pt idx="0">
                  <c:v>0.06</c:v>
                </c:pt>
              </c:numCache>
            </c:numRef>
          </c:val>
          <c:extLst>
            <c:ext xmlns:c16="http://schemas.microsoft.com/office/drawing/2014/chart" uri="{C3380CC4-5D6E-409C-BE32-E72D297353CC}">
              <c16:uniqueId val="{00000002-A5AD-3C44-B532-CE456B58D866}"/>
            </c:ext>
          </c:extLst>
        </c:ser>
        <c:ser>
          <c:idx val="4"/>
          <c:order val="4"/>
          <c:tx>
            <c:strRef>
              <c:f>Sheet1!$E$1</c:f>
              <c:strCache>
                <c:ptCount val="1"/>
                <c:pt idx="0">
                  <c:v>Nu știu </c:v>
                </c:pt>
              </c:strCache>
            </c:strRef>
          </c:tx>
          <c:spPr>
            <a:solidFill>
              <a:schemeClr val="bg1">
                <a:lumMod val="95000"/>
              </a:schemeClr>
            </a:solidFill>
            <a:ln>
              <a:noFill/>
            </a:ln>
            <a:effectLst/>
          </c:spPr>
          <c:invertIfNegative val="0"/>
          <c:dLbls>
            <c:dLbl>
              <c:idx val="0"/>
              <c:layout>
                <c:manualLayout>
                  <c:x val="9.4048857627990245E-17"/>
                  <c:y val="-1.00235672218302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28-44D0-AB21-D8EB76EE80D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###0%</c:formatCode>
                <c:ptCount val="1"/>
                <c:pt idx="0">
                  <c:v>2.1487603305785124E-2</c:v>
                </c:pt>
              </c:numCache>
            </c:numRef>
          </c:val>
          <c:extLst>
            <c:ext xmlns:c16="http://schemas.microsoft.com/office/drawing/2014/chart" uri="{C3380CC4-5D6E-409C-BE32-E72D297353CC}">
              <c16:uniqueId val="{00000003-A5AD-3C44-B532-CE456B58D866}"/>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axMin"/>
        </c:scaling>
        <c:delete val="1"/>
        <c:axPos val="b"/>
        <c:numFmt formatCode="###0%" sourceLinked="1"/>
        <c:majorTickMark val="out"/>
        <c:minorTickMark val="none"/>
        <c:tickLblPos val="nextTo"/>
        <c:crossAx val="529672816"/>
        <c:crosses val="autoZero"/>
        <c:auto val="1"/>
        <c:lblAlgn val="ctr"/>
        <c:lblOffset val="100"/>
        <c:noMultiLvlLbl val="0"/>
      </c:catAx>
      <c:valAx>
        <c:axId val="529672816"/>
        <c:scaling>
          <c:orientation val="minMax"/>
        </c:scaling>
        <c:delete val="1"/>
        <c:axPos val="r"/>
        <c:numFmt formatCode="0%" sourceLinked="1"/>
        <c:majorTickMark val="out"/>
        <c:minorTickMark val="none"/>
        <c:tickLblPos val="nextTo"/>
        <c:crossAx val="529679056"/>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Părinții au rolul primar în educația copiilor despre cum să nu își discrimineze colegii</c:v>
                </c:pt>
                <c:pt idx="1">
                  <c:v>Părinții joacă un rol egal cu școala în acest aspect</c:v>
                </c:pt>
                <c:pt idx="2">
                  <c:v>Părinții au rolul primar în educația copiilor despre cum să se protejeze contra discriminării</c:v>
                </c:pt>
              </c:strCache>
            </c:strRef>
          </c:cat>
          <c:val>
            <c:numRef>
              <c:f>Sheet1!$B$2:$B$4</c:f>
              <c:numCache>
                <c:formatCode>0%</c:formatCode>
                <c:ptCount val="3"/>
                <c:pt idx="0">
                  <c:v>0.65</c:v>
                </c:pt>
                <c:pt idx="1">
                  <c:v>0.28000000000000003</c:v>
                </c:pt>
                <c:pt idx="2">
                  <c:v>0.06</c:v>
                </c:pt>
              </c:numCache>
            </c:numRef>
          </c:val>
          <c:extLst>
            <c:ext xmlns:c16="http://schemas.microsoft.com/office/drawing/2014/chart" uri="{C3380CC4-5D6E-409C-BE32-E72D297353CC}">
              <c16:uniqueId val="{00000000-B668-4338-A028-D2F308E76811}"/>
            </c:ext>
          </c:extLst>
        </c:ser>
        <c:dLbls>
          <c:dLblPos val="outEnd"/>
          <c:showLegendKey val="0"/>
          <c:showVal val="1"/>
          <c:showCatName val="0"/>
          <c:showSerName val="0"/>
          <c:showPercent val="0"/>
          <c:showBubbleSize val="0"/>
        </c:dLbls>
        <c:gapWidth val="182"/>
        <c:axId val="640248448"/>
        <c:axId val="640228064"/>
      </c:barChart>
      <c:catAx>
        <c:axId val="640248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640228064"/>
        <c:crosses val="autoZero"/>
        <c:auto val="1"/>
        <c:lblAlgn val="ctr"/>
        <c:lblOffset val="100"/>
        <c:noMultiLvlLbl val="0"/>
      </c:catAx>
      <c:valAx>
        <c:axId val="640228064"/>
        <c:scaling>
          <c:orientation val="minMax"/>
          <c:max val="1"/>
        </c:scaling>
        <c:delete val="1"/>
        <c:axPos val="t"/>
        <c:numFmt formatCode="0%" sourceLinked="1"/>
        <c:majorTickMark val="none"/>
        <c:minorTickMark val="none"/>
        <c:tickLblPos val="nextTo"/>
        <c:crossAx val="6402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dPt>
            <c:idx val="0"/>
            <c:bubble3D val="0"/>
            <c:spPr>
              <a:solidFill>
                <a:srgbClr val="AC0000"/>
              </a:solidFill>
              <a:ln w="19050">
                <a:solidFill>
                  <a:schemeClr val="lt1"/>
                </a:solidFill>
              </a:ln>
              <a:effectLst/>
            </c:spPr>
            <c:extLst>
              <c:ext xmlns:c16="http://schemas.microsoft.com/office/drawing/2014/chart" uri="{C3380CC4-5D6E-409C-BE32-E72D297353CC}">
                <c16:uniqueId val="{00000002-E256-4CBD-976D-42702FD7AC43}"/>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E256-4CBD-976D-42702FD7AC43}"/>
              </c:ext>
            </c:extLst>
          </c:dPt>
          <c:cat>
            <c:strRef>
              <c:f>Sheet1!$A$2:$A$3</c:f>
              <c:strCache>
                <c:ptCount val="2"/>
                <c:pt idx="0">
                  <c:v>Da</c:v>
                </c:pt>
                <c:pt idx="1">
                  <c:v>Nu</c:v>
                </c:pt>
              </c:strCache>
            </c:strRef>
          </c:cat>
          <c:val>
            <c:numRef>
              <c:f>Sheet1!$B$2:$B$3</c:f>
              <c:numCache>
                <c:formatCode>###0%</c:formatCode>
                <c:ptCount val="2"/>
                <c:pt idx="0">
                  <c:v>0.90671031096563015</c:v>
                </c:pt>
                <c:pt idx="1">
                  <c:v>9.3289689034369891E-2</c:v>
                </c:pt>
              </c:numCache>
            </c:numRef>
          </c:val>
          <c:extLst>
            <c:ext xmlns:c16="http://schemas.microsoft.com/office/drawing/2014/chart" uri="{C3380CC4-5D6E-409C-BE32-E72D297353CC}">
              <c16:uniqueId val="{00000000-E256-4CBD-976D-42702FD7AC43}"/>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4700192752213"/>
          <c:y val="3.7728246438637182E-2"/>
          <c:w val="0.44957944149946832"/>
          <c:h val="0.92454350712272559"/>
        </c:manualLayout>
      </c:layout>
      <c:barChart>
        <c:barDir val="bar"/>
        <c:grouping val="clustered"/>
        <c:varyColors val="0"/>
        <c:ser>
          <c:idx val="0"/>
          <c:order val="0"/>
          <c:tx>
            <c:strRef>
              <c:f>Sheet1!$B$1</c:f>
              <c:strCache>
                <c:ptCount val="1"/>
                <c:pt idx="0">
                  <c:v>Total</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Nu au considerat că este necesar</c:v>
                </c:pt>
                <c:pt idx="1">
                  <c:v>Este un subiect pe care îl abordează la școală</c:v>
                </c:pt>
                <c:pt idx="2">
                  <c:v>Nu dețin informațiile necesare</c:v>
                </c:pt>
              </c:strCache>
            </c:strRef>
          </c:cat>
          <c:val>
            <c:numRef>
              <c:f>Sheet1!$B$2:$B$4</c:f>
              <c:numCache>
                <c:formatCode>###0%</c:formatCode>
                <c:ptCount val="3"/>
                <c:pt idx="0">
                  <c:v>0.66666666666666652</c:v>
                </c:pt>
                <c:pt idx="1">
                  <c:v>0.13559322033898305</c:v>
                </c:pt>
                <c:pt idx="2">
                  <c:v>0.11864406779661017</c:v>
                </c:pt>
              </c:numCache>
            </c:numRef>
          </c:val>
          <c:extLst>
            <c:ext xmlns:c16="http://schemas.microsoft.com/office/drawing/2014/chart" uri="{C3380CC4-5D6E-409C-BE32-E72D297353CC}">
              <c16:uniqueId val="{00000000-4A64-4FDD-8D0B-36440CFB0885}"/>
            </c:ext>
          </c:extLst>
        </c:ser>
        <c:dLbls>
          <c:dLblPos val="outEnd"/>
          <c:showLegendKey val="0"/>
          <c:showVal val="1"/>
          <c:showCatName val="0"/>
          <c:showSerName val="0"/>
          <c:showPercent val="0"/>
          <c:showBubbleSize val="0"/>
        </c:dLbls>
        <c:gapWidth val="182"/>
        <c:axId val="1577685103"/>
        <c:axId val="1577685935"/>
      </c:barChart>
      <c:catAx>
        <c:axId val="15776851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1577685935"/>
        <c:crosses val="autoZero"/>
        <c:auto val="1"/>
        <c:lblAlgn val="ctr"/>
        <c:lblOffset val="100"/>
        <c:noMultiLvlLbl val="0"/>
      </c:catAx>
      <c:valAx>
        <c:axId val="1577685935"/>
        <c:scaling>
          <c:orientation val="minMax"/>
        </c:scaling>
        <c:delete val="1"/>
        <c:axPos val="t"/>
        <c:numFmt formatCode="###0%" sourceLinked="1"/>
        <c:majorTickMark val="none"/>
        <c:minorTickMark val="none"/>
        <c:tickLblPos val="nextTo"/>
        <c:crossAx val="157768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dPt>
            <c:idx val="0"/>
            <c:bubble3D val="0"/>
            <c:spPr>
              <a:solidFill>
                <a:srgbClr val="CE3E3E"/>
              </a:solidFill>
              <a:ln w="19050">
                <a:solidFill>
                  <a:schemeClr val="lt1"/>
                </a:solidFill>
              </a:ln>
              <a:effectLst/>
            </c:spPr>
            <c:extLst>
              <c:ext xmlns:c16="http://schemas.microsoft.com/office/drawing/2014/chart" uri="{C3380CC4-5D6E-409C-BE32-E72D297353CC}">
                <c16:uniqueId val="{00000001-3B15-42E1-A074-C76868333C66}"/>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3B15-42E1-A074-C76868333C66}"/>
              </c:ext>
            </c:extLst>
          </c:dPt>
          <c:cat>
            <c:strRef>
              <c:f>Sheet1!$A$2:$A$3</c:f>
              <c:strCache>
                <c:ptCount val="2"/>
                <c:pt idx="0">
                  <c:v>Da</c:v>
                </c:pt>
                <c:pt idx="1">
                  <c:v>Nu</c:v>
                </c:pt>
              </c:strCache>
            </c:strRef>
          </c:cat>
          <c:val>
            <c:numRef>
              <c:f>Sheet1!$B$2:$B$3</c:f>
              <c:numCache>
                <c:formatCode>###0%</c:formatCode>
                <c:ptCount val="2"/>
                <c:pt idx="0">
                  <c:v>0.93388429752066116</c:v>
                </c:pt>
                <c:pt idx="1">
                  <c:v>6.6115702479338845E-2</c:v>
                </c:pt>
              </c:numCache>
            </c:numRef>
          </c:val>
          <c:extLst>
            <c:ext xmlns:c16="http://schemas.microsoft.com/office/drawing/2014/chart" uri="{C3380CC4-5D6E-409C-BE32-E72D297353CC}">
              <c16:uniqueId val="{00000004-3B15-42E1-A074-C76868333C66}"/>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dPt>
            <c:idx val="0"/>
            <c:bubble3D val="0"/>
            <c:spPr>
              <a:solidFill>
                <a:srgbClr val="AC0000"/>
              </a:solidFill>
              <a:ln w="19050">
                <a:solidFill>
                  <a:schemeClr val="lt1"/>
                </a:solidFill>
              </a:ln>
              <a:effectLst/>
            </c:spPr>
            <c:extLst>
              <c:ext xmlns:c16="http://schemas.microsoft.com/office/drawing/2014/chart" uri="{C3380CC4-5D6E-409C-BE32-E72D297353CC}">
                <c16:uniqueId val="{00000001-EA2C-4BFC-81B1-E4FF522DDEE8}"/>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EA2C-4BFC-81B1-E4FF522DDEE8}"/>
              </c:ext>
            </c:extLst>
          </c:dPt>
          <c:cat>
            <c:strRef>
              <c:f>Sheet1!$A$2:$A$3</c:f>
              <c:strCache>
                <c:ptCount val="2"/>
                <c:pt idx="0">
                  <c:v>Da</c:v>
                </c:pt>
                <c:pt idx="1">
                  <c:v>Nu</c:v>
                </c:pt>
              </c:strCache>
            </c:strRef>
          </c:cat>
          <c:val>
            <c:numRef>
              <c:f>Sheet1!$B$2:$B$3</c:f>
              <c:numCache>
                <c:formatCode>###0%</c:formatCode>
                <c:ptCount val="2"/>
                <c:pt idx="0">
                  <c:v>0.48936170212765956</c:v>
                </c:pt>
                <c:pt idx="1">
                  <c:v>0.51063829787234039</c:v>
                </c:pt>
              </c:numCache>
            </c:numRef>
          </c:val>
          <c:extLst>
            <c:ext xmlns:c16="http://schemas.microsoft.com/office/drawing/2014/chart" uri="{C3380CC4-5D6E-409C-BE32-E72D297353CC}">
              <c16:uniqueId val="{00000004-EA2C-4BFC-81B1-E4FF522DDEE8}"/>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4700192752213"/>
          <c:y val="3.7728246438637182E-2"/>
          <c:w val="0.44957944149946832"/>
          <c:h val="0.92454350712272559"/>
        </c:manualLayout>
      </c:layout>
      <c:barChart>
        <c:barDir val="bar"/>
        <c:grouping val="clustered"/>
        <c:varyColors val="0"/>
        <c:ser>
          <c:idx val="0"/>
          <c:order val="0"/>
          <c:tx>
            <c:strRef>
              <c:f>Sheet1!$B$1</c:f>
              <c:strCache>
                <c:ptCount val="1"/>
                <c:pt idx="0">
                  <c:v>Total</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Discută cu persoana care a discriminat</c:v>
                </c:pt>
                <c:pt idx="1">
                  <c:v>Apelează la CNCD</c:v>
                </c:pt>
                <c:pt idx="2">
                  <c:v>Apelează la poliție</c:v>
                </c:pt>
                <c:pt idx="3">
                  <c:v>Discută cu dirigintele clasei</c:v>
                </c:pt>
                <c:pt idx="4">
                  <c:v>Discută cu directorul școlii</c:v>
                </c:pt>
                <c:pt idx="5">
                  <c:v>Discută cu un cadru didactic</c:v>
                </c:pt>
                <c:pt idx="6">
                  <c:v>Apelează la instituția de învățământ unde este înscris copilul</c:v>
                </c:pt>
                <c:pt idx="7">
                  <c:v>Discută cu părinții elevilor care discriminează</c:v>
                </c:pt>
                <c:pt idx="8">
                  <c:v>Nu aș face nimic</c:v>
                </c:pt>
              </c:strCache>
            </c:strRef>
          </c:cat>
          <c:val>
            <c:numRef>
              <c:f>Sheet1!$B$2:$B$10</c:f>
              <c:numCache>
                <c:formatCode>###0%</c:formatCode>
                <c:ptCount val="9"/>
                <c:pt idx="0">
                  <c:v>0.64811783960720115</c:v>
                </c:pt>
                <c:pt idx="1">
                  <c:v>7.3649754500818329E-2</c:v>
                </c:pt>
                <c:pt idx="2">
                  <c:v>6.2193126022913256E-2</c:v>
                </c:pt>
                <c:pt idx="3">
                  <c:v>6.2193126022913256E-2</c:v>
                </c:pt>
                <c:pt idx="4">
                  <c:v>5.5646481178396073E-2</c:v>
                </c:pt>
                <c:pt idx="5">
                  <c:v>5.2373158756137482E-2</c:v>
                </c:pt>
                <c:pt idx="6">
                  <c:v>3.2733224222585927E-2</c:v>
                </c:pt>
                <c:pt idx="7">
                  <c:v>2.4549918166939442E-2</c:v>
                </c:pt>
                <c:pt idx="8">
                  <c:v>1.4729950900163666E-2</c:v>
                </c:pt>
              </c:numCache>
            </c:numRef>
          </c:val>
          <c:extLst>
            <c:ext xmlns:c16="http://schemas.microsoft.com/office/drawing/2014/chart" uri="{C3380CC4-5D6E-409C-BE32-E72D297353CC}">
              <c16:uniqueId val="{00000000-8FA8-4FB3-86B2-6DA2CE080FAD}"/>
            </c:ext>
          </c:extLst>
        </c:ser>
        <c:dLbls>
          <c:dLblPos val="outEnd"/>
          <c:showLegendKey val="0"/>
          <c:showVal val="1"/>
          <c:showCatName val="0"/>
          <c:showSerName val="0"/>
          <c:showPercent val="0"/>
          <c:showBubbleSize val="0"/>
        </c:dLbls>
        <c:gapWidth val="111"/>
        <c:axId val="1577685103"/>
        <c:axId val="1577685935"/>
      </c:barChart>
      <c:catAx>
        <c:axId val="15776851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1577685935"/>
        <c:crosses val="autoZero"/>
        <c:auto val="1"/>
        <c:lblAlgn val="ctr"/>
        <c:lblOffset val="100"/>
        <c:noMultiLvlLbl val="0"/>
      </c:catAx>
      <c:valAx>
        <c:axId val="1577685935"/>
        <c:scaling>
          <c:orientation val="minMax"/>
        </c:scaling>
        <c:delete val="1"/>
        <c:axPos val="t"/>
        <c:numFmt formatCode="###0%" sourceLinked="1"/>
        <c:majorTickMark val="none"/>
        <c:minorTickMark val="none"/>
        <c:tickLblPos val="nextTo"/>
        <c:crossAx val="157768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dPt>
            <c:idx val="0"/>
            <c:bubble3D val="0"/>
            <c:spPr>
              <a:solidFill>
                <a:srgbClr val="AC0000"/>
              </a:solidFill>
              <a:ln w="19050">
                <a:solidFill>
                  <a:schemeClr val="lt1"/>
                </a:solidFill>
              </a:ln>
              <a:effectLst/>
            </c:spPr>
            <c:extLst>
              <c:ext xmlns:c16="http://schemas.microsoft.com/office/drawing/2014/chart" uri="{C3380CC4-5D6E-409C-BE32-E72D297353CC}">
                <c16:uniqueId val="{00000001-A3FF-462A-BF8A-19AA80FEBBDB}"/>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A3FF-462A-BF8A-19AA80FEBBDB}"/>
              </c:ext>
            </c:extLst>
          </c:dPt>
          <c:cat>
            <c:strRef>
              <c:f>Sheet1!$A$2:$A$3</c:f>
              <c:strCache>
                <c:ptCount val="2"/>
                <c:pt idx="0">
                  <c:v>Da</c:v>
                </c:pt>
                <c:pt idx="1">
                  <c:v>Nu</c:v>
                </c:pt>
              </c:strCache>
            </c:strRef>
          </c:cat>
          <c:val>
            <c:numRef>
              <c:f>Sheet1!$B$2:$B$3</c:f>
              <c:numCache>
                <c:formatCode>###0%</c:formatCode>
                <c:ptCount val="2"/>
                <c:pt idx="0">
                  <c:v>0.79008264462809918</c:v>
                </c:pt>
                <c:pt idx="1">
                  <c:v>0.20991735537190082</c:v>
                </c:pt>
              </c:numCache>
            </c:numRef>
          </c:val>
          <c:extLst>
            <c:ext xmlns:c16="http://schemas.microsoft.com/office/drawing/2014/chart" uri="{C3380CC4-5D6E-409C-BE32-E72D297353CC}">
              <c16:uniqueId val="{00000004-A3FF-462A-BF8A-19AA80FEBBDB}"/>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B41A-4871-90DD-9AF8459E8545}"/>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B41A-4871-90DD-9AF8459E8545}"/>
              </c:ext>
            </c:extLst>
          </c:dPt>
          <c:cat>
            <c:strRef>
              <c:f>Sheet1!$A$2:$A$3</c:f>
              <c:strCache>
                <c:ptCount val="2"/>
                <c:pt idx="0">
                  <c:v>Da</c:v>
                </c:pt>
                <c:pt idx="1">
                  <c:v>Nu</c:v>
                </c:pt>
              </c:strCache>
            </c:strRef>
          </c:cat>
          <c:val>
            <c:numRef>
              <c:f>Sheet1!$B$2:$B$3</c:f>
              <c:numCache>
                <c:formatCode>###0%</c:formatCode>
                <c:ptCount val="2"/>
                <c:pt idx="0">
                  <c:v>7.1129707112970716E-2</c:v>
                </c:pt>
                <c:pt idx="1">
                  <c:v>0.92887029288702938</c:v>
                </c:pt>
              </c:numCache>
            </c:numRef>
          </c:val>
          <c:extLst>
            <c:ext xmlns:c16="http://schemas.microsoft.com/office/drawing/2014/chart" uri="{C3380CC4-5D6E-409C-BE32-E72D297353CC}">
              <c16:uniqueId val="{00000004-B41A-4871-90DD-9AF8459E8545}"/>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Școala</c:v>
                </c:pt>
                <c:pt idx="1">
                  <c:v>CNCD</c:v>
                </c:pt>
                <c:pt idx="2">
                  <c:v>Poliția</c:v>
                </c:pt>
                <c:pt idx="3">
                  <c:v>Justiția</c:v>
                </c:pt>
                <c:pt idx="4">
                  <c:v>ONG/ societatea civilă</c:v>
                </c:pt>
                <c:pt idx="5">
                  <c:v>Mass-media</c:v>
                </c:pt>
                <c:pt idx="6">
                  <c:v>Biserica</c:v>
                </c:pt>
              </c:strCache>
            </c:strRef>
          </c:cat>
          <c:val>
            <c:numRef>
              <c:f>Sheet1!$B$2:$B$8</c:f>
              <c:numCache>
                <c:formatCode>###0%</c:formatCode>
                <c:ptCount val="7"/>
                <c:pt idx="0">
                  <c:v>0.93553719008264447</c:v>
                </c:pt>
                <c:pt idx="1">
                  <c:v>0.7338842975206612</c:v>
                </c:pt>
                <c:pt idx="2">
                  <c:v>0.63</c:v>
                </c:pt>
                <c:pt idx="3">
                  <c:v>0.53</c:v>
                </c:pt>
                <c:pt idx="4">
                  <c:v>0.48925619834710743</c:v>
                </c:pt>
                <c:pt idx="5">
                  <c:v>0.48</c:v>
                </c:pt>
                <c:pt idx="6">
                  <c:v>0.40661157024793387</c:v>
                </c:pt>
              </c:numCache>
            </c:numRef>
          </c:val>
          <c:extLst>
            <c:ext xmlns:c16="http://schemas.microsoft.com/office/drawing/2014/chart" uri="{C3380CC4-5D6E-409C-BE32-E72D297353CC}">
              <c16:uniqueId val="{00000000-A830-469D-BEA6-617984D92BB1}"/>
            </c:ext>
          </c:extLst>
        </c:ser>
        <c:dLbls>
          <c:dLblPos val="outEnd"/>
          <c:showLegendKey val="0"/>
          <c:showVal val="1"/>
          <c:showCatName val="0"/>
          <c:showSerName val="0"/>
          <c:showPercent val="0"/>
          <c:showBubbleSize val="0"/>
        </c:dLbls>
        <c:gapWidth val="182"/>
        <c:axId val="1577685103"/>
        <c:axId val="1577685935"/>
      </c:barChart>
      <c:catAx>
        <c:axId val="157768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RO"/>
          </a:p>
        </c:txPr>
        <c:crossAx val="1577685935"/>
        <c:crosses val="autoZero"/>
        <c:auto val="1"/>
        <c:lblAlgn val="ctr"/>
        <c:lblOffset val="100"/>
        <c:noMultiLvlLbl val="0"/>
      </c:catAx>
      <c:valAx>
        <c:axId val="1577685935"/>
        <c:scaling>
          <c:orientation val="minMax"/>
        </c:scaling>
        <c:delete val="1"/>
        <c:axPos val="l"/>
        <c:numFmt formatCode="###0%" sourceLinked="1"/>
        <c:majorTickMark val="none"/>
        <c:minorTickMark val="none"/>
        <c:tickLblPos val="nextTo"/>
        <c:crossAx val="157768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52564703290885"/>
          <c:y val="2.8675132912422612E-2"/>
          <c:w val="0.49346868475689115"/>
          <c:h val="0.87366274225817597"/>
        </c:manualLayout>
      </c:layout>
      <c:barChart>
        <c:barDir val="bar"/>
        <c:grouping val="percentStacked"/>
        <c:varyColors val="0"/>
        <c:ser>
          <c:idx val="0"/>
          <c:order val="0"/>
          <c:tx>
            <c:strRef>
              <c:f>Sheet1!$B$1</c:f>
              <c:strCache>
                <c:ptCount val="1"/>
                <c:pt idx="0">
                  <c:v>Aparțin poporului roman</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Persoanele care trăiesc în România și au altă religie decât cea ortodoxă</c:v>
                </c:pt>
                <c:pt idx="1">
                  <c:v>Romii care trăiesc în România</c:v>
                </c:pt>
                <c:pt idx="2">
                  <c:v>Românii care trăiesc în țările vecine României</c:v>
                </c:pt>
                <c:pt idx="3">
                  <c:v>Românii care trăiesc în alte țări (decât cele vecine României)</c:v>
                </c:pt>
                <c:pt idx="4">
                  <c:v>Evreii care trăiesc în România</c:v>
                </c:pt>
                <c:pt idx="5">
                  <c:v>Maghiarii care traiesc in Romania</c:v>
                </c:pt>
                <c:pt idx="6">
                  <c:v>Persoanele de alta nationalitate care traiesc in Romania</c:v>
                </c:pt>
              </c:strCache>
            </c:strRef>
          </c:cat>
          <c:val>
            <c:numRef>
              <c:f>Sheet1!$B$2:$B$8</c:f>
              <c:numCache>
                <c:formatCode>###0%</c:formatCode>
                <c:ptCount val="7"/>
                <c:pt idx="0">
                  <c:v>0.96399345335515552</c:v>
                </c:pt>
                <c:pt idx="1">
                  <c:v>0.95090016366612107</c:v>
                </c:pt>
                <c:pt idx="2">
                  <c:v>0.9443535188216039</c:v>
                </c:pt>
                <c:pt idx="3">
                  <c:v>0.9443535188216039</c:v>
                </c:pt>
                <c:pt idx="4">
                  <c:v>0.90507364975450078</c:v>
                </c:pt>
                <c:pt idx="5">
                  <c:v>0.89689034369885434</c:v>
                </c:pt>
                <c:pt idx="6">
                  <c:v>0.83469721767594107</c:v>
                </c:pt>
              </c:numCache>
            </c:numRef>
          </c:val>
          <c:extLst>
            <c:ext xmlns:c16="http://schemas.microsoft.com/office/drawing/2014/chart" uri="{C3380CC4-5D6E-409C-BE32-E72D297353CC}">
              <c16:uniqueId val="{00000000-E347-4C0F-92DD-842498599B68}"/>
            </c:ext>
          </c:extLst>
        </c:ser>
        <c:ser>
          <c:idx val="1"/>
          <c:order val="1"/>
          <c:tx>
            <c:strRef>
              <c:f>Sheet1!$C$1</c:f>
              <c:strCache>
                <c:ptCount val="1"/>
                <c:pt idx="0">
                  <c:v>Nu aparțin poporului roman</c:v>
                </c:pt>
              </c:strCache>
            </c:strRef>
          </c:tx>
          <c:spPr>
            <a:solidFill>
              <a:schemeClr val="bg1">
                <a:lumMod val="85000"/>
              </a:schemeClr>
            </a:solidFill>
            <a:ln>
              <a:noFill/>
            </a:ln>
            <a:effectLst/>
          </c:spPr>
          <c:invertIfNegative val="0"/>
          <c:dLbls>
            <c:dLbl>
              <c:idx val="0"/>
              <c:layout>
                <c:manualLayout>
                  <c:x val="6.8813163589600095E-3"/>
                  <c:y val="2.790072698134222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DC-42A0-B196-57FC657A402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Persoanele care trăiesc în România și au altă religie decât cea ortodoxă</c:v>
                </c:pt>
                <c:pt idx="1">
                  <c:v>Romii care trăiesc în România</c:v>
                </c:pt>
                <c:pt idx="2">
                  <c:v>Românii care trăiesc în țările vecine României</c:v>
                </c:pt>
                <c:pt idx="3">
                  <c:v>Românii care trăiesc în alte țări (decât cele vecine României)</c:v>
                </c:pt>
                <c:pt idx="4">
                  <c:v>Evreii care trăiesc în România</c:v>
                </c:pt>
                <c:pt idx="5">
                  <c:v>Maghiarii care traiesc in Romania</c:v>
                </c:pt>
                <c:pt idx="6">
                  <c:v>Persoanele de alta nationalitate care traiesc in Romania</c:v>
                </c:pt>
              </c:strCache>
            </c:strRef>
          </c:cat>
          <c:val>
            <c:numRef>
              <c:f>Sheet1!$C$2:$C$8</c:f>
              <c:numCache>
                <c:formatCode>###0%</c:formatCode>
                <c:ptCount val="7"/>
                <c:pt idx="0">
                  <c:v>3.6006546644844518E-2</c:v>
                </c:pt>
                <c:pt idx="1">
                  <c:v>4.9099836333878884E-2</c:v>
                </c:pt>
                <c:pt idx="2">
                  <c:v>5.5646481178396073E-2</c:v>
                </c:pt>
                <c:pt idx="3">
                  <c:v>5.5646481178396073E-2</c:v>
                </c:pt>
                <c:pt idx="4">
                  <c:v>9.4926350245499169E-2</c:v>
                </c:pt>
                <c:pt idx="5">
                  <c:v>0.10310965630114566</c:v>
                </c:pt>
                <c:pt idx="6">
                  <c:v>0.1653027823240589</c:v>
                </c:pt>
              </c:numCache>
            </c:numRef>
          </c:val>
          <c:extLst>
            <c:ext xmlns:c16="http://schemas.microsoft.com/office/drawing/2014/chart" uri="{C3380CC4-5D6E-409C-BE32-E72D297353CC}">
              <c16:uniqueId val="{00000001-E347-4C0F-92DD-842498599B68}"/>
            </c:ext>
          </c:extLst>
        </c:ser>
        <c:dLbls>
          <c:dLblPos val="ctr"/>
          <c:showLegendKey val="0"/>
          <c:showVal val="1"/>
          <c:showCatName val="0"/>
          <c:showSerName val="0"/>
          <c:showPercent val="0"/>
          <c:showBubbleSize val="0"/>
        </c:dLbls>
        <c:gapWidth val="106"/>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690483312"/>
        <c:crosses val="autoZero"/>
        <c:auto val="1"/>
        <c:lblAlgn val="ctr"/>
        <c:lblOffset val="100"/>
        <c:noMultiLvlLbl val="0"/>
      </c:catAx>
      <c:valAx>
        <c:axId val="690483312"/>
        <c:scaling>
          <c:orientation val="minMax"/>
          <c:min val="0"/>
        </c:scaling>
        <c:delete val="1"/>
        <c:axPos val="t"/>
        <c:numFmt formatCode="0%" sourceLinked="1"/>
        <c:majorTickMark val="out"/>
        <c:minorTickMark val="none"/>
        <c:tickLblPos val="nextTo"/>
        <c:crossAx val="690492880"/>
        <c:crosses val="autoZero"/>
        <c:crossBetween val="between"/>
      </c:valAx>
      <c:spPr>
        <a:noFill/>
        <a:ln>
          <a:noFill/>
        </a:ln>
        <a:effectLst/>
      </c:spPr>
    </c:plotArea>
    <c:legend>
      <c:legendPos val="b"/>
      <c:layout>
        <c:manualLayout>
          <c:xMode val="edge"/>
          <c:yMode val="edge"/>
          <c:x val="0.47176220278608905"/>
          <c:y val="0.89619479596397777"/>
          <c:w val="0.52272380348787673"/>
          <c:h val="6.347917628409455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80017854005135"/>
          <c:y val="9.3896843293634458E-2"/>
          <c:w val="0.42984002084313722"/>
          <c:h val="0.80201126377494714"/>
        </c:manualLayout>
      </c:layout>
      <c:barChart>
        <c:barDir val="col"/>
        <c:grouping val="percentStacked"/>
        <c:varyColors val="0"/>
        <c:ser>
          <c:idx val="0"/>
          <c:order val="0"/>
          <c:tx>
            <c:strRef>
              <c:f>Sheet1!$B$1</c:f>
              <c:strCache>
                <c:ptCount val="1"/>
                <c:pt idx="0">
                  <c:v>Deloc</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0.33553719008264465</c:v>
                </c:pt>
              </c:numCache>
            </c:numRef>
          </c:val>
          <c:extLst>
            <c:ext xmlns:c16="http://schemas.microsoft.com/office/drawing/2014/chart" uri="{C3380CC4-5D6E-409C-BE32-E72D297353CC}">
              <c16:uniqueId val="{00000000-BEF7-41B5-A4F7-841C9DB62F4E}"/>
            </c:ext>
          </c:extLst>
        </c:ser>
        <c:ser>
          <c:idx val="1"/>
          <c:order val="1"/>
          <c:tx>
            <c:strRef>
              <c:f>Sheet1!$C$1</c:f>
              <c:strCache>
                <c:ptCount val="1"/>
                <c:pt idx="0">
                  <c:v>În mică măsură</c:v>
                </c:pt>
              </c:strCache>
            </c:strRef>
          </c:tx>
          <c:spPr>
            <a:solidFill>
              <a:schemeClr val="accent1">
                <a:lumMod val="60000"/>
                <a:lumOff val="40000"/>
              </a:schemeClr>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0-F658-4C37-99F4-32A85BA3C60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0.43471074380165287</c:v>
                </c:pt>
              </c:numCache>
            </c:numRef>
          </c:val>
          <c:extLst>
            <c:ext xmlns:c16="http://schemas.microsoft.com/office/drawing/2014/chart" uri="{C3380CC4-5D6E-409C-BE32-E72D297353CC}">
              <c16:uniqueId val="{00000001-BEF7-41B5-A4F7-841C9DB62F4E}"/>
            </c:ext>
          </c:extLst>
        </c:ser>
        <c:ser>
          <c:idx val="2"/>
          <c:order val="2"/>
          <c:tx>
            <c:strRef>
              <c:f>Sheet1!$D$1</c:f>
              <c:strCache>
                <c:ptCount val="1"/>
                <c:pt idx="0">
                  <c:v>În mare măsură</c:v>
                </c:pt>
              </c:strCache>
            </c:strRef>
          </c:tx>
          <c:spPr>
            <a:solidFill>
              <a:srgbClr val="D557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Cache>
                <c:formatCode>###0%</c:formatCode>
                <c:ptCount val="1"/>
                <c:pt idx="0">
                  <c:v>0.1785123966942149</c:v>
                </c:pt>
              </c:numCache>
            </c:numRef>
          </c:val>
          <c:extLst>
            <c:ext xmlns:c16="http://schemas.microsoft.com/office/drawing/2014/chart" uri="{C3380CC4-5D6E-409C-BE32-E72D297353CC}">
              <c16:uniqueId val="{00000002-BEF7-41B5-A4F7-841C9DB62F4E}"/>
            </c:ext>
          </c:extLst>
        </c:ser>
        <c:ser>
          <c:idx val="3"/>
          <c:order val="3"/>
          <c:tx>
            <c:strRef>
              <c:f>Sheet1!$E$1</c:f>
              <c:strCache>
                <c:ptCount val="1"/>
                <c:pt idx="0">
                  <c:v>În foarte mare măsură</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Sheet1!$E$2</c:f>
              <c:numCache>
                <c:formatCode>###0%</c:formatCode>
                <c:ptCount val="1"/>
                <c:pt idx="0">
                  <c:v>4.1322314049586778E-2</c:v>
                </c:pt>
              </c:numCache>
            </c:numRef>
          </c:val>
          <c:extLst>
            <c:ext xmlns:c16="http://schemas.microsoft.com/office/drawing/2014/chart" uri="{C3380CC4-5D6E-409C-BE32-E72D297353CC}">
              <c16:uniqueId val="{00000003-BEF7-41B5-A4F7-841C9DB62F4E}"/>
            </c:ext>
          </c:extLst>
        </c:ser>
        <c:ser>
          <c:idx val="4"/>
          <c:order val="4"/>
          <c:tx>
            <c:strRef>
              <c:f>Sheet1!$F$1</c:f>
              <c:strCache>
                <c:ptCount val="1"/>
                <c:pt idx="0">
                  <c:v>Nu știu </c:v>
                </c:pt>
              </c:strCache>
            </c:strRef>
          </c:tx>
          <c:spPr>
            <a:solidFill>
              <a:schemeClr val="bg1">
                <a:lumMod val="85000"/>
              </a:schemeClr>
            </a:solidFill>
            <a:ln>
              <a:noFill/>
            </a:ln>
            <a:effectLst/>
          </c:spPr>
          <c:invertIfNegative val="0"/>
          <c:dLbls>
            <c:dLbl>
              <c:idx val="0"/>
              <c:layout>
                <c:manualLayout>
                  <c:x val="-2.5649984751387016E-3"/>
                  <c:y val="-2.11003675534497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EF7-41B5-A4F7-841C9DB62F4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Sheet1!$F$2</c:f>
              <c:numCache>
                <c:formatCode>###0%</c:formatCode>
                <c:ptCount val="1"/>
                <c:pt idx="0">
                  <c:v>9.9173553719008271E-3</c:v>
                </c:pt>
              </c:numCache>
            </c:numRef>
          </c:val>
          <c:extLst>
            <c:ext xmlns:c16="http://schemas.microsoft.com/office/drawing/2014/chart" uri="{C3380CC4-5D6E-409C-BE32-E72D297353CC}">
              <c16:uniqueId val="{00000004-BEF7-41B5-A4F7-841C9DB62F4E}"/>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1"/>
        <c:axPos val="b"/>
        <c:numFmt formatCode="General" sourceLinked="1"/>
        <c:majorTickMark val="none"/>
        <c:minorTickMark val="none"/>
        <c:tickLblPos val="nextTo"/>
        <c:crossAx val="529672816"/>
        <c:crosses val="autoZero"/>
        <c:auto val="1"/>
        <c:lblAlgn val="ctr"/>
        <c:lblOffset val="100"/>
        <c:noMultiLvlLbl val="0"/>
      </c:catAx>
      <c:valAx>
        <c:axId val="529672816"/>
        <c:scaling>
          <c:orientation val="minMax"/>
        </c:scaling>
        <c:delete val="1"/>
        <c:axPos val="l"/>
        <c:numFmt formatCode="0%" sourceLinked="1"/>
        <c:majorTickMark val="none"/>
        <c:minorTickMark val="none"/>
        <c:tickLblPos val="nextTo"/>
        <c:crossAx val="5296790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56175045599565"/>
          <c:y val="3.4122023482400413E-2"/>
          <c:w val="0.50743824954400429"/>
          <c:h val="0.84966476394252255"/>
        </c:manualLayout>
      </c:layout>
      <c:barChart>
        <c:barDir val="bar"/>
        <c:grouping val="percentStacked"/>
        <c:varyColors val="0"/>
        <c:ser>
          <c:idx val="0"/>
          <c:order val="0"/>
          <c:tx>
            <c:strRef>
              <c:f>Sheet1!$B$1</c:f>
              <c:strCache>
                <c:ptCount val="1"/>
                <c:pt idx="0">
                  <c:v>Mai degrabă în acord</c:v>
                </c:pt>
              </c:strCache>
            </c:strRef>
          </c:tx>
          <c:spPr>
            <a:solidFill>
              <a:srgbClr val="96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În zilele noastre cei mai mulți care încalcă legea scapă nepedepsiți</c:v>
                </c:pt>
                <c:pt idx="1">
                  <c:v>Nu contează legile oricum cei de la putere fac ce vor ei</c:v>
                </c:pt>
                <c:pt idx="2">
                  <c:v>În prezent nici tribunalele nu mai fac dreptate oamenilor</c:v>
                </c:pt>
              </c:strCache>
            </c:strRef>
          </c:cat>
          <c:val>
            <c:numRef>
              <c:f>Sheet1!$B$2:$B$4</c:f>
              <c:numCache>
                <c:formatCode>###0%</c:formatCode>
                <c:ptCount val="3"/>
                <c:pt idx="0">
                  <c:v>0.72396694214876034</c:v>
                </c:pt>
                <c:pt idx="1">
                  <c:v>0.71074380165289253</c:v>
                </c:pt>
                <c:pt idx="2">
                  <c:v>0.57355371900826446</c:v>
                </c:pt>
              </c:numCache>
            </c:numRef>
          </c:val>
          <c:extLst>
            <c:ext xmlns:c16="http://schemas.microsoft.com/office/drawing/2014/chart" uri="{C3380CC4-5D6E-409C-BE32-E72D297353CC}">
              <c16:uniqueId val="{00000000-BBB8-4086-806E-80289E4E6115}"/>
            </c:ext>
          </c:extLst>
        </c:ser>
        <c:ser>
          <c:idx val="1"/>
          <c:order val="1"/>
          <c:tx>
            <c:strRef>
              <c:f>Sheet1!$C$1</c:f>
              <c:strCache>
                <c:ptCount val="1"/>
                <c:pt idx="0">
                  <c:v>Mai degrabă în dezacord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În zilele noastre cei mai mulți care încalcă legea scapă nepedepsiți</c:v>
                </c:pt>
                <c:pt idx="1">
                  <c:v>Nu contează legile oricum cei de la putere fac ce vor ei</c:v>
                </c:pt>
                <c:pt idx="2">
                  <c:v>În prezent nici tribunalele nu mai fac dreptate oamenilor</c:v>
                </c:pt>
              </c:strCache>
            </c:strRef>
          </c:cat>
          <c:val>
            <c:numRef>
              <c:f>Sheet1!$C$2:$C$4</c:f>
              <c:numCache>
                <c:formatCode>###0%</c:formatCode>
                <c:ptCount val="3"/>
                <c:pt idx="0">
                  <c:v>0.27603305785123966</c:v>
                </c:pt>
                <c:pt idx="1">
                  <c:v>0.28925619834710742</c:v>
                </c:pt>
                <c:pt idx="2">
                  <c:v>0.42644628099173554</c:v>
                </c:pt>
              </c:numCache>
            </c:numRef>
          </c:val>
          <c:extLst>
            <c:ext xmlns:c16="http://schemas.microsoft.com/office/drawing/2014/chart" uri="{C3380CC4-5D6E-409C-BE32-E72D297353CC}">
              <c16:uniqueId val="{00000001-BBB8-4086-806E-80289E4E6115}"/>
            </c:ext>
          </c:extLst>
        </c:ser>
        <c:dLbls>
          <c:dLblPos val="ctr"/>
          <c:showLegendKey val="0"/>
          <c:showVal val="1"/>
          <c:showCatName val="0"/>
          <c:showSerName val="0"/>
          <c:showPercent val="0"/>
          <c:showBubbleSize val="0"/>
        </c:dLbls>
        <c:gapWidth val="79"/>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690483312"/>
        <c:crosses val="autoZero"/>
        <c:auto val="1"/>
        <c:lblAlgn val="ctr"/>
        <c:lblOffset val="100"/>
        <c:noMultiLvlLbl val="0"/>
      </c:catAx>
      <c:valAx>
        <c:axId val="690483312"/>
        <c:scaling>
          <c:orientation val="minMax"/>
        </c:scaling>
        <c:delete val="1"/>
        <c:axPos val="t"/>
        <c:numFmt formatCode="0%" sourceLinked="1"/>
        <c:majorTickMark val="out"/>
        <c:minorTickMark val="none"/>
        <c:tickLblPos val="nextTo"/>
        <c:crossAx val="690492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R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56175045599565"/>
          <c:y val="3.4122023482400413E-2"/>
          <c:w val="0.50743824954400429"/>
          <c:h val="0.84966476394252255"/>
        </c:manualLayout>
      </c:layout>
      <c:barChart>
        <c:barDir val="bar"/>
        <c:grouping val="percentStacked"/>
        <c:varyColors val="0"/>
        <c:ser>
          <c:idx val="0"/>
          <c:order val="0"/>
          <c:tx>
            <c:strRef>
              <c:f>Sheet1!$B$1</c:f>
              <c:strCache>
                <c:ptCount val="1"/>
                <c:pt idx="0">
                  <c:v>Mai degrabă în acord</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Partidele există doar pentru ca politicienii să-și facă o carieră</c:v>
                </c:pt>
                <c:pt idx="1">
                  <c:v>Învățământul de dinainte de 1989 era mai bun decât cel de astăzi</c:v>
                </c:pt>
                <c:pt idx="2">
                  <c:v>În comunism oamenii aveau mai multa încredere în viitor</c:v>
                </c:pt>
                <c:pt idx="3">
                  <c:v>Este bine să existe un singur partid politic</c:v>
                </c:pt>
              </c:strCache>
            </c:strRef>
          </c:cat>
          <c:val>
            <c:numRef>
              <c:f>Sheet1!$B$2:$B$5</c:f>
              <c:numCache>
                <c:formatCode>###0%</c:formatCode>
                <c:ptCount val="4"/>
                <c:pt idx="0">
                  <c:v>0.79338842975206614</c:v>
                </c:pt>
                <c:pt idx="1">
                  <c:v>0.73223140495867767</c:v>
                </c:pt>
                <c:pt idx="2">
                  <c:v>0.66115702479338845</c:v>
                </c:pt>
                <c:pt idx="3">
                  <c:v>0.34214876033057851</c:v>
                </c:pt>
              </c:numCache>
            </c:numRef>
          </c:val>
          <c:extLst>
            <c:ext xmlns:c16="http://schemas.microsoft.com/office/drawing/2014/chart" uri="{C3380CC4-5D6E-409C-BE32-E72D297353CC}">
              <c16:uniqueId val="{00000000-7374-48F2-92BA-76A29920B945}"/>
            </c:ext>
          </c:extLst>
        </c:ser>
        <c:ser>
          <c:idx val="1"/>
          <c:order val="1"/>
          <c:tx>
            <c:strRef>
              <c:f>Sheet1!$C$1</c:f>
              <c:strCache>
                <c:ptCount val="1"/>
                <c:pt idx="0">
                  <c:v>Mai degrabă în dezacord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Partidele există doar pentru ca politicienii să-și facă o carieră</c:v>
                </c:pt>
                <c:pt idx="1">
                  <c:v>Învățământul de dinainte de 1989 era mai bun decât cel de astăzi</c:v>
                </c:pt>
                <c:pt idx="2">
                  <c:v>În comunism oamenii aveau mai multa încredere în viitor</c:v>
                </c:pt>
                <c:pt idx="3">
                  <c:v>Este bine să existe un singur partid politic</c:v>
                </c:pt>
              </c:strCache>
            </c:strRef>
          </c:cat>
          <c:val>
            <c:numRef>
              <c:f>Sheet1!$C$2:$C$5</c:f>
              <c:numCache>
                <c:formatCode>###0%</c:formatCode>
                <c:ptCount val="4"/>
                <c:pt idx="0">
                  <c:v>0.20661157024793389</c:v>
                </c:pt>
                <c:pt idx="1">
                  <c:v>0.26776859504132233</c:v>
                </c:pt>
                <c:pt idx="2">
                  <c:v>0.33884297520661155</c:v>
                </c:pt>
                <c:pt idx="3">
                  <c:v>0.65785123966942149</c:v>
                </c:pt>
              </c:numCache>
            </c:numRef>
          </c:val>
          <c:extLst>
            <c:ext xmlns:c16="http://schemas.microsoft.com/office/drawing/2014/chart" uri="{C3380CC4-5D6E-409C-BE32-E72D297353CC}">
              <c16:uniqueId val="{00000001-7374-48F2-92BA-76A29920B945}"/>
            </c:ext>
          </c:extLst>
        </c:ser>
        <c:dLbls>
          <c:dLblPos val="ctr"/>
          <c:showLegendKey val="0"/>
          <c:showVal val="1"/>
          <c:showCatName val="0"/>
          <c:showSerName val="0"/>
          <c:showPercent val="0"/>
          <c:showBubbleSize val="0"/>
        </c:dLbls>
        <c:gapWidth val="79"/>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690483312"/>
        <c:crosses val="autoZero"/>
        <c:auto val="1"/>
        <c:lblAlgn val="ctr"/>
        <c:lblOffset val="100"/>
        <c:noMultiLvlLbl val="0"/>
      </c:catAx>
      <c:valAx>
        <c:axId val="690483312"/>
        <c:scaling>
          <c:orientation val="minMax"/>
        </c:scaling>
        <c:delete val="1"/>
        <c:axPos val="t"/>
        <c:numFmt formatCode="0%" sourceLinked="1"/>
        <c:majorTickMark val="out"/>
        <c:minorTickMark val="none"/>
        <c:tickLblPos val="nextTo"/>
        <c:crossAx val="690492880"/>
        <c:crosses val="autoZero"/>
        <c:crossBetween val="between"/>
      </c:valAx>
      <c:spPr>
        <a:noFill/>
        <a:ln>
          <a:noFill/>
        </a:ln>
        <a:effectLst/>
      </c:spPr>
    </c:plotArea>
    <c:legend>
      <c:legendPos val="b"/>
      <c:layout>
        <c:manualLayout>
          <c:xMode val="edge"/>
          <c:yMode val="edge"/>
          <c:x val="0.56012676148759122"/>
          <c:y val="0.85728440179862109"/>
          <c:w val="0.42770979421708016"/>
          <c:h val="0.119380744427770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56175045599565"/>
          <c:y val="3.4122023482400413E-2"/>
          <c:w val="0.50743824954400429"/>
          <c:h val="0.84966476394252255"/>
        </c:manualLayout>
      </c:layout>
      <c:barChart>
        <c:barDir val="bar"/>
        <c:grouping val="percentStacked"/>
        <c:varyColors val="0"/>
        <c:ser>
          <c:idx val="0"/>
          <c:order val="0"/>
          <c:tx>
            <c:strRef>
              <c:f>Sheet1!$B$1</c:f>
              <c:strCache>
                <c:ptCount val="1"/>
                <c:pt idx="0">
                  <c:v>Mai degrabă în acord</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În general oamenii care ajung să aibă un pic de putere încep să se uite de sus la ceilalți</c:v>
                </c:pt>
                <c:pt idx="1">
                  <c:v>În general bogații îi privesc de sus pe ceilalți</c:v>
                </c:pt>
                <c:pt idx="2">
                  <c:v>În general oamenii cu studii superioare îi privesc de sus pe ceilalți</c:v>
                </c:pt>
                <c:pt idx="3">
                  <c:v>În România te poți îmbogăți doar pe căi necinstite</c:v>
                </c:pt>
              </c:strCache>
            </c:strRef>
          </c:cat>
          <c:val>
            <c:numRef>
              <c:f>Sheet1!$B$2:$B$5</c:f>
              <c:numCache>
                <c:formatCode>###0%</c:formatCode>
                <c:ptCount val="4"/>
                <c:pt idx="0">
                  <c:v>0.83</c:v>
                </c:pt>
                <c:pt idx="1">
                  <c:v>0.76</c:v>
                </c:pt>
                <c:pt idx="2">
                  <c:v>0.44793388429752068</c:v>
                </c:pt>
                <c:pt idx="3">
                  <c:v>0.40661157024793387</c:v>
                </c:pt>
              </c:numCache>
            </c:numRef>
          </c:val>
          <c:extLst>
            <c:ext xmlns:c16="http://schemas.microsoft.com/office/drawing/2014/chart" uri="{C3380CC4-5D6E-409C-BE32-E72D297353CC}">
              <c16:uniqueId val="{00000000-0135-4650-824B-9C80C1304C84}"/>
            </c:ext>
          </c:extLst>
        </c:ser>
        <c:ser>
          <c:idx val="1"/>
          <c:order val="1"/>
          <c:tx>
            <c:strRef>
              <c:f>Sheet1!$C$1</c:f>
              <c:strCache>
                <c:ptCount val="1"/>
                <c:pt idx="0">
                  <c:v>Mai degrabă în dezacord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În general oamenii care ajung să aibă un pic de putere încep să se uite de sus la ceilalți</c:v>
                </c:pt>
                <c:pt idx="1">
                  <c:v>În general bogații îi privesc de sus pe ceilalți</c:v>
                </c:pt>
                <c:pt idx="2">
                  <c:v>În general oamenii cu studii superioare îi privesc de sus pe ceilalți</c:v>
                </c:pt>
                <c:pt idx="3">
                  <c:v>În România te poți îmbogăți doar pe căi necinstite</c:v>
                </c:pt>
              </c:strCache>
            </c:strRef>
          </c:cat>
          <c:val>
            <c:numRef>
              <c:f>Sheet1!$C$2:$C$5</c:f>
              <c:numCache>
                <c:formatCode>###0%</c:formatCode>
                <c:ptCount val="4"/>
                <c:pt idx="0">
                  <c:v>0.17</c:v>
                </c:pt>
                <c:pt idx="1">
                  <c:v>0.24</c:v>
                </c:pt>
                <c:pt idx="2">
                  <c:v>0.55206611570247932</c:v>
                </c:pt>
                <c:pt idx="3">
                  <c:v>0.59338842975206607</c:v>
                </c:pt>
              </c:numCache>
            </c:numRef>
          </c:val>
          <c:extLst>
            <c:ext xmlns:c16="http://schemas.microsoft.com/office/drawing/2014/chart" uri="{C3380CC4-5D6E-409C-BE32-E72D297353CC}">
              <c16:uniqueId val="{00000001-0135-4650-824B-9C80C1304C84}"/>
            </c:ext>
          </c:extLst>
        </c:ser>
        <c:dLbls>
          <c:dLblPos val="ctr"/>
          <c:showLegendKey val="0"/>
          <c:showVal val="1"/>
          <c:showCatName val="0"/>
          <c:showSerName val="0"/>
          <c:showPercent val="0"/>
          <c:showBubbleSize val="0"/>
        </c:dLbls>
        <c:gapWidth val="79"/>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690483312"/>
        <c:crosses val="autoZero"/>
        <c:auto val="1"/>
        <c:lblAlgn val="ctr"/>
        <c:lblOffset val="100"/>
        <c:noMultiLvlLbl val="0"/>
      </c:catAx>
      <c:valAx>
        <c:axId val="690483312"/>
        <c:scaling>
          <c:orientation val="minMax"/>
        </c:scaling>
        <c:delete val="1"/>
        <c:axPos val="t"/>
        <c:numFmt formatCode="0%" sourceLinked="1"/>
        <c:majorTickMark val="out"/>
        <c:minorTickMark val="none"/>
        <c:tickLblPos val="nextTo"/>
        <c:crossAx val="690492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56175045599565"/>
          <c:y val="3.4122023482400413E-2"/>
          <c:w val="0.50743824954400429"/>
          <c:h val="0.39381046180783541"/>
        </c:manualLayout>
      </c:layout>
      <c:barChart>
        <c:barDir val="bar"/>
        <c:grouping val="percentStacked"/>
        <c:varyColors val="0"/>
        <c:ser>
          <c:idx val="0"/>
          <c:order val="0"/>
          <c:tx>
            <c:strRef>
              <c:f>Sheet1!$B$1</c:f>
              <c:strCache>
                <c:ptCount val="1"/>
                <c:pt idx="0">
                  <c:v>Mai degrabă în acord</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De fiecare dată când știința contrazice scrierile sfinte, știința greșește</c:v>
                </c:pt>
              </c:strCache>
            </c:strRef>
          </c:cat>
          <c:val>
            <c:numRef>
              <c:f>Sheet1!$B$2</c:f>
              <c:numCache>
                <c:formatCode>###0%</c:formatCode>
                <c:ptCount val="1"/>
                <c:pt idx="0">
                  <c:v>0.23305785123966941</c:v>
                </c:pt>
              </c:numCache>
            </c:numRef>
          </c:val>
          <c:extLst>
            <c:ext xmlns:c16="http://schemas.microsoft.com/office/drawing/2014/chart" uri="{C3380CC4-5D6E-409C-BE32-E72D297353CC}">
              <c16:uniqueId val="{00000000-910D-4729-8C54-FDDFDBF28536}"/>
            </c:ext>
          </c:extLst>
        </c:ser>
        <c:ser>
          <c:idx val="1"/>
          <c:order val="1"/>
          <c:tx>
            <c:strRef>
              <c:f>Sheet1!$C$1</c:f>
              <c:strCache>
                <c:ptCount val="1"/>
                <c:pt idx="0">
                  <c:v>Mai degrabă în dezacord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De fiecare dată când știința contrazice scrierile sfinte, știința greșește</c:v>
                </c:pt>
              </c:strCache>
            </c:strRef>
          </c:cat>
          <c:val>
            <c:numRef>
              <c:f>Sheet1!$C$2</c:f>
              <c:numCache>
                <c:formatCode>###0%</c:formatCode>
                <c:ptCount val="1"/>
                <c:pt idx="0">
                  <c:v>0.76694214876033062</c:v>
                </c:pt>
              </c:numCache>
            </c:numRef>
          </c:val>
          <c:extLst>
            <c:ext xmlns:c16="http://schemas.microsoft.com/office/drawing/2014/chart" uri="{C3380CC4-5D6E-409C-BE32-E72D297353CC}">
              <c16:uniqueId val="{00000001-910D-4729-8C54-FDDFDBF28536}"/>
            </c:ext>
          </c:extLst>
        </c:ser>
        <c:dLbls>
          <c:dLblPos val="ctr"/>
          <c:showLegendKey val="0"/>
          <c:showVal val="1"/>
          <c:showCatName val="0"/>
          <c:showSerName val="0"/>
          <c:showPercent val="0"/>
          <c:showBubbleSize val="0"/>
        </c:dLbls>
        <c:gapWidth val="79"/>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690483312"/>
        <c:crosses val="autoZero"/>
        <c:auto val="1"/>
        <c:lblAlgn val="ctr"/>
        <c:lblOffset val="100"/>
        <c:noMultiLvlLbl val="0"/>
      </c:catAx>
      <c:valAx>
        <c:axId val="690483312"/>
        <c:scaling>
          <c:orientation val="minMax"/>
        </c:scaling>
        <c:delete val="1"/>
        <c:axPos val="t"/>
        <c:numFmt formatCode="0%" sourceLinked="1"/>
        <c:majorTickMark val="out"/>
        <c:minorTickMark val="none"/>
        <c:tickLblPos val="nextTo"/>
        <c:crossAx val="690492880"/>
        <c:crosses val="autoZero"/>
        <c:crossBetween val="between"/>
      </c:valAx>
      <c:spPr>
        <a:noFill/>
        <a:ln>
          <a:noFill/>
        </a:ln>
        <a:effectLst/>
      </c:spPr>
    </c:plotArea>
    <c:legend>
      <c:legendPos val="b"/>
      <c:layout>
        <c:manualLayout>
          <c:xMode val="edge"/>
          <c:yMode val="edge"/>
          <c:x val="0.46182033892070534"/>
          <c:y val="0.46115824031516744"/>
          <c:w val="0.47952069585039941"/>
          <c:h val="0.2275263733858612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Acord total</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Parteneriatul civil poate fi o soluție pentru persoanele de același sex</c:v>
                </c:pt>
                <c:pt idx="1">
                  <c:v>Casatoria dintre persoane de acelasi sex este acceptabila</c:v>
                </c:pt>
              </c:strCache>
            </c:strRef>
          </c:cat>
          <c:val>
            <c:numRef>
              <c:f>Sheet1!$B$2:$B$3</c:f>
              <c:numCache>
                <c:formatCode>###0%</c:formatCode>
                <c:ptCount val="2"/>
                <c:pt idx="0">
                  <c:v>0.21983471074380165</c:v>
                </c:pt>
                <c:pt idx="1">
                  <c:v>0.19834710743801653</c:v>
                </c:pt>
              </c:numCache>
            </c:numRef>
          </c:val>
          <c:extLst>
            <c:ext xmlns:c16="http://schemas.microsoft.com/office/drawing/2014/chart" uri="{C3380CC4-5D6E-409C-BE32-E72D297353CC}">
              <c16:uniqueId val="{00000000-13D4-4C2D-9F83-69028609CB72}"/>
            </c:ext>
          </c:extLst>
        </c:ser>
        <c:ser>
          <c:idx val="1"/>
          <c:order val="1"/>
          <c:tx>
            <c:strRef>
              <c:f>Sheet1!$C$1</c:f>
              <c:strCache>
                <c:ptCount val="1"/>
                <c:pt idx="0">
                  <c:v>Acord partial</c:v>
                </c:pt>
              </c:strCache>
            </c:strRef>
          </c:tx>
          <c:spPr>
            <a:solidFill>
              <a:srgbClr val="D763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Parteneriatul civil poate fi o soluție pentru persoanele de același sex</c:v>
                </c:pt>
                <c:pt idx="1">
                  <c:v>Casatoria dintre persoane de acelasi sex este acceptabila</c:v>
                </c:pt>
              </c:strCache>
            </c:strRef>
          </c:cat>
          <c:val>
            <c:numRef>
              <c:f>Sheet1!$C$2:$C$3</c:f>
              <c:numCache>
                <c:formatCode>###0%</c:formatCode>
                <c:ptCount val="2"/>
                <c:pt idx="0">
                  <c:v>7.6033057851239663E-2</c:v>
                </c:pt>
                <c:pt idx="1">
                  <c:v>0.09</c:v>
                </c:pt>
              </c:numCache>
            </c:numRef>
          </c:val>
          <c:extLst>
            <c:ext xmlns:c16="http://schemas.microsoft.com/office/drawing/2014/chart" uri="{C3380CC4-5D6E-409C-BE32-E72D297353CC}">
              <c16:uniqueId val="{00000001-13D4-4C2D-9F83-69028609CB72}"/>
            </c:ext>
          </c:extLst>
        </c:ser>
        <c:ser>
          <c:idx val="2"/>
          <c:order val="2"/>
          <c:tx>
            <c:strRef>
              <c:f>Sheet1!$D$1</c:f>
              <c:strCache>
                <c:ptCount val="1"/>
                <c:pt idx="0">
                  <c:v>Nici acord, nici dezacord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Parteneriatul civil poate fi o soluție pentru persoanele de același sex</c:v>
                </c:pt>
                <c:pt idx="1">
                  <c:v>Casatoria dintre persoane de acelasi sex este acceptabila</c:v>
                </c:pt>
              </c:strCache>
            </c:strRef>
          </c:cat>
          <c:val>
            <c:numRef>
              <c:f>Sheet1!$D$2:$D$3</c:f>
              <c:numCache>
                <c:formatCode>###0%</c:formatCode>
                <c:ptCount val="2"/>
                <c:pt idx="0">
                  <c:v>0.30082644628099175</c:v>
                </c:pt>
                <c:pt idx="1">
                  <c:v>0.17</c:v>
                </c:pt>
              </c:numCache>
            </c:numRef>
          </c:val>
          <c:extLst>
            <c:ext xmlns:c16="http://schemas.microsoft.com/office/drawing/2014/chart" uri="{C3380CC4-5D6E-409C-BE32-E72D297353CC}">
              <c16:uniqueId val="{00000000-E099-48DF-8837-807B8DF72473}"/>
            </c:ext>
          </c:extLst>
        </c:ser>
        <c:ser>
          <c:idx val="3"/>
          <c:order val="3"/>
          <c:tx>
            <c:strRef>
              <c:f>Sheet1!$E$1</c:f>
              <c:strCache>
                <c:ptCount val="1"/>
                <c:pt idx="0">
                  <c:v>Dezacord partial</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Parteneriatul civil poate fi o soluție pentru persoanele de același sex</c:v>
                </c:pt>
                <c:pt idx="1">
                  <c:v>Casatoria dintre persoane de acelasi sex este acceptabila</c:v>
                </c:pt>
              </c:strCache>
            </c:strRef>
          </c:cat>
          <c:val>
            <c:numRef>
              <c:f>Sheet1!$E$2:$E$3</c:f>
              <c:numCache>
                <c:formatCode>###0%</c:formatCode>
                <c:ptCount val="2"/>
                <c:pt idx="0">
                  <c:v>7.2727272727272724E-2</c:v>
                </c:pt>
                <c:pt idx="1">
                  <c:v>6.7768595041322308E-2</c:v>
                </c:pt>
              </c:numCache>
            </c:numRef>
          </c:val>
          <c:extLst>
            <c:ext xmlns:c16="http://schemas.microsoft.com/office/drawing/2014/chart" uri="{C3380CC4-5D6E-409C-BE32-E72D297353CC}">
              <c16:uniqueId val="{00000001-E099-48DF-8837-807B8DF72473}"/>
            </c:ext>
          </c:extLst>
        </c:ser>
        <c:ser>
          <c:idx val="4"/>
          <c:order val="4"/>
          <c:tx>
            <c:strRef>
              <c:f>Sheet1!$F$1</c:f>
              <c:strCache>
                <c:ptCount val="1"/>
                <c:pt idx="0">
                  <c:v>Dezacord total</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Parteneriatul civil poate fi o soluție pentru persoanele de același sex</c:v>
                </c:pt>
                <c:pt idx="1">
                  <c:v>Casatoria dintre persoane de acelasi sex este acceptabila</c:v>
                </c:pt>
              </c:strCache>
            </c:strRef>
          </c:cat>
          <c:val>
            <c:numRef>
              <c:f>Sheet1!$F$2:$F$3</c:f>
              <c:numCache>
                <c:formatCode>###0%</c:formatCode>
                <c:ptCount val="2"/>
                <c:pt idx="0">
                  <c:v>0.33057851239669422</c:v>
                </c:pt>
                <c:pt idx="1">
                  <c:v>0.48</c:v>
                </c:pt>
              </c:numCache>
            </c:numRef>
          </c:val>
          <c:extLst>
            <c:ext xmlns:c16="http://schemas.microsoft.com/office/drawing/2014/chart" uri="{C3380CC4-5D6E-409C-BE32-E72D297353CC}">
              <c16:uniqueId val="{00000002-E099-48DF-8837-807B8DF72473}"/>
            </c:ext>
          </c:extLst>
        </c:ser>
        <c:dLbls>
          <c:dLblPos val="ctr"/>
          <c:showLegendKey val="0"/>
          <c:showVal val="1"/>
          <c:showCatName val="0"/>
          <c:showSerName val="0"/>
          <c:showPercent val="0"/>
          <c:showBubbleSize val="0"/>
        </c:dLbls>
        <c:gapWidth val="150"/>
        <c:overlap val="100"/>
        <c:axId val="633140904"/>
        <c:axId val="633141232"/>
      </c:barChart>
      <c:catAx>
        <c:axId val="6331409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633141232"/>
        <c:crosses val="autoZero"/>
        <c:auto val="1"/>
        <c:lblAlgn val="ctr"/>
        <c:lblOffset val="100"/>
        <c:noMultiLvlLbl val="0"/>
      </c:catAx>
      <c:valAx>
        <c:axId val="633141232"/>
        <c:scaling>
          <c:orientation val="minMax"/>
        </c:scaling>
        <c:delete val="1"/>
        <c:axPos val="t"/>
        <c:numFmt formatCode="0%" sourceLinked="1"/>
        <c:majorTickMark val="out"/>
        <c:minorTickMark val="none"/>
        <c:tickLblPos val="nextTo"/>
        <c:crossAx val="633140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74075634859192"/>
          <c:y val="7.0710869480490227E-2"/>
          <c:w val="0.41303498865051608"/>
          <c:h val="0.68846117052050182"/>
        </c:manualLayout>
      </c:layout>
      <c:barChart>
        <c:barDir val="bar"/>
        <c:grouping val="percentStacked"/>
        <c:varyColors val="0"/>
        <c:ser>
          <c:idx val="0"/>
          <c:order val="0"/>
          <c:tx>
            <c:strRef>
              <c:f>Sheet1!$B$1</c:f>
              <c:strCache>
                <c:ptCount val="1"/>
                <c:pt idx="0">
                  <c:v>Acord total</c:v>
                </c:pt>
              </c:strCache>
            </c:strRef>
          </c:tx>
          <c:spPr>
            <a:solidFill>
              <a:srgbClr val="AC0000"/>
            </a:solidFill>
            <a:ln>
              <a:noFill/>
            </a:ln>
            <a:effectLst/>
          </c:spPr>
          <c:invertIfNegative val="0"/>
          <c:dLbls>
            <c:dLbl>
              <c:idx val="1"/>
              <c:layout>
                <c:manualLayout>
                  <c:x val="-1.039210134835474E-2"/>
                  <c:y val="1.79200343161602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BB-4149-A266-E2DA153B8253}"/>
                </c:ext>
              </c:extLst>
            </c:dLbl>
            <c:dLbl>
              <c:idx val="2"/>
              <c:layout>
                <c:manualLayout>
                  <c:x val="6.4950633427216355E-3"/>
                  <c:y val="-5.971463403621148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AF-4CB7-9710-DDBE0BC3CA3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Avortul ar trebui interzis</c:v>
                </c:pt>
                <c:pt idx="1">
                  <c:v>Rolul femeii este să aibă grijă de gospodărie</c:v>
                </c:pt>
                <c:pt idx="2">
                  <c:v>Bărbații sunt mai inteligenți decât femeile</c:v>
                </c:pt>
              </c:strCache>
            </c:strRef>
          </c:cat>
          <c:val>
            <c:numRef>
              <c:f>Sheet1!$B$2:$B$4</c:f>
              <c:numCache>
                <c:formatCode>###0%</c:formatCode>
                <c:ptCount val="3"/>
                <c:pt idx="0">
                  <c:v>0.24</c:v>
                </c:pt>
                <c:pt idx="1">
                  <c:v>0.14380165289256197</c:v>
                </c:pt>
                <c:pt idx="2">
                  <c:v>3.8016528925619832E-2</c:v>
                </c:pt>
              </c:numCache>
            </c:numRef>
          </c:val>
          <c:extLst>
            <c:ext xmlns:c16="http://schemas.microsoft.com/office/drawing/2014/chart" uri="{C3380CC4-5D6E-409C-BE32-E72D297353CC}">
              <c16:uniqueId val="{00000000-D691-4578-83F8-48C5DB2175FC}"/>
            </c:ext>
          </c:extLst>
        </c:ser>
        <c:ser>
          <c:idx val="1"/>
          <c:order val="1"/>
          <c:tx>
            <c:strRef>
              <c:f>Sheet1!$C$1</c:f>
              <c:strCache>
                <c:ptCount val="1"/>
                <c:pt idx="0">
                  <c:v>Acord partial</c:v>
                </c:pt>
              </c:strCache>
            </c:strRef>
          </c:tx>
          <c:spPr>
            <a:solidFill>
              <a:srgbClr val="D76363"/>
            </a:solidFill>
            <a:ln>
              <a:noFill/>
            </a:ln>
            <a:effectLst/>
          </c:spPr>
          <c:invertIfNegative val="0"/>
          <c:dLbls>
            <c:dLbl>
              <c:idx val="2"/>
              <c:layout>
                <c:manualLayout>
                  <c:x val="1.1691114016898981E-2"/>
                  <c:y val="5.9752261404855435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AF-4CB7-9710-DDBE0BC3CA3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Avortul ar trebui interzis</c:v>
                </c:pt>
                <c:pt idx="1">
                  <c:v>Rolul femeii este să aibă grijă de gospodărie</c:v>
                </c:pt>
                <c:pt idx="2">
                  <c:v>Bărbații sunt mai inteligenți decât femeile</c:v>
                </c:pt>
              </c:strCache>
            </c:strRef>
          </c:cat>
          <c:val>
            <c:numRef>
              <c:f>Sheet1!$C$2:$C$4</c:f>
              <c:numCache>
                <c:formatCode>###0%</c:formatCode>
                <c:ptCount val="3"/>
                <c:pt idx="0">
                  <c:v>4.4628099173553724E-2</c:v>
                </c:pt>
                <c:pt idx="1">
                  <c:v>3.8016528925619832E-2</c:v>
                </c:pt>
                <c:pt idx="2">
                  <c:v>3.8016528925619832E-2</c:v>
                </c:pt>
              </c:numCache>
            </c:numRef>
          </c:val>
          <c:extLst>
            <c:ext xmlns:c16="http://schemas.microsoft.com/office/drawing/2014/chart" uri="{C3380CC4-5D6E-409C-BE32-E72D297353CC}">
              <c16:uniqueId val="{00000001-D691-4578-83F8-48C5DB2175FC}"/>
            </c:ext>
          </c:extLst>
        </c:ser>
        <c:ser>
          <c:idx val="2"/>
          <c:order val="2"/>
          <c:tx>
            <c:strRef>
              <c:f>Sheet1!$D$1</c:f>
              <c:strCache>
                <c:ptCount val="1"/>
                <c:pt idx="0">
                  <c:v>Nici acord, nici dezacord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Avortul ar trebui interzis</c:v>
                </c:pt>
                <c:pt idx="1">
                  <c:v>Rolul femeii este să aibă grijă de gospodărie</c:v>
                </c:pt>
                <c:pt idx="2">
                  <c:v>Bărbații sunt mai inteligenți decât femeile</c:v>
                </c:pt>
              </c:strCache>
            </c:strRef>
          </c:cat>
          <c:val>
            <c:numRef>
              <c:f>Sheet1!$D$2:$D$4</c:f>
              <c:numCache>
                <c:formatCode>###0%</c:formatCode>
                <c:ptCount val="3"/>
                <c:pt idx="0">
                  <c:v>0.17</c:v>
                </c:pt>
                <c:pt idx="1">
                  <c:v>0.15206611570247933</c:v>
                </c:pt>
                <c:pt idx="2">
                  <c:v>0.16363636363636364</c:v>
                </c:pt>
              </c:numCache>
            </c:numRef>
          </c:val>
          <c:extLst>
            <c:ext xmlns:c16="http://schemas.microsoft.com/office/drawing/2014/chart" uri="{C3380CC4-5D6E-409C-BE32-E72D297353CC}">
              <c16:uniqueId val="{00000000-F9E4-4A4D-B724-628E0BC54A7C}"/>
            </c:ext>
          </c:extLst>
        </c:ser>
        <c:ser>
          <c:idx val="3"/>
          <c:order val="3"/>
          <c:tx>
            <c:strRef>
              <c:f>Sheet1!$E$1</c:f>
              <c:strCache>
                <c:ptCount val="1"/>
                <c:pt idx="0">
                  <c:v>Dezacord partial</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Avortul ar trebui interzis</c:v>
                </c:pt>
                <c:pt idx="1">
                  <c:v>Rolul femeii este să aibă grijă de gospodărie</c:v>
                </c:pt>
                <c:pt idx="2">
                  <c:v>Bărbații sunt mai inteligenți decât femeile</c:v>
                </c:pt>
              </c:strCache>
            </c:strRef>
          </c:cat>
          <c:val>
            <c:numRef>
              <c:f>Sheet1!$E$2:$E$4</c:f>
              <c:numCache>
                <c:formatCode>###0%</c:formatCode>
                <c:ptCount val="3"/>
                <c:pt idx="0">
                  <c:v>6.2809917355371905E-2</c:v>
                </c:pt>
                <c:pt idx="1">
                  <c:v>9.9173553719008267E-2</c:v>
                </c:pt>
                <c:pt idx="2">
                  <c:v>6.6115702479338845E-2</c:v>
                </c:pt>
              </c:numCache>
            </c:numRef>
          </c:val>
          <c:extLst>
            <c:ext xmlns:c16="http://schemas.microsoft.com/office/drawing/2014/chart" uri="{C3380CC4-5D6E-409C-BE32-E72D297353CC}">
              <c16:uniqueId val="{00000001-F9E4-4A4D-B724-628E0BC54A7C}"/>
            </c:ext>
          </c:extLst>
        </c:ser>
        <c:ser>
          <c:idx val="4"/>
          <c:order val="4"/>
          <c:tx>
            <c:strRef>
              <c:f>Sheet1!$F$1</c:f>
              <c:strCache>
                <c:ptCount val="1"/>
                <c:pt idx="0">
                  <c:v>Dezacord total</c:v>
                </c:pt>
              </c:strCache>
            </c:strRef>
          </c:tx>
          <c:spPr>
            <a:solidFill>
              <a:schemeClr val="accent1">
                <a:lumMod val="5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extLst>
                <c:ext xmlns:c16="http://schemas.microsoft.com/office/drawing/2014/chart" uri="{C3380CC4-5D6E-409C-BE32-E72D297353CC}">
                  <c16:uniqueId val="{00000005-F9E4-4A4D-B724-628E0BC54A7C}"/>
                </c:ext>
              </c:extLst>
            </c:dLbl>
            <c:dLbl>
              <c:idx val="1"/>
              <c:layout>
                <c:manualLayout>
                  <c:x val="1.2990126685443366E-3"/>
                  <c:y val="5.9738151141614368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E4-4A4D-B724-628E0BC54A7C}"/>
                </c:ext>
              </c:extLst>
            </c:dLbl>
            <c:dLbl>
              <c:idx val="2"/>
              <c:layout>
                <c:manualLayout>
                  <c:x val="2.2083215365253817E-2"/>
                  <c:y val="-5.9709930615132224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E4-4A4D-B724-628E0BC54A7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Avortul ar trebui interzis</c:v>
                </c:pt>
                <c:pt idx="1">
                  <c:v>Rolul femeii este să aibă grijă de gospodărie</c:v>
                </c:pt>
                <c:pt idx="2">
                  <c:v>Bărbații sunt mai inteligenți decât femeile</c:v>
                </c:pt>
              </c:strCache>
            </c:strRef>
          </c:cat>
          <c:val>
            <c:numRef>
              <c:f>Sheet1!$F$2:$F$4</c:f>
              <c:numCache>
                <c:formatCode>###0%</c:formatCode>
                <c:ptCount val="3"/>
                <c:pt idx="0">
                  <c:v>0.48429752066115694</c:v>
                </c:pt>
                <c:pt idx="1">
                  <c:v>0.56694214876033056</c:v>
                </c:pt>
                <c:pt idx="2">
                  <c:v>0.69721767594108019</c:v>
                </c:pt>
              </c:numCache>
            </c:numRef>
          </c:val>
          <c:extLst>
            <c:ext xmlns:c16="http://schemas.microsoft.com/office/drawing/2014/chart" uri="{C3380CC4-5D6E-409C-BE32-E72D297353CC}">
              <c16:uniqueId val="{00000002-F9E4-4A4D-B724-628E0BC54A7C}"/>
            </c:ext>
          </c:extLst>
        </c:ser>
        <c:dLbls>
          <c:dLblPos val="ctr"/>
          <c:showLegendKey val="0"/>
          <c:showVal val="1"/>
          <c:showCatName val="0"/>
          <c:showSerName val="0"/>
          <c:showPercent val="0"/>
          <c:showBubbleSize val="0"/>
        </c:dLbls>
        <c:gapWidth val="54"/>
        <c:overlap val="100"/>
        <c:axId val="633140904"/>
        <c:axId val="633141232"/>
      </c:barChart>
      <c:catAx>
        <c:axId val="6331409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633141232"/>
        <c:crosses val="autoZero"/>
        <c:auto val="1"/>
        <c:lblAlgn val="ctr"/>
        <c:lblOffset val="100"/>
        <c:noMultiLvlLbl val="0"/>
      </c:catAx>
      <c:valAx>
        <c:axId val="633141232"/>
        <c:scaling>
          <c:orientation val="minMax"/>
        </c:scaling>
        <c:delete val="1"/>
        <c:axPos val="t"/>
        <c:numFmt formatCode="0%" sourceLinked="1"/>
        <c:majorTickMark val="out"/>
        <c:minorTickMark val="none"/>
        <c:tickLblPos val="nextTo"/>
        <c:crossAx val="633140904"/>
        <c:crosses val="autoZero"/>
        <c:crossBetween val="between"/>
      </c:valAx>
      <c:spPr>
        <a:noFill/>
        <a:ln>
          <a:noFill/>
        </a:ln>
        <a:effectLst/>
      </c:spPr>
    </c:plotArea>
    <c:legend>
      <c:legendPos val="b"/>
      <c:layout>
        <c:manualLayout>
          <c:xMode val="edge"/>
          <c:yMode val="edge"/>
          <c:x val="1.1196875496079638E-2"/>
          <c:y val="0.83594843545401187"/>
          <c:w val="0.7067700858043896"/>
          <c:h val="0.122474733221956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11311106783342"/>
          <c:y val="7.0710869480490227E-2"/>
          <c:w val="0.49357377410026487"/>
          <c:h val="0.76828315489819909"/>
        </c:manualLayout>
      </c:layout>
      <c:barChart>
        <c:barDir val="bar"/>
        <c:grouping val="percentStacked"/>
        <c:varyColors val="0"/>
        <c:ser>
          <c:idx val="0"/>
          <c:order val="0"/>
          <c:tx>
            <c:strRef>
              <c:f>Sheet1!$B$1</c:f>
              <c:strCache>
                <c:ptCount val="1"/>
                <c:pt idx="0">
                  <c:v>Acord total</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Majoritatea romilor încalcă legea</c:v>
                </c:pt>
                <c:pt idx="1">
                  <c:v>Majoritatea romilor sunt leneși</c:v>
                </c:pt>
                <c:pt idx="2">
                  <c:v>Românii sunt rasiști</c:v>
                </c:pt>
                <c:pt idx="3">
                  <c:v>Romii nu ar trebui să fie lasați să călătorească în străinatate, pentru că ne creează probleme</c:v>
                </c:pt>
                <c:pt idx="4">
                  <c:v>Maghiarii sunt loiali statului român</c:v>
                </c:pt>
              </c:strCache>
            </c:strRef>
          </c:cat>
          <c:val>
            <c:numRef>
              <c:f>Sheet1!$B$2:$B$6</c:f>
              <c:numCache>
                <c:formatCode>###0%</c:formatCode>
                <c:ptCount val="5"/>
                <c:pt idx="0">
                  <c:v>0.30114566284779049</c:v>
                </c:pt>
                <c:pt idx="1">
                  <c:v>0.27004909983633391</c:v>
                </c:pt>
                <c:pt idx="2">
                  <c:v>0.16033057851239668</c:v>
                </c:pt>
                <c:pt idx="3">
                  <c:v>0.14214876033057852</c:v>
                </c:pt>
                <c:pt idx="4">
                  <c:v>0.12231404958677686</c:v>
                </c:pt>
              </c:numCache>
            </c:numRef>
          </c:val>
          <c:extLst>
            <c:ext xmlns:c16="http://schemas.microsoft.com/office/drawing/2014/chart" uri="{C3380CC4-5D6E-409C-BE32-E72D297353CC}">
              <c16:uniqueId val="{00000000-B4A1-446A-A293-D224D864AF61}"/>
            </c:ext>
          </c:extLst>
        </c:ser>
        <c:ser>
          <c:idx val="1"/>
          <c:order val="1"/>
          <c:tx>
            <c:strRef>
              <c:f>Sheet1!$C$1</c:f>
              <c:strCache>
                <c:ptCount val="1"/>
                <c:pt idx="0">
                  <c:v>Acord parțial</c:v>
                </c:pt>
              </c:strCache>
            </c:strRef>
          </c:tx>
          <c:spPr>
            <a:solidFill>
              <a:srgbClr val="D763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Majoritatea romilor încalcă legea</c:v>
                </c:pt>
                <c:pt idx="1">
                  <c:v>Majoritatea romilor sunt leneși</c:v>
                </c:pt>
                <c:pt idx="2">
                  <c:v>Românii sunt rasiști</c:v>
                </c:pt>
                <c:pt idx="3">
                  <c:v>Romii nu ar trebui să fie lasați să călătorească în străinatate, pentru că ne creează probleme</c:v>
                </c:pt>
                <c:pt idx="4">
                  <c:v>Maghiarii sunt loiali statului român</c:v>
                </c:pt>
              </c:strCache>
            </c:strRef>
          </c:cat>
          <c:val>
            <c:numRef>
              <c:f>Sheet1!$C$2:$C$6</c:f>
              <c:numCache>
                <c:formatCode>###0%</c:formatCode>
                <c:ptCount val="5"/>
                <c:pt idx="0">
                  <c:v>0.16033057851239668</c:v>
                </c:pt>
                <c:pt idx="1">
                  <c:v>0.13223140495867769</c:v>
                </c:pt>
                <c:pt idx="2">
                  <c:v>0.14380165289256197</c:v>
                </c:pt>
                <c:pt idx="3">
                  <c:v>8.2644628099173556E-2</c:v>
                </c:pt>
                <c:pt idx="4">
                  <c:v>9.9836333878887074E-2</c:v>
                </c:pt>
              </c:numCache>
            </c:numRef>
          </c:val>
          <c:extLst>
            <c:ext xmlns:c16="http://schemas.microsoft.com/office/drawing/2014/chart" uri="{C3380CC4-5D6E-409C-BE32-E72D297353CC}">
              <c16:uniqueId val="{00000001-B4A1-446A-A293-D224D864AF61}"/>
            </c:ext>
          </c:extLst>
        </c:ser>
        <c:ser>
          <c:idx val="2"/>
          <c:order val="2"/>
          <c:tx>
            <c:strRef>
              <c:f>Sheet1!$D$1</c:f>
              <c:strCache>
                <c:ptCount val="1"/>
                <c:pt idx="0">
                  <c:v>Nici acord, nici dezacord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Majoritatea romilor încalcă legea</c:v>
                </c:pt>
                <c:pt idx="1">
                  <c:v>Majoritatea romilor sunt leneși</c:v>
                </c:pt>
                <c:pt idx="2">
                  <c:v>Românii sunt rasiști</c:v>
                </c:pt>
                <c:pt idx="3">
                  <c:v>Romii nu ar trebui să fie lasați să călătorească în străinatate, pentru că ne creează probleme</c:v>
                </c:pt>
                <c:pt idx="4">
                  <c:v>Maghiarii sunt loiali statului român</c:v>
                </c:pt>
              </c:strCache>
            </c:strRef>
          </c:cat>
          <c:val>
            <c:numRef>
              <c:f>Sheet1!$D$2:$D$6</c:f>
              <c:numCache>
                <c:formatCode>###0%</c:formatCode>
                <c:ptCount val="5"/>
                <c:pt idx="0">
                  <c:v>0.23140495867768596</c:v>
                </c:pt>
                <c:pt idx="1">
                  <c:v>0.23801652892561984</c:v>
                </c:pt>
                <c:pt idx="2">
                  <c:v>0.265139116202946</c:v>
                </c:pt>
                <c:pt idx="3">
                  <c:v>0.24132231404958676</c:v>
                </c:pt>
                <c:pt idx="4">
                  <c:v>0.34214876033057851</c:v>
                </c:pt>
              </c:numCache>
            </c:numRef>
          </c:val>
          <c:extLst>
            <c:ext xmlns:c16="http://schemas.microsoft.com/office/drawing/2014/chart" uri="{C3380CC4-5D6E-409C-BE32-E72D297353CC}">
              <c16:uniqueId val="{00000002-B4A1-446A-A293-D224D864AF61}"/>
            </c:ext>
          </c:extLst>
        </c:ser>
        <c:ser>
          <c:idx val="3"/>
          <c:order val="3"/>
          <c:tx>
            <c:strRef>
              <c:f>Sheet1!$E$1</c:f>
              <c:strCache>
                <c:ptCount val="1"/>
                <c:pt idx="0">
                  <c:v>Dezacord parțial</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Majoritatea romilor încalcă legea</c:v>
                </c:pt>
                <c:pt idx="1">
                  <c:v>Majoritatea romilor sunt leneși</c:v>
                </c:pt>
                <c:pt idx="2">
                  <c:v>Românii sunt rasiști</c:v>
                </c:pt>
                <c:pt idx="3">
                  <c:v>Romii nu ar trebui să fie lasați să călătorească în străinatate, pentru că ne creează probleme</c:v>
                </c:pt>
                <c:pt idx="4">
                  <c:v>Maghiarii sunt loiali statului român</c:v>
                </c:pt>
              </c:strCache>
            </c:strRef>
          </c:cat>
          <c:val>
            <c:numRef>
              <c:f>Sheet1!$E$2:$E$6</c:f>
              <c:numCache>
                <c:formatCode>###0%</c:formatCode>
                <c:ptCount val="5"/>
                <c:pt idx="0">
                  <c:v>0.11074380165289256</c:v>
                </c:pt>
                <c:pt idx="1">
                  <c:v>0.12892561983471074</c:v>
                </c:pt>
                <c:pt idx="2">
                  <c:v>0.13553719008264462</c:v>
                </c:pt>
                <c:pt idx="3">
                  <c:v>0.14214876033057852</c:v>
                </c:pt>
                <c:pt idx="4">
                  <c:v>0.16857610474631751</c:v>
                </c:pt>
              </c:numCache>
            </c:numRef>
          </c:val>
          <c:extLst>
            <c:ext xmlns:c16="http://schemas.microsoft.com/office/drawing/2014/chart" uri="{C3380CC4-5D6E-409C-BE32-E72D297353CC}">
              <c16:uniqueId val="{00000003-B4A1-446A-A293-D224D864AF61}"/>
            </c:ext>
          </c:extLst>
        </c:ser>
        <c:ser>
          <c:idx val="4"/>
          <c:order val="4"/>
          <c:tx>
            <c:strRef>
              <c:f>Sheet1!$F$1</c:f>
              <c:strCache>
                <c:ptCount val="1"/>
                <c:pt idx="0">
                  <c:v>Dezacord total</c:v>
                </c:pt>
              </c:strCache>
            </c:strRef>
          </c:tx>
          <c:spPr>
            <a:solidFill>
              <a:schemeClr val="accent1">
                <a:lumMod val="5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extLst>
                <c:ext xmlns:c16="http://schemas.microsoft.com/office/drawing/2014/chart" uri="{C3380CC4-5D6E-409C-BE32-E72D297353CC}">
                  <c16:uniqueId val="{00000004-B4A1-446A-A293-D224D864AF61}"/>
                </c:ext>
              </c:extLst>
            </c:dLbl>
            <c:dLbl>
              <c:idx val="1"/>
              <c:layout>
                <c:manualLayout>
                  <c:x val="3.8970380056329145E-3"/>
                  <c:y val="8.8771156940404723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A1-446A-A293-D224D864AF61}"/>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extLst>
                <c:ext xmlns:c16="http://schemas.microsoft.com/office/drawing/2014/chart" uri="{C3380CC4-5D6E-409C-BE32-E72D297353CC}">
                  <c16:uniqueId val="{00000006-B4A1-446A-A293-D224D864AF61}"/>
                </c:ext>
              </c:extLst>
            </c:dLbl>
            <c:dLbl>
              <c:idx val="3"/>
              <c:layout>
                <c:manualLayout>
                  <c:x val="1.6887164691076376E-2"/>
                  <c:y val="-5.9726294170431337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A1-446A-A293-D224D864AF61}"/>
                </c:ext>
              </c:extLst>
            </c:dLbl>
            <c:dLbl>
              <c:idx val="4"/>
              <c:layout>
                <c:manualLayout>
                  <c:x val="-2.5980253370887687E-3"/>
                  <c:y val="2.417383502017139E-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24-4518-B8FB-39CDD0A970B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Majoritatea romilor încalcă legea</c:v>
                </c:pt>
                <c:pt idx="1">
                  <c:v>Majoritatea romilor sunt leneși</c:v>
                </c:pt>
                <c:pt idx="2">
                  <c:v>Românii sunt rasiști</c:v>
                </c:pt>
                <c:pt idx="3">
                  <c:v>Romii nu ar trebui să fie lasați să călătorească în străinatate, pentru că ne creează probleme</c:v>
                </c:pt>
                <c:pt idx="4">
                  <c:v>Maghiarii sunt loiali statului român</c:v>
                </c:pt>
              </c:strCache>
            </c:strRef>
          </c:cat>
          <c:val>
            <c:numRef>
              <c:f>Sheet1!$F$2:$F$6</c:f>
              <c:numCache>
                <c:formatCode>###0%</c:formatCode>
                <c:ptCount val="5"/>
                <c:pt idx="0">
                  <c:v>0.19173553719008266</c:v>
                </c:pt>
                <c:pt idx="1">
                  <c:v>0.22585924713584288</c:v>
                </c:pt>
                <c:pt idx="2">
                  <c:v>0.29296235679214405</c:v>
                </c:pt>
                <c:pt idx="3">
                  <c:v>0.39173553719008258</c:v>
                </c:pt>
                <c:pt idx="4">
                  <c:v>0.26611570247933886</c:v>
                </c:pt>
              </c:numCache>
            </c:numRef>
          </c:val>
          <c:extLst>
            <c:ext xmlns:c16="http://schemas.microsoft.com/office/drawing/2014/chart" uri="{C3380CC4-5D6E-409C-BE32-E72D297353CC}">
              <c16:uniqueId val="{00000007-B4A1-446A-A293-D224D864AF61}"/>
            </c:ext>
          </c:extLst>
        </c:ser>
        <c:dLbls>
          <c:dLblPos val="ctr"/>
          <c:showLegendKey val="0"/>
          <c:showVal val="1"/>
          <c:showCatName val="0"/>
          <c:showSerName val="0"/>
          <c:showPercent val="0"/>
          <c:showBubbleSize val="0"/>
        </c:dLbls>
        <c:gapWidth val="54"/>
        <c:overlap val="100"/>
        <c:axId val="633140904"/>
        <c:axId val="633141232"/>
      </c:barChart>
      <c:catAx>
        <c:axId val="6331409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633141232"/>
        <c:crosses val="autoZero"/>
        <c:auto val="1"/>
        <c:lblAlgn val="ctr"/>
        <c:lblOffset val="100"/>
        <c:noMultiLvlLbl val="0"/>
      </c:catAx>
      <c:valAx>
        <c:axId val="633141232"/>
        <c:scaling>
          <c:orientation val="minMax"/>
        </c:scaling>
        <c:delete val="1"/>
        <c:axPos val="t"/>
        <c:numFmt formatCode="0%" sourceLinked="1"/>
        <c:majorTickMark val="out"/>
        <c:minorTickMark val="none"/>
        <c:tickLblPos val="nextTo"/>
        <c:crossAx val="633140904"/>
        <c:crosses val="autoZero"/>
        <c:crossBetween val="between"/>
      </c:valAx>
      <c:spPr>
        <a:noFill/>
        <a:ln>
          <a:noFill/>
        </a:ln>
        <a:effectLst/>
      </c:spPr>
    </c:plotArea>
    <c:legend>
      <c:legendPos val="b"/>
      <c:layout>
        <c:manualLayout>
          <c:xMode val="edge"/>
          <c:yMode val="edge"/>
          <c:x val="0.29827867524437807"/>
          <c:y val="0.86050899460053232"/>
          <c:w val="0.61064314833210875"/>
          <c:h val="0.122474733221956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90473962083716"/>
          <c:y val="0.19886547004017036"/>
          <c:w val="0.42816408598044642"/>
          <c:h val="0.3274704582287094"/>
        </c:manualLayout>
      </c:layout>
      <c:barChart>
        <c:barDir val="bar"/>
        <c:grouping val="percentStacked"/>
        <c:varyColors val="0"/>
        <c:ser>
          <c:idx val="0"/>
          <c:order val="0"/>
          <c:tx>
            <c:strRef>
              <c:f>Sheet1!$B$1</c:f>
              <c:strCache>
                <c:ptCount val="1"/>
                <c:pt idx="0">
                  <c:v>Acord total</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Persoanele supraponderale sunt leneșe</c:v>
                </c:pt>
              </c:strCache>
            </c:strRef>
          </c:cat>
          <c:val>
            <c:numRef>
              <c:f>Sheet1!$B$2</c:f>
              <c:numCache>
                <c:formatCode>###0%</c:formatCode>
                <c:ptCount val="1"/>
                <c:pt idx="0">
                  <c:v>0.09</c:v>
                </c:pt>
              </c:numCache>
            </c:numRef>
          </c:val>
          <c:extLst>
            <c:ext xmlns:c16="http://schemas.microsoft.com/office/drawing/2014/chart" uri="{C3380CC4-5D6E-409C-BE32-E72D297353CC}">
              <c16:uniqueId val="{00000000-149A-4845-BB92-40E529FE3D03}"/>
            </c:ext>
          </c:extLst>
        </c:ser>
        <c:ser>
          <c:idx val="1"/>
          <c:order val="1"/>
          <c:tx>
            <c:strRef>
              <c:f>Sheet1!$C$1</c:f>
              <c:strCache>
                <c:ptCount val="1"/>
                <c:pt idx="0">
                  <c:v>Acord parțial</c:v>
                </c:pt>
              </c:strCache>
            </c:strRef>
          </c:tx>
          <c:spPr>
            <a:solidFill>
              <a:srgbClr val="D763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Persoanele supraponderale sunt leneșe</c:v>
                </c:pt>
              </c:strCache>
            </c:strRef>
          </c:cat>
          <c:val>
            <c:numRef>
              <c:f>Sheet1!$C$2</c:f>
              <c:numCache>
                <c:formatCode>###0%</c:formatCode>
                <c:ptCount val="1"/>
                <c:pt idx="0">
                  <c:v>0.06</c:v>
                </c:pt>
              </c:numCache>
            </c:numRef>
          </c:val>
          <c:extLst>
            <c:ext xmlns:c16="http://schemas.microsoft.com/office/drawing/2014/chart" uri="{C3380CC4-5D6E-409C-BE32-E72D297353CC}">
              <c16:uniqueId val="{00000002-149A-4845-BB92-40E529FE3D03}"/>
            </c:ext>
          </c:extLst>
        </c:ser>
        <c:ser>
          <c:idx val="2"/>
          <c:order val="2"/>
          <c:tx>
            <c:strRef>
              <c:f>Sheet1!$D$1</c:f>
              <c:strCache>
                <c:ptCount val="1"/>
                <c:pt idx="0">
                  <c:v>Nici acord, nici dezacord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Persoanele supraponderale sunt leneșe</c:v>
                </c:pt>
              </c:strCache>
            </c:strRef>
          </c:cat>
          <c:val>
            <c:numRef>
              <c:f>Sheet1!$D$2</c:f>
              <c:numCache>
                <c:formatCode>###0%</c:formatCode>
                <c:ptCount val="1"/>
                <c:pt idx="0">
                  <c:v>0.19</c:v>
                </c:pt>
              </c:numCache>
            </c:numRef>
          </c:val>
          <c:extLst>
            <c:ext xmlns:c16="http://schemas.microsoft.com/office/drawing/2014/chart" uri="{C3380CC4-5D6E-409C-BE32-E72D297353CC}">
              <c16:uniqueId val="{00000004-149A-4845-BB92-40E529FE3D03}"/>
            </c:ext>
          </c:extLst>
        </c:ser>
        <c:ser>
          <c:idx val="3"/>
          <c:order val="3"/>
          <c:tx>
            <c:strRef>
              <c:f>Sheet1!$E$1</c:f>
              <c:strCache>
                <c:ptCount val="1"/>
                <c:pt idx="0">
                  <c:v>Dezacord parțial</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Persoanele supraponderale sunt leneșe</c:v>
                </c:pt>
              </c:strCache>
            </c:strRef>
          </c:cat>
          <c:val>
            <c:numRef>
              <c:f>Sheet1!$E$2</c:f>
              <c:numCache>
                <c:formatCode>###0%</c:formatCode>
                <c:ptCount val="1"/>
                <c:pt idx="0">
                  <c:v>0.14000000000000001</c:v>
                </c:pt>
              </c:numCache>
            </c:numRef>
          </c:val>
          <c:extLst>
            <c:ext xmlns:c16="http://schemas.microsoft.com/office/drawing/2014/chart" uri="{C3380CC4-5D6E-409C-BE32-E72D297353CC}">
              <c16:uniqueId val="{00000005-149A-4845-BB92-40E529FE3D03}"/>
            </c:ext>
          </c:extLst>
        </c:ser>
        <c:ser>
          <c:idx val="4"/>
          <c:order val="4"/>
          <c:tx>
            <c:strRef>
              <c:f>Sheet1!$F$1</c:f>
              <c:strCache>
                <c:ptCount val="1"/>
                <c:pt idx="0">
                  <c:v>Dezacord total</c:v>
                </c:pt>
              </c:strCache>
            </c:strRef>
          </c:tx>
          <c:spPr>
            <a:solidFill>
              <a:schemeClr val="accent1">
                <a:lumMod val="50000"/>
              </a:schemeClr>
            </a:solidFill>
            <a:ln>
              <a:noFill/>
            </a:ln>
            <a:effectLst/>
          </c:spPr>
          <c:invertIfNegative val="0"/>
          <c:dLbls>
            <c:dLbl>
              <c:idx val="0"/>
              <c:layout>
                <c:manualLayout>
                  <c:x val="1.2990126685442414E-3"/>
                  <c:y val="-1.29739743694055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9A-4845-BB92-40E529FE3D0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Persoanele supraponderale sunt leneșe</c:v>
                </c:pt>
              </c:strCache>
            </c:strRef>
          </c:cat>
          <c:val>
            <c:numRef>
              <c:f>Sheet1!$F$2</c:f>
              <c:numCache>
                <c:formatCode>###0%</c:formatCode>
                <c:ptCount val="1"/>
                <c:pt idx="0">
                  <c:v>0.52</c:v>
                </c:pt>
              </c:numCache>
            </c:numRef>
          </c:val>
          <c:extLst>
            <c:ext xmlns:c16="http://schemas.microsoft.com/office/drawing/2014/chart" uri="{C3380CC4-5D6E-409C-BE32-E72D297353CC}">
              <c16:uniqueId val="{00000008-149A-4845-BB92-40E529FE3D03}"/>
            </c:ext>
          </c:extLst>
        </c:ser>
        <c:dLbls>
          <c:dLblPos val="ctr"/>
          <c:showLegendKey val="0"/>
          <c:showVal val="1"/>
          <c:showCatName val="0"/>
          <c:showSerName val="0"/>
          <c:showPercent val="0"/>
          <c:showBubbleSize val="0"/>
        </c:dLbls>
        <c:gapWidth val="54"/>
        <c:overlap val="100"/>
        <c:axId val="633140904"/>
        <c:axId val="633141232"/>
      </c:barChart>
      <c:catAx>
        <c:axId val="6331409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633141232"/>
        <c:crosses val="autoZero"/>
        <c:auto val="1"/>
        <c:lblAlgn val="ctr"/>
        <c:lblOffset val="100"/>
        <c:noMultiLvlLbl val="0"/>
      </c:catAx>
      <c:valAx>
        <c:axId val="633141232"/>
        <c:scaling>
          <c:orientation val="minMax"/>
        </c:scaling>
        <c:delete val="1"/>
        <c:axPos val="t"/>
        <c:numFmt formatCode="0%" sourceLinked="1"/>
        <c:majorTickMark val="out"/>
        <c:minorTickMark val="none"/>
        <c:tickLblPos val="nextTo"/>
        <c:crossAx val="633140904"/>
        <c:crosses val="autoZero"/>
        <c:crossBetween val="between"/>
      </c:valAx>
      <c:spPr>
        <a:noFill/>
        <a:ln>
          <a:noFill/>
        </a:ln>
        <a:effectLst/>
      </c:spPr>
    </c:plotArea>
    <c:legend>
      <c:legendPos val="b"/>
      <c:layout>
        <c:manualLayout>
          <c:xMode val="edge"/>
          <c:yMode val="edge"/>
          <c:x val="0.17524433473703174"/>
          <c:y val="0.5860316902239936"/>
          <c:w val="0.7067700858043896"/>
          <c:h val="0.122474733221956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46571915796158"/>
          <c:y val="7.6684106952032635E-2"/>
          <c:w val="0.41953005199323778"/>
          <c:h val="0.68846117052050182"/>
        </c:manualLayout>
      </c:layout>
      <c:barChart>
        <c:barDir val="bar"/>
        <c:grouping val="percentStacked"/>
        <c:varyColors val="0"/>
        <c:ser>
          <c:idx val="0"/>
          <c:order val="0"/>
          <c:tx>
            <c:strRef>
              <c:f>Sheet1!$B$1</c:f>
              <c:strCache>
                <c:ptCount val="1"/>
                <c:pt idx="0">
                  <c:v>Acord total</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România are nevoie de un conducator puternic, care să facă ordine în țară</c:v>
                </c:pt>
                <c:pt idx="1">
                  <c:v>Păstrarea ordinii publice este mai importantă decât respectarea libertății individuale</c:v>
                </c:pt>
              </c:strCache>
            </c:strRef>
          </c:cat>
          <c:val>
            <c:numRef>
              <c:f>Sheet1!$B$2:$B$3</c:f>
              <c:numCache>
                <c:formatCode>###0%</c:formatCode>
                <c:ptCount val="2"/>
                <c:pt idx="0">
                  <c:v>0.6330578512396694</c:v>
                </c:pt>
                <c:pt idx="1">
                  <c:v>0.22</c:v>
                </c:pt>
              </c:numCache>
            </c:numRef>
          </c:val>
          <c:extLst>
            <c:ext xmlns:c16="http://schemas.microsoft.com/office/drawing/2014/chart" uri="{C3380CC4-5D6E-409C-BE32-E72D297353CC}">
              <c16:uniqueId val="{00000000-339B-4579-869F-1C274CD12462}"/>
            </c:ext>
          </c:extLst>
        </c:ser>
        <c:ser>
          <c:idx val="1"/>
          <c:order val="1"/>
          <c:tx>
            <c:strRef>
              <c:f>Sheet1!$C$1</c:f>
              <c:strCache>
                <c:ptCount val="1"/>
                <c:pt idx="0">
                  <c:v>Acord parțial</c:v>
                </c:pt>
              </c:strCache>
            </c:strRef>
          </c:tx>
          <c:spPr>
            <a:solidFill>
              <a:srgbClr val="D76363"/>
            </a:solidFill>
            <a:ln>
              <a:noFill/>
            </a:ln>
            <a:effectLst/>
          </c:spPr>
          <c:invertIfNegative val="0"/>
          <c:dLbls>
            <c:dLbl>
              <c:idx val="0"/>
              <c:layout>
                <c:manualLayout>
                  <c:x val="1.169111401689903E-2"/>
                  <c:y val="-9.3501710289385156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31-4BCF-AE65-808D3C912EF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România are nevoie de un conducator puternic, care să facă ordine în țară</c:v>
                </c:pt>
                <c:pt idx="1">
                  <c:v>Păstrarea ordinii publice este mai importantă decât respectarea libertății individuale</c:v>
                </c:pt>
              </c:strCache>
            </c:strRef>
          </c:cat>
          <c:val>
            <c:numRef>
              <c:f>Sheet1!$C$2:$C$3</c:f>
              <c:numCache>
                <c:formatCode>###0%</c:formatCode>
                <c:ptCount val="2"/>
                <c:pt idx="0">
                  <c:v>0.11074380165289256</c:v>
                </c:pt>
                <c:pt idx="1">
                  <c:v>0.1140495867768595</c:v>
                </c:pt>
              </c:numCache>
            </c:numRef>
          </c:val>
          <c:extLst>
            <c:ext xmlns:c16="http://schemas.microsoft.com/office/drawing/2014/chart" uri="{C3380CC4-5D6E-409C-BE32-E72D297353CC}">
              <c16:uniqueId val="{00000001-339B-4579-869F-1C274CD12462}"/>
            </c:ext>
          </c:extLst>
        </c:ser>
        <c:ser>
          <c:idx val="2"/>
          <c:order val="2"/>
          <c:tx>
            <c:strRef>
              <c:f>Sheet1!$D$1</c:f>
              <c:strCache>
                <c:ptCount val="1"/>
                <c:pt idx="0">
                  <c:v>Nici acord, nici dezacord</c:v>
                </c:pt>
              </c:strCache>
            </c:strRef>
          </c:tx>
          <c:spPr>
            <a:solidFill>
              <a:schemeClr val="bg1">
                <a:lumMod val="85000"/>
              </a:schemeClr>
            </a:solidFill>
            <a:ln>
              <a:noFill/>
            </a:ln>
            <a:effectLst/>
          </c:spPr>
          <c:invertIfNegative val="0"/>
          <c:dLbls>
            <c:dLbl>
              <c:idx val="0"/>
              <c:layout>
                <c:manualLayout>
                  <c:x val="9.0930886798103565E-3"/>
                  <c:y val="-9.351275510298000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31-4BCF-AE65-808D3C912EF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România are nevoie de un conducator puternic, care să facă ordine în țară</c:v>
                </c:pt>
                <c:pt idx="1">
                  <c:v>Păstrarea ordinii publice este mai importantă decât respectarea libertății individuale</c:v>
                </c:pt>
              </c:strCache>
            </c:strRef>
          </c:cat>
          <c:val>
            <c:numRef>
              <c:f>Sheet1!$D$2:$D$3</c:f>
              <c:numCache>
                <c:formatCode>###0%</c:formatCode>
                <c:ptCount val="2"/>
                <c:pt idx="0">
                  <c:v>0.16528925619834711</c:v>
                </c:pt>
                <c:pt idx="1">
                  <c:v>0.3669421487603306</c:v>
                </c:pt>
              </c:numCache>
            </c:numRef>
          </c:val>
          <c:extLst>
            <c:ext xmlns:c16="http://schemas.microsoft.com/office/drawing/2014/chart" uri="{C3380CC4-5D6E-409C-BE32-E72D297353CC}">
              <c16:uniqueId val="{00000002-339B-4579-869F-1C274CD12462}"/>
            </c:ext>
          </c:extLst>
        </c:ser>
        <c:ser>
          <c:idx val="3"/>
          <c:order val="3"/>
          <c:tx>
            <c:strRef>
              <c:f>Sheet1!$E$1</c:f>
              <c:strCache>
                <c:ptCount val="1"/>
                <c:pt idx="0">
                  <c:v>Dezacord parțial</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România are nevoie de un conducator puternic, care să facă ordine în țară</c:v>
                </c:pt>
                <c:pt idx="1">
                  <c:v>Păstrarea ordinii publice este mai importantă decât respectarea libertății individuale</c:v>
                </c:pt>
              </c:strCache>
            </c:strRef>
          </c:cat>
          <c:val>
            <c:numRef>
              <c:f>Sheet1!$E$2:$E$3</c:f>
              <c:numCache>
                <c:formatCode>###0%</c:formatCode>
                <c:ptCount val="2"/>
                <c:pt idx="0">
                  <c:v>0.03</c:v>
                </c:pt>
                <c:pt idx="1">
                  <c:v>9.5867768595041328E-2</c:v>
                </c:pt>
              </c:numCache>
            </c:numRef>
          </c:val>
          <c:extLst>
            <c:ext xmlns:c16="http://schemas.microsoft.com/office/drawing/2014/chart" uri="{C3380CC4-5D6E-409C-BE32-E72D297353CC}">
              <c16:uniqueId val="{00000003-339B-4579-869F-1C274CD12462}"/>
            </c:ext>
          </c:extLst>
        </c:ser>
        <c:ser>
          <c:idx val="4"/>
          <c:order val="4"/>
          <c:tx>
            <c:strRef>
              <c:f>Sheet1!$F$1</c:f>
              <c:strCache>
                <c:ptCount val="1"/>
                <c:pt idx="0">
                  <c:v>Dezacord total</c:v>
                </c:pt>
              </c:strCache>
            </c:strRef>
          </c:tx>
          <c:spPr>
            <a:solidFill>
              <a:schemeClr val="accent1">
                <a:lumMod val="50000"/>
              </a:schemeClr>
            </a:solidFill>
            <a:ln>
              <a:noFill/>
            </a:ln>
            <a:effectLst/>
          </c:spPr>
          <c:invertIfNegative val="0"/>
          <c:dLbls>
            <c:dLbl>
              <c:idx val="0"/>
              <c:layout>
                <c:manualLayout>
                  <c:x val="2.338222803379806E-2"/>
                  <c:y val="2.5973719970532436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9B-4579-869F-1C274CD12462}"/>
                </c:ext>
              </c:extLst>
            </c:dLbl>
            <c:dLbl>
              <c:idx val="1"/>
              <c:layout>
                <c:manualLayout>
                  <c:x val="1.2990126685442414E-3"/>
                  <c:y val="-1.29739743694055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9B-4579-869F-1C274CD1246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România are nevoie de un conducator puternic, care să facă ordine în țară</c:v>
                </c:pt>
                <c:pt idx="1">
                  <c:v>Păstrarea ordinii publice este mai importantă decât respectarea libertății individuale</c:v>
                </c:pt>
              </c:strCache>
            </c:strRef>
          </c:cat>
          <c:val>
            <c:numRef>
              <c:f>Sheet1!$F$2:$F$3</c:f>
              <c:numCache>
                <c:formatCode>###0%</c:formatCode>
                <c:ptCount val="2"/>
                <c:pt idx="0">
                  <c:v>5.4545454545454543E-2</c:v>
                </c:pt>
                <c:pt idx="1">
                  <c:v>0.19669421487603306</c:v>
                </c:pt>
              </c:numCache>
            </c:numRef>
          </c:val>
          <c:extLst>
            <c:ext xmlns:c16="http://schemas.microsoft.com/office/drawing/2014/chart" uri="{C3380CC4-5D6E-409C-BE32-E72D297353CC}">
              <c16:uniqueId val="{00000007-339B-4579-869F-1C274CD12462}"/>
            </c:ext>
          </c:extLst>
        </c:ser>
        <c:dLbls>
          <c:dLblPos val="ctr"/>
          <c:showLegendKey val="0"/>
          <c:showVal val="1"/>
          <c:showCatName val="0"/>
          <c:showSerName val="0"/>
          <c:showPercent val="0"/>
          <c:showBubbleSize val="0"/>
        </c:dLbls>
        <c:gapWidth val="54"/>
        <c:overlap val="100"/>
        <c:axId val="633140904"/>
        <c:axId val="633141232"/>
      </c:barChart>
      <c:catAx>
        <c:axId val="6331409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633141232"/>
        <c:crosses val="autoZero"/>
        <c:auto val="1"/>
        <c:lblAlgn val="ctr"/>
        <c:lblOffset val="100"/>
        <c:noMultiLvlLbl val="0"/>
      </c:catAx>
      <c:valAx>
        <c:axId val="633141232"/>
        <c:scaling>
          <c:orientation val="minMax"/>
        </c:scaling>
        <c:delete val="1"/>
        <c:axPos val="t"/>
        <c:numFmt formatCode="0%" sourceLinked="1"/>
        <c:majorTickMark val="out"/>
        <c:minorTickMark val="none"/>
        <c:tickLblPos val="nextTo"/>
        <c:crossAx val="633140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865709412898672E-2"/>
          <c:y val="0.19045665167233533"/>
          <c:w val="0.86664728483116027"/>
          <c:h val="0.71615506605915735"/>
        </c:manualLayout>
      </c:layout>
      <c:barChart>
        <c:barDir val="bar"/>
        <c:grouping val="percentStacked"/>
        <c:varyColors val="0"/>
        <c:ser>
          <c:idx val="0"/>
          <c:order val="0"/>
          <c:tx>
            <c:strRef>
              <c:f>Sheet1!$B$1</c:f>
              <c:strCache>
                <c:ptCount val="1"/>
                <c:pt idx="0">
                  <c:v>Foarte rău</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0.28150572831423898</c:v>
                </c:pt>
              </c:numCache>
            </c:numRef>
          </c:val>
          <c:extLst>
            <c:ext xmlns:c16="http://schemas.microsoft.com/office/drawing/2014/chart" uri="{C3380CC4-5D6E-409C-BE32-E72D297353CC}">
              <c16:uniqueId val="{00000000-6C21-4F02-94E3-A66430988017}"/>
            </c:ext>
          </c:extLst>
        </c:ser>
        <c:ser>
          <c:idx val="1"/>
          <c:order val="1"/>
          <c:tx>
            <c:strRef>
              <c:f>Sheet1!$C$1</c:f>
              <c:strCache>
                <c:ptCount val="1"/>
                <c:pt idx="0">
                  <c:v>Rău</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0.24222585924713586</c:v>
                </c:pt>
              </c:numCache>
            </c:numRef>
          </c:val>
          <c:extLst>
            <c:ext xmlns:c16="http://schemas.microsoft.com/office/drawing/2014/chart" uri="{C3380CC4-5D6E-409C-BE32-E72D297353CC}">
              <c16:uniqueId val="{00000004-6C21-4F02-94E3-A66430988017}"/>
            </c:ext>
          </c:extLst>
        </c:ser>
        <c:ser>
          <c:idx val="2"/>
          <c:order val="2"/>
          <c:tx>
            <c:strRef>
              <c:f>Sheet1!$D$1</c:f>
              <c:strCache>
                <c:ptCount val="1"/>
                <c:pt idx="0">
                  <c:v>Bine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Cache>
                <c:formatCode>###0%</c:formatCode>
                <c:ptCount val="1"/>
                <c:pt idx="0">
                  <c:v>0.23567921440261866</c:v>
                </c:pt>
              </c:numCache>
            </c:numRef>
          </c:val>
          <c:extLst>
            <c:ext xmlns:c16="http://schemas.microsoft.com/office/drawing/2014/chart" uri="{C3380CC4-5D6E-409C-BE32-E72D297353CC}">
              <c16:uniqueId val="{00000005-6C21-4F02-94E3-A66430988017}"/>
            </c:ext>
          </c:extLst>
        </c:ser>
        <c:ser>
          <c:idx val="3"/>
          <c:order val="3"/>
          <c:tx>
            <c:strRef>
              <c:f>Sheet1!$E$1</c:f>
              <c:strCache>
                <c:ptCount val="1"/>
                <c:pt idx="0">
                  <c:v>Foarte bine</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Sheet1!$E$2</c:f>
              <c:numCache>
                <c:formatCode>###0%</c:formatCode>
                <c:ptCount val="1"/>
                <c:pt idx="0">
                  <c:v>0.12438625204582651</c:v>
                </c:pt>
              </c:numCache>
            </c:numRef>
          </c:val>
          <c:extLst>
            <c:ext xmlns:c16="http://schemas.microsoft.com/office/drawing/2014/chart" uri="{C3380CC4-5D6E-409C-BE32-E72D297353CC}">
              <c16:uniqueId val="{00000006-6C21-4F02-94E3-A66430988017}"/>
            </c:ext>
          </c:extLst>
        </c:ser>
        <c:ser>
          <c:idx val="4"/>
          <c:order val="4"/>
          <c:tx>
            <c:strRef>
              <c:f>Sheet1!$F$1</c:f>
              <c:strCache>
                <c:ptCount val="1"/>
                <c:pt idx="0">
                  <c:v>Nu știu </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Sheet1!$F$2</c:f>
              <c:numCache>
                <c:formatCode>###0%</c:formatCode>
                <c:ptCount val="1"/>
                <c:pt idx="0">
                  <c:v>0.11620294599018005</c:v>
                </c:pt>
              </c:numCache>
            </c:numRef>
          </c:val>
          <c:extLst>
            <c:ext xmlns:c16="http://schemas.microsoft.com/office/drawing/2014/chart" uri="{C3380CC4-5D6E-409C-BE32-E72D297353CC}">
              <c16:uniqueId val="{00000007-6C21-4F02-94E3-A66430988017}"/>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1"/>
        <c:axPos val="l"/>
        <c:numFmt formatCode="General" sourceLinked="1"/>
        <c:majorTickMark val="none"/>
        <c:minorTickMark val="none"/>
        <c:tickLblPos val="nextTo"/>
        <c:crossAx val="529672816"/>
        <c:crosses val="autoZero"/>
        <c:auto val="1"/>
        <c:lblAlgn val="ctr"/>
        <c:lblOffset val="100"/>
        <c:noMultiLvlLbl val="0"/>
      </c:catAx>
      <c:valAx>
        <c:axId val="529672816"/>
        <c:scaling>
          <c:orientation val="minMax"/>
        </c:scaling>
        <c:delete val="1"/>
        <c:axPos val="b"/>
        <c:numFmt formatCode="0%" sourceLinked="1"/>
        <c:majorTickMark val="none"/>
        <c:minorTickMark val="none"/>
        <c:tickLblPos val="nextTo"/>
        <c:crossAx val="529679056"/>
        <c:crosses val="autoZero"/>
        <c:crossBetween val="between"/>
      </c:valAx>
      <c:spPr>
        <a:noFill/>
        <a:ln>
          <a:noFill/>
        </a:ln>
        <a:effectLst/>
      </c:spPr>
    </c:plotArea>
    <c:legend>
      <c:legendPos val="b"/>
      <c:layout>
        <c:manualLayout>
          <c:xMode val="edge"/>
          <c:yMode val="edge"/>
          <c:x val="0.27963207009028801"/>
          <c:y val="0.7865808792825929"/>
          <c:w val="0.44073574376052871"/>
          <c:h val="6.27334018698943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093094410497045"/>
          <c:y val="8.4387271076980824E-2"/>
          <c:w val="0.44557136776532247"/>
          <c:h val="0.81950457346083172"/>
        </c:manualLayout>
      </c:layout>
      <c:barChart>
        <c:barDir val="bar"/>
        <c:grouping val="percentStacked"/>
        <c:varyColors val="0"/>
        <c:ser>
          <c:idx val="0"/>
          <c:order val="0"/>
          <c:tx>
            <c:strRef>
              <c:f>Sheet1!$B$1</c:f>
              <c:strCache>
                <c:ptCount val="1"/>
                <c:pt idx="0">
                  <c:v>Sunt discriminați</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Elevii care se confruntă cu probleme de greutate </c:v>
                </c:pt>
                <c:pt idx="1">
                  <c:v>Elevii din familii sărace</c:v>
                </c:pt>
                <c:pt idx="2">
                  <c:v>Elevii de etnie romă</c:v>
                </c:pt>
                <c:pt idx="3">
                  <c:v>Elevii cu dizabilități fizice</c:v>
                </c:pt>
                <c:pt idx="4">
                  <c:v>Elevii cu dizabilități psihice (ADHD/sindrom DOWN etc.)</c:v>
                </c:pt>
                <c:pt idx="5">
                  <c:v>Elevii institutionalizați (de la casa de copii)</c:v>
                </c:pt>
                <c:pt idx="6">
                  <c:v>Elevii cu orientare sexuală diferită de cea majoritară</c:v>
                </c:pt>
                <c:pt idx="7">
                  <c:v>Elevii infectați cu HIV/SIDA</c:v>
                </c:pt>
                <c:pt idx="8">
                  <c:v>Elevii de culoare</c:v>
                </c:pt>
                <c:pt idx="9">
                  <c:v>Elevii de altă religie</c:v>
                </c:pt>
                <c:pt idx="10">
                  <c:v>Elevii de etnie maghiară</c:v>
                </c:pt>
              </c:strCache>
            </c:strRef>
          </c:cat>
          <c:val>
            <c:numRef>
              <c:f>Sheet1!$B$2:$B$12</c:f>
              <c:numCache>
                <c:formatCode>###0%</c:formatCode>
                <c:ptCount val="11"/>
                <c:pt idx="0">
                  <c:v>0.71358428805237328</c:v>
                </c:pt>
                <c:pt idx="1">
                  <c:v>0.68576104746317512</c:v>
                </c:pt>
                <c:pt idx="2">
                  <c:v>0.66612111292962373</c:v>
                </c:pt>
                <c:pt idx="3">
                  <c:v>0.63829787234042556</c:v>
                </c:pt>
                <c:pt idx="4">
                  <c:v>0.62193126022913259</c:v>
                </c:pt>
                <c:pt idx="5">
                  <c:v>0.58919803600654663</c:v>
                </c:pt>
                <c:pt idx="6">
                  <c:v>0.45335515548281508</c:v>
                </c:pt>
                <c:pt idx="7">
                  <c:v>0.41407528641571195</c:v>
                </c:pt>
                <c:pt idx="8">
                  <c:v>0.40589198036006541</c:v>
                </c:pt>
                <c:pt idx="9">
                  <c:v>0.21767594108019639</c:v>
                </c:pt>
                <c:pt idx="10">
                  <c:v>0.20949263502454993</c:v>
                </c:pt>
              </c:numCache>
            </c:numRef>
          </c:val>
          <c:extLst>
            <c:ext xmlns:c16="http://schemas.microsoft.com/office/drawing/2014/chart" uri="{C3380CC4-5D6E-409C-BE32-E72D297353CC}">
              <c16:uniqueId val="{00000000-CEF4-455E-B107-5395FBE36FBD}"/>
            </c:ext>
          </c:extLst>
        </c:ser>
        <c:ser>
          <c:idx val="1"/>
          <c:order val="1"/>
          <c:tx>
            <c:strRef>
              <c:f>Sheet1!$C$1</c:f>
              <c:strCache>
                <c:ptCount val="1"/>
                <c:pt idx="0">
                  <c:v>Nu sunt discriminați</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Elevii care se confruntă cu probleme de greutate </c:v>
                </c:pt>
                <c:pt idx="1">
                  <c:v>Elevii din familii sărace</c:v>
                </c:pt>
                <c:pt idx="2">
                  <c:v>Elevii de etnie romă</c:v>
                </c:pt>
                <c:pt idx="3">
                  <c:v>Elevii cu dizabilități fizice</c:v>
                </c:pt>
                <c:pt idx="4">
                  <c:v>Elevii cu dizabilități psihice (ADHD/sindrom DOWN etc.)</c:v>
                </c:pt>
                <c:pt idx="5">
                  <c:v>Elevii institutionalizați (de la casa de copii)</c:v>
                </c:pt>
                <c:pt idx="6">
                  <c:v>Elevii cu orientare sexuală diferită de cea majoritară</c:v>
                </c:pt>
                <c:pt idx="7">
                  <c:v>Elevii infectați cu HIV/SIDA</c:v>
                </c:pt>
                <c:pt idx="8">
                  <c:v>Elevii de culoare</c:v>
                </c:pt>
                <c:pt idx="9">
                  <c:v>Elevii de altă religie</c:v>
                </c:pt>
                <c:pt idx="10">
                  <c:v>Elevii de etnie maghiară</c:v>
                </c:pt>
              </c:strCache>
            </c:strRef>
          </c:cat>
          <c:val>
            <c:numRef>
              <c:f>Sheet1!$C$2:$C$12</c:f>
              <c:numCache>
                <c:formatCode>###0%</c:formatCode>
                <c:ptCount val="11"/>
                <c:pt idx="0">
                  <c:v>0.25859247135842883</c:v>
                </c:pt>
                <c:pt idx="1">
                  <c:v>0.29459901800327332</c:v>
                </c:pt>
                <c:pt idx="2">
                  <c:v>0.31260229132569556</c:v>
                </c:pt>
                <c:pt idx="3">
                  <c:v>0.32405891980360058</c:v>
                </c:pt>
                <c:pt idx="4">
                  <c:v>0.32405891980360058</c:v>
                </c:pt>
                <c:pt idx="5">
                  <c:v>0.35024549918166942</c:v>
                </c:pt>
                <c:pt idx="6">
                  <c:v>0.38952536824877249</c:v>
                </c:pt>
                <c:pt idx="7">
                  <c:v>0.41243862520458263</c:v>
                </c:pt>
                <c:pt idx="8">
                  <c:v>0.51718494271685767</c:v>
                </c:pt>
                <c:pt idx="9">
                  <c:v>0.73977086743044185</c:v>
                </c:pt>
                <c:pt idx="10">
                  <c:v>0.67594108019639931</c:v>
                </c:pt>
              </c:numCache>
            </c:numRef>
          </c:val>
          <c:extLst>
            <c:ext xmlns:c16="http://schemas.microsoft.com/office/drawing/2014/chart" uri="{C3380CC4-5D6E-409C-BE32-E72D297353CC}">
              <c16:uniqueId val="{00000001-CEF4-455E-B107-5395FBE36FBD}"/>
            </c:ext>
          </c:extLst>
        </c:ser>
        <c:ser>
          <c:idx val="2"/>
          <c:order val="2"/>
          <c:tx>
            <c:strRef>
              <c:f>Sheet1!$D$1</c:f>
              <c:strCache>
                <c:ptCount val="1"/>
                <c:pt idx="0">
                  <c:v>Nu stiu</c:v>
                </c:pt>
              </c:strCache>
            </c:strRef>
          </c:tx>
          <c:spPr>
            <a:solidFill>
              <a:schemeClr val="bg1">
                <a:lumMod val="85000"/>
              </a:schemeClr>
            </a:solidFill>
            <a:ln>
              <a:noFill/>
            </a:ln>
            <a:effectLst/>
          </c:spPr>
          <c:invertIfNegative val="0"/>
          <c:dLbls>
            <c:dLbl>
              <c:idx val="0"/>
              <c:layout>
                <c:manualLayout>
                  <c:x val="2.6073090638226638E-2"/>
                  <c:y val="-5.4196274246207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29-4040-9B42-06CADB23DFDC}"/>
                </c:ext>
              </c:extLst>
            </c:dLbl>
            <c:dLbl>
              <c:idx val="1"/>
              <c:layout>
                <c:manualLayout>
                  <c:x val="1.9938245782173285E-2"/>
                  <c:y val="5.420267588502656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29-4040-9B42-06CADB23DFDC}"/>
                </c:ext>
              </c:extLst>
            </c:dLbl>
            <c:dLbl>
              <c:idx val="2"/>
              <c:layout>
                <c:manualLayout>
                  <c:x val="1.9938245782173396E-2"/>
                  <c:y val="2.133879606761016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29-4040-9B42-06CADB23DFDC}"/>
                </c:ext>
              </c:extLst>
            </c:dLbl>
            <c:dLbl>
              <c:idx val="10"/>
              <c:layout>
                <c:manualLayout>
                  <c:x val="3.0674224280266764E-3"/>
                  <c:y val="-3.10175788262696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F4-455E-B107-5395FBE36FB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Elevii care se confruntă cu probleme de greutate </c:v>
                </c:pt>
                <c:pt idx="1">
                  <c:v>Elevii din familii sărace</c:v>
                </c:pt>
                <c:pt idx="2">
                  <c:v>Elevii de etnie romă</c:v>
                </c:pt>
                <c:pt idx="3">
                  <c:v>Elevii cu dizabilități fizice</c:v>
                </c:pt>
                <c:pt idx="4">
                  <c:v>Elevii cu dizabilități psihice (ADHD/sindrom DOWN etc.)</c:v>
                </c:pt>
                <c:pt idx="5">
                  <c:v>Elevii institutionalizați (de la casa de copii)</c:v>
                </c:pt>
                <c:pt idx="6">
                  <c:v>Elevii cu orientare sexuală diferită de cea majoritară</c:v>
                </c:pt>
                <c:pt idx="7">
                  <c:v>Elevii infectați cu HIV/SIDA</c:v>
                </c:pt>
                <c:pt idx="8">
                  <c:v>Elevii de culoare</c:v>
                </c:pt>
                <c:pt idx="9">
                  <c:v>Elevii de altă religie</c:v>
                </c:pt>
                <c:pt idx="10">
                  <c:v>Elevii de etnie maghiară</c:v>
                </c:pt>
              </c:strCache>
            </c:strRef>
          </c:cat>
          <c:val>
            <c:numRef>
              <c:f>Sheet1!$D$2:$D$12</c:f>
              <c:numCache>
                <c:formatCode>###0%</c:formatCode>
                <c:ptCount val="11"/>
                <c:pt idx="0">
                  <c:v>2.7823240589198037E-2</c:v>
                </c:pt>
                <c:pt idx="1">
                  <c:v>1.9639934533551555E-2</c:v>
                </c:pt>
                <c:pt idx="2">
                  <c:v>2.1276595744680851E-2</c:v>
                </c:pt>
                <c:pt idx="3">
                  <c:v>3.7643207855973811E-2</c:v>
                </c:pt>
                <c:pt idx="4">
                  <c:v>5.4009819967266767E-2</c:v>
                </c:pt>
                <c:pt idx="5">
                  <c:v>6.0556464811783964E-2</c:v>
                </c:pt>
                <c:pt idx="6">
                  <c:v>0.15711947626841244</c:v>
                </c:pt>
                <c:pt idx="7">
                  <c:v>0.17348608837970539</c:v>
                </c:pt>
                <c:pt idx="8">
                  <c:v>7.6923076923076927E-2</c:v>
                </c:pt>
                <c:pt idx="9">
                  <c:v>4.2553191489361701E-2</c:v>
                </c:pt>
                <c:pt idx="10">
                  <c:v>0.11456628477905074</c:v>
                </c:pt>
              </c:numCache>
            </c:numRef>
          </c:val>
          <c:extLst>
            <c:ext xmlns:c16="http://schemas.microsoft.com/office/drawing/2014/chart" uri="{C3380CC4-5D6E-409C-BE32-E72D297353CC}">
              <c16:uniqueId val="{00000003-CEF4-455E-B107-5395FBE36FBD}"/>
            </c:ext>
          </c:extLst>
        </c:ser>
        <c:dLbls>
          <c:dLblPos val="ctr"/>
          <c:showLegendKey val="0"/>
          <c:showVal val="1"/>
          <c:showCatName val="0"/>
          <c:showSerName val="0"/>
          <c:showPercent val="0"/>
          <c:showBubbleSize val="0"/>
        </c:dLbls>
        <c:gapWidth val="57"/>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690483312"/>
        <c:crosses val="autoZero"/>
        <c:auto val="1"/>
        <c:lblAlgn val="ctr"/>
        <c:lblOffset val="100"/>
        <c:noMultiLvlLbl val="0"/>
      </c:catAx>
      <c:valAx>
        <c:axId val="690483312"/>
        <c:scaling>
          <c:orientation val="minMax"/>
          <c:min val="0"/>
        </c:scaling>
        <c:delete val="1"/>
        <c:axPos val="t"/>
        <c:numFmt formatCode="0%" sourceLinked="1"/>
        <c:majorTickMark val="out"/>
        <c:minorTickMark val="none"/>
        <c:tickLblPos val="nextTo"/>
        <c:crossAx val="690492880"/>
        <c:crosses val="autoZero"/>
        <c:crossBetween val="between"/>
      </c:valAx>
      <c:spPr>
        <a:noFill/>
        <a:ln>
          <a:noFill/>
        </a:ln>
        <a:effectLst/>
      </c:spPr>
    </c:plotArea>
    <c:legend>
      <c:legendPos val="t"/>
      <c:layout>
        <c:manualLayout>
          <c:xMode val="edge"/>
          <c:yMode val="edge"/>
          <c:x val="0.59613968342540635"/>
          <c:y val="2.4578441030126977E-2"/>
          <c:w val="0.39309657236242734"/>
          <c:h val="5.58857409991405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Da, frecvent</c:v>
                </c:pt>
              </c:strCache>
            </c:strRef>
          </c:tx>
          <c:spPr>
            <a:solidFill>
              <a:srgbClr val="960000"/>
            </a:solidFill>
            <a:ln>
              <a:noFill/>
            </a:ln>
            <a:effectLst/>
          </c:spPr>
          <c:invertIfNegative val="0"/>
          <c:dLbls>
            <c:dLbl>
              <c:idx val="11"/>
              <c:layout>
                <c:manualLayout>
                  <c:x val="6.1348448560533527E-3"/>
                  <c:y val="-9.272120581194234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22-45B5-9357-210D63CD8A4A}"/>
                </c:ext>
              </c:extLst>
            </c:dLbl>
            <c:dLbl>
              <c:idx val="12"/>
              <c:layout>
                <c:manualLayout>
                  <c:x val="6.134844856053352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22-45B5-9357-210D63CD8A4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 persoana de etnie romă</c:v>
                </c:pt>
                <c:pt idx="1">
                  <c:v>O persoana săracă</c:v>
                </c:pt>
                <c:pt idx="2">
                  <c:v>O persoană cu orientare homosexuală</c:v>
                </c:pt>
                <c:pt idx="3">
                  <c:v>O persoană cu dizabilități</c:v>
                </c:pt>
                <c:pt idx="4">
                  <c:v>Un imigrant</c:v>
                </c:pt>
                <c:pt idx="5">
                  <c:v>O persoană de etnie maghiară</c:v>
                </c:pt>
                <c:pt idx="6">
                  <c:v>Un șomer</c:v>
                </c:pt>
                <c:pt idx="7">
                  <c:v>O persoană de culoare</c:v>
                </c:pt>
                <c:pt idx="8">
                  <c:v>O persoană care aparține de o sectă religioasă</c:v>
                </c:pt>
                <c:pt idx="9">
                  <c:v>O persoană infectată cu HIV/SIDA</c:v>
                </c:pt>
                <c:pt idx="10">
                  <c:v>O persoană de religie musulmană</c:v>
                </c:pt>
                <c:pt idx="11">
                  <c:v>O persoană de etnie germană</c:v>
                </c:pt>
                <c:pt idx="12">
                  <c:v>Un evreu</c:v>
                </c:pt>
              </c:strCache>
            </c:strRef>
          </c:cat>
          <c:val>
            <c:numRef>
              <c:f>Sheet1!$B$2:$B$14</c:f>
              <c:numCache>
                <c:formatCode>###0%</c:formatCode>
                <c:ptCount val="13"/>
                <c:pt idx="0">
                  <c:v>0.24549918166939444</c:v>
                </c:pt>
                <c:pt idx="1">
                  <c:v>0.12929623567921442</c:v>
                </c:pt>
                <c:pt idx="2">
                  <c:v>0.12274959083469722</c:v>
                </c:pt>
                <c:pt idx="3">
                  <c:v>8.6743044189852694E-2</c:v>
                </c:pt>
                <c:pt idx="4">
                  <c:v>8.1833060556464818E-2</c:v>
                </c:pt>
                <c:pt idx="5">
                  <c:v>8.0196399345335512E-2</c:v>
                </c:pt>
                <c:pt idx="6">
                  <c:v>7.3649754500818329E-2</c:v>
                </c:pt>
                <c:pt idx="7">
                  <c:v>7.0376432078559745E-2</c:v>
                </c:pt>
                <c:pt idx="8">
                  <c:v>6.7103109656301146E-2</c:v>
                </c:pt>
                <c:pt idx="9">
                  <c:v>5.7283142389525372E-2</c:v>
                </c:pt>
                <c:pt idx="10">
                  <c:v>5.4009819967266767E-2</c:v>
                </c:pt>
                <c:pt idx="11">
                  <c:v>3.4369885433715219E-2</c:v>
                </c:pt>
                <c:pt idx="12">
                  <c:v>2.9459901800327332E-2</c:v>
                </c:pt>
              </c:numCache>
            </c:numRef>
          </c:val>
          <c:extLst>
            <c:ext xmlns:c16="http://schemas.microsoft.com/office/drawing/2014/chart" uri="{C3380CC4-5D6E-409C-BE32-E72D297353CC}">
              <c16:uniqueId val="{00000000-6888-4D78-A8AF-BF8D423457D1}"/>
            </c:ext>
          </c:extLst>
        </c:ser>
        <c:ser>
          <c:idx val="1"/>
          <c:order val="1"/>
          <c:tx>
            <c:strRef>
              <c:f>Sheet1!$C$1</c:f>
              <c:strCache>
                <c:ptCount val="1"/>
                <c:pt idx="0">
                  <c:v>Da, rareori</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 persoana de etnie romă</c:v>
                </c:pt>
                <c:pt idx="1">
                  <c:v>O persoana săracă</c:v>
                </c:pt>
                <c:pt idx="2">
                  <c:v>O persoană cu orientare homosexuală</c:v>
                </c:pt>
                <c:pt idx="3">
                  <c:v>O persoană cu dizabilități</c:v>
                </c:pt>
                <c:pt idx="4">
                  <c:v>Un imigrant</c:v>
                </c:pt>
                <c:pt idx="5">
                  <c:v>O persoană de etnie maghiară</c:v>
                </c:pt>
                <c:pt idx="6">
                  <c:v>Un șomer</c:v>
                </c:pt>
                <c:pt idx="7">
                  <c:v>O persoană de culoare</c:v>
                </c:pt>
                <c:pt idx="8">
                  <c:v>O persoană care aparține de o sectă religioasă</c:v>
                </c:pt>
                <c:pt idx="9">
                  <c:v>O persoană infectată cu HIV/SIDA</c:v>
                </c:pt>
                <c:pt idx="10">
                  <c:v>O persoană de religie musulmană</c:v>
                </c:pt>
                <c:pt idx="11">
                  <c:v>O persoană de etnie germană</c:v>
                </c:pt>
                <c:pt idx="12">
                  <c:v>Un evreu</c:v>
                </c:pt>
              </c:strCache>
            </c:strRef>
          </c:cat>
          <c:val>
            <c:numRef>
              <c:f>Sheet1!$C$2:$C$14</c:f>
              <c:numCache>
                <c:formatCode>###0%</c:formatCode>
                <c:ptCount val="13"/>
                <c:pt idx="0">
                  <c:v>0.30605564648117839</c:v>
                </c:pt>
                <c:pt idx="1">
                  <c:v>0.2978723404255319</c:v>
                </c:pt>
                <c:pt idx="2">
                  <c:v>0.26350245499181668</c:v>
                </c:pt>
                <c:pt idx="3">
                  <c:v>0.29296235679214405</c:v>
                </c:pt>
                <c:pt idx="4">
                  <c:v>0.2029459901800327</c:v>
                </c:pt>
                <c:pt idx="5">
                  <c:v>0.25695581014729951</c:v>
                </c:pt>
                <c:pt idx="6">
                  <c:v>0.24058919803600654</c:v>
                </c:pt>
                <c:pt idx="7">
                  <c:v>0.23404255319148937</c:v>
                </c:pt>
                <c:pt idx="8">
                  <c:v>0.25695581014729951</c:v>
                </c:pt>
                <c:pt idx="9">
                  <c:v>0.20458265139116205</c:v>
                </c:pt>
                <c:pt idx="10">
                  <c:v>0.20785597381342061</c:v>
                </c:pt>
                <c:pt idx="11">
                  <c:v>0.18657937806873978</c:v>
                </c:pt>
                <c:pt idx="12">
                  <c:v>0.18985270049099834</c:v>
                </c:pt>
              </c:numCache>
            </c:numRef>
          </c:val>
          <c:extLst>
            <c:ext xmlns:c16="http://schemas.microsoft.com/office/drawing/2014/chart" uri="{C3380CC4-5D6E-409C-BE32-E72D297353CC}">
              <c16:uniqueId val="{00000001-6888-4D78-A8AF-BF8D423457D1}"/>
            </c:ext>
          </c:extLst>
        </c:ser>
        <c:ser>
          <c:idx val="2"/>
          <c:order val="2"/>
          <c:tx>
            <c:strRef>
              <c:f>Sheet1!$D$1</c:f>
              <c:strCache>
                <c:ptCount val="1"/>
                <c:pt idx="0">
                  <c:v>Nu</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 persoana de etnie romă</c:v>
                </c:pt>
                <c:pt idx="1">
                  <c:v>O persoana săracă</c:v>
                </c:pt>
                <c:pt idx="2">
                  <c:v>O persoană cu orientare homosexuală</c:v>
                </c:pt>
                <c:pt idx="3">
                  <c:v>O persoană cu dizabilități</c:v>
                </c:pt>
                <c:pt idx="4">
                  <c:v>Un imigrant</c:v>
                </c:pt>
                <c:pt idx="5">
                  <c:v>O persoană de etnie maghiară</c:v>
                </c:pt>
                <c:pt idx="6">
                  <c:v>Un șomer</c:v>
                </c:pt>
                <c:pt idx="7">
                  <c:v>O persoană de culoare</c:v>
                </c:pt>
                <c:pt idx="8">
                  <c:v>O persoană care aparține de o sectă religioasă</c:v>
                </c:pt>
                <c:pt idx="9">
                  <c:v>O persoană infectată cu HIV/SIDA</c:v>
                </c:pt>
                <c:pt idx="10">
                  <c:v>O persoană de religie musulmană</c:v>
                </c:pt>
                <c:pt idx="11">
                  <c:v>O persoană de etnie germană</c:v>
                </c:pt>
                <c:pt idx="12">
                  <c:v>Un evreu</c:v>
                </c:pt>
              </c:strCache>
            </c:strRef>
          </c:cat>
          <c:val>
            <c:numRef>
              <c:f>Sheet1!$D$2:$D$14</c:f>
              <c:numCache>
                <c:formatCode>###0%</c:formatCode>
                <c:ptCount val="13"/>
                <c:pt idx="0">
                  <c:v>0.44844517184942717</c:v>
                </c:pt>
                <c:pt idx="1">
                  <c:v>0.57283142389525366</c:v>
                </c:pt>
                <c:pt idx="2">
                  <c:v>0.61374795417348604</c:v>
                </c:pt>
                <c:pt idx="3">
                  <c:v>0.62029459901800332</c:v>
                </c:pt>
                <c:pt idx="4">
                  <c:v>0.71522094926350244</c:v>
                </c:pt>
                <c:pt idx="5">
                  <c:v>0.66284779050736509</c:v>
                </c:pt>
                <c:pt idx="6">
                  <c:v>0.68576104746317512</c:v>
                </c:pt>
                <c:pt idx="7">
                  <c:v>0.69558101472995093</c:v>
                </c:pt>
                <c:pt idx="8">
                  <c:v>0.67594108019639931</c:v>
                </c:pt>
                <c:pt idx="9">
                  <c:v>0.73813420621931258</c:v>
                </c:pt>
                <c:pt idx="10">
                  <c:v>0.73813420621931258</c:v>
                </c:pt>
                <c:pt idx="11">
                  <c:v>0.77905073649754497</c:v>
                </c:pt>
                <c:pt idx="12">
                  <c:v>0.78068739770867435</c:v>
                </c:pt>
              </c:numCache>
            </c:numRef>
          </c:val>
          <c:extLst>
            <c:ext xmlns:c16="http://schemas.microsoft.com/office/drawing/2014/chart" uri="{C3380CC4-5D6E-409C-BE32-E72D297353CC}">
              <c16:uniqueId val="{00000003-6888-4D78-A8AF-BF8D423457D1}"/>
            </c:ext>
          </c:extLst>
        </c:ser>
        <c:dLbls>
          <c:dLblPos val="ctr"/>
          <c:showLegendKey val="0"/>
          <c:showVal val="1"/>
          <c:showCatName val="0"/>
          <c:showSerName val="0"/>
          <c:showPercent val="0"/>
          <c:showBubbleSize val="0"/>
        </c:dLbls>
        <c:gapWidth val="54"/>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690483312"/>
        <c:crosses val="autoZero"/>
        <c:auto val="1"/>
        <c:lblAlgn val="ctr"/>
        <c:lblOffset val="100"/>
        <c:noMultiLvlLbl val="0"/>
      </c:catAx>
      <c:valAx>
        <c:axId val="690483312"/>
        <c:scaling>
          <c:orientation val="minMax"/>
          <c:min val="0"/>
        </c:scaling>
        <c:delete val="1"/>
        <c:axPos val="t"/>
        <c:numFmt formatCode="0%" sourceLinked="1"/>
        <c:majorTickMark val="out"/>
        <c:minorTickMark val="none"/>
        <c:tickLblPos val="nextTo"/>
        <c:crossAx val="6904928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Lipsa educației</c:v>
                </c:pt>
                <c:pt idx="1">
                  <c:v>Lipsa contactului direct cu persoanele respective</c:v>
                </c:pt>
                <c:pt idx="2">
                  <c:v>Modul în care sunt prezentate în mass-media</c:v>
                </c:pt>
                <c:pt idx="3">
                  <c:v>Lipsa politicilor de integrare</c:v>
                </c:pt>
                <c:pt idx="4">
                  <c:v>Frica  </c:v>
                </c:pt>
              </c:strCache>
            </c:strRef>
          </c:cat>
          <c:val>
            <c:numRef>
              <c:f>Sheet1!$B$2:$B$6</c:f>
              <c:numCache>
                <c:formatCode>###0%</c:formatCode>
                <c:ptCount val="5"/>
                <c:pt idx="0">
                  <c:v>0.91239669421487601</c:v>
                </c:pt>
                <c:pt idx="1">
                  <c:v>0.55155482815057288</c:v>
                </c:pt>
                <c:pt idx="2">
                  <c:v>0.54009819967266781</c:v>
                </c:pt>
                <c:pt idx="3">
                  <c:v>0.49752066115702481</c:v>
                </c:pt>
                <c:pt idx="4">
                  <c:v>0.49754500818330605</c:v>
                </c:pt>
              </c:numCache>
            </c:numRef>
          </c:val>
          <c:extLst>
            <c:ext xmlns:c16="http://schemas.microsoft.com/office/drawing/2014/chart" uri="{C3380CC4-5D6E-409C-BE32-E72D297353CC}">
              <c16:uniqueId val="{00000000-53D4-4720-8C96-F3562157E1B1}"/>
            </c:ext>
          </c:extLst>
        </c:ser>
        <c:dLbls>
          <c:dLblPos val="outEnd"/>
          <c:showLegendKey val="0"/>
          <c:showVal val="1"/>
          <c:showCatName val="0"/>
          <c:showSerName val="0"/>
          <c:showPercent val="0"/>
          <c:showBubbleSize val="0"/>
        </c:dLbls>
        <c:gapWidth val="182"/>
        <c:axId val="1577685103"/>
        <c:axId val="1577685935"/>
      </c:barChart>
      <c:catAx>
        <c:axId val="157768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1577685935"/>
        <c:crosses val="autoZero"/>
        <c:auto val="1"/>
        <c:lblAlgn val="ctr"/>
        <c:lblOffset val="100"/>
        <c:noMultiLvlLbl val="0"/>
      </c:catAx>
      <c:valAx>
        <c:axId val="1577685935"/>
        <c:scaling>
          <c:orientation val="minMax"/>
        </c:scaling>
        <c:delete val="1"/>
        <c:axPos val="l"/>
        <c:numFmt formatCode="###0%" sourceLinked="1"/>
        <c:majorTickMark val="none"/>
        <c:minorTickMark val="none"/>
        <c:tickLblPos val="nextTo"/>
        <c:crossAx val="157768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31166725465022"/>
          <c:y val="8.50480594046083E-2"/>
          <c:w val="0.49346868475689115"/>
          <c:h val="0.87872047650166363"/>
        </c:manualLayout>
      </c:layout>
      <c:barChart>
        <c:barDir val="bar"/>
        <c:grouping val="percentStacked"/>
        <c:varyColors val="0"/>
        <c:ser>
          <c:idx val="0"/>
          <c:order val="0"/>
          <c:tx>
            <c:strRef>
              <c:f>Sheet1!$B$1</c:f>
              <c:strCache>
                <c:ptCount val="1"/>
                <c:pt idx="0">
                  <c:v>Profesorii</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 persoană cu orientare homosexuală</c:v>
                </c:pt>
                <c:pt idx="1">
                  <c:v>Un imigrant</c:v>
                </c:pt>
                <c:pt idx="2">
                  <c:v>O persoană de religie musulmană</c:v>
                </c:pt>
                <c:pt idx="3">
                  <c:v>O persoană care aparține de o sectă religioasă</c:v>
                </c:pt>
                <c:pt idx="4">
                  <c:v>O persoană de etnie romă</c:v>
                </c:pt>
                <c:pt idx="5">
                  <c:v>O persoană infectată cu HIV/SIDA</c:v>
                </c:pt>
                <c:pt idx="6">
                  <c:v>O persoană de etnie maghiară</c:v>
                </c:pt>
                <c:pt idx="7">
                  <c:v>O persoană de culoare</c:v>
                </c:pt>
                <c:pt idx="8">
                  <c:v>O persoană de etnie germană</c:v>
                </c:pt>
                <c:pt idx="9">
                  <c:v>Un evreu</c:v>
                </c:pt>
                <c:pt idx="10">
                  <c:v>O persoană cu dizabilități</c:v>
                </c:pt>
                <c:pt idx="11">
                  <c:v>O persoană săracă</c:v>
                </c:pt>
              </c:strCache>
            </c:strRef>
          </c:cat>
          <c:val>
            <c:numRef>
              <c:f>Sheet1!$B$2:$B$13</c:f>
              <c:numCache>
                <c:formatCode>###0%</c:formatCode>
                <c:ptCount val="12"/>
                <c:pt idx="0">
                  <c:v>0.62684124386252049</c:v>
                </c:pt>
                <c:pt idx="1">
                  <c:v>0.62520458265139112</c:v>
                </c:pt>
                <c:pt idx="2">
                  <c:v>0.61374795417348604</c:v>
                </c:pt>
                <c:pt idx="3">
                  <c:v>0.61047463175122751</c:v>
                </c:pt>
                <c:pt idx="4">
                  <c:v>0.60556464811783961</c:v>
                </c:pt>
                <c:pt idx="5">
                  <c:v>0.60065466448445171</c:v>
                </c:pt>
                <c:pt idx="6">
                  <c:v>0.60065466448445171</c:v>
                </c:pt>
                <c:pt idx="7">
                  <c:v>0.5957446808510638</c:v>
                </c:pt>
                <c:pt idx="8">
                  <c:v>0.59410801963993454</c:v>
                </c:pt>
                <c:pt idx="9">
                  <c:v>0.58756137479541737</c:v>
                </c:pt>
                <c:pt idx="10">
                  <c:v>0.53682487725040917</c:v>
                </c:pt>
                <c:pt idx="11">
                  <c:v>0.50081833060556469</c:v>
                </c:pt>
              </c:numCache>
            </c:numRef>
          </c:val>
          <c:extLst>
            <c:ext xmlns:c16="http://schemas.microsoft.com/office/drawing/2014/chart" uri="{C3380CC4-5D6E-409C-BE32-E72D297353CC}">
              <c16:uniqueId val="{00000000-664D-44C7-BCED-E7494184968F}"/>
            </c:ext>
          </c:extLst>
        </c:ser>
        <c:ser>
          <c:idx val="1"/>
          <c:order val="1"/>
          <c:tx>
            <c:strRef>
              <c:f>Sheet1!$C$1</c:f>
              <c:strCache>
                <c:ptCount val="1"/>
                <c:pt idx="0">
                  <c:v>Părinții</c:v>
                </c:pt>
              </c:strCache>
            </c:strRef>
          </c:tx>
          <c:spPr>
            <a:solidFill>
              <a:schemeClr val="bg1">
                <a:lumMod val="85000"/>
              </a:schemeClr>
            </a:solidFill>
            <a:ln>
              <a:noFill/>
            </a:ln>
            <a:effectLst/>
          </c:spPr>
          <c:invertIfNegative val="0"/>
          <c:dLbls>
            <c:dLbl>
              <c:idx val="0"/>
              <c:layout>
                <c:manualLayout>
                  <c:x val="1.226968971210670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4D-44C7-BCED-E749418496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 persoană cu orientare homosexuală</c:v>
                </c:pt>
                <c:pt idx="1">
                  <c:v>Un imigrant</c:v>
                </c:pt>
                <c:pt idx="2">
                  <c:v>O persoană de religie musulmană</c:v>
                </c:pt>
                <c:pt idx="3">
                  <c:v>O persoană care aparține de o sectă religioasă</c:v>
                </c:pt>
                <c:pt idx="4">
                  <c:v>O persoană de etnie romă</c:v>
                </c:pt>
                <c:pt idx="5">
                  <c:v>O persoană infectată cu HIV/SIDA</c:v>
                </c:pt>
                <c:pt idx="6">
                  <c:v>O persoană de etnie maghiară</c:v>
                </c:pt>
                <c:pt idx="7">
                  <c:v>O persoană de culoare</c:v>
                </c:pt>
                <c:pt idx="8">
                  <c:v>O persoană de etnie germană</c:v>
                </c:pt>
                <c:pt idx="9">
                  <c:v>Un evreu</c:v>
                </c:pt>
                <c:pt idx="10">
                  <c:v>O persoană cu dizabilități</c:v>
                </c:pt>
                <c:pt idx="11">
                  <c:v>O persoană săracă</c:v>
                </c:pt>
              </c:strCache>
            </c:strRef>
          </c:cat>
          <c:val>
            <c:numRef>
              <c:f>Sheet1!$C$2:$C$13</c:f>
              <c:numCache>
                <c:formatCode>###0%</c:formatCode>
                <c:ptCount val="12"/>
                <c:pt idx="0">
                  <c:v>0.37315875613747956</c:v>
                </c:pt>
                <c:pt idx="1">
                  <c:v>0.37479541734860883</c:v>
                </c:pt>
                <c:pt idx="2">
                  <c:v>0.3862520458265139</c:v>
                </c:pt>
                <c:pt idx="3">
                  <c:v>0.38952536824877249</c:v>
                </c:pt>
                <c:pt idx="4">
                  <c:v>0.39443535188216039</c:v>
                </c:pt>
                <c:pt idx="5">
                  <c:v>0.39934533551554829</c:v>
                </c:pt>
                <c:pt idx="6">
                  <c:v>0.39934533551554829</c:v>
                </c:pt>
                <c:pt idx="7">
                  <c:v>0.40425531914893609</c:v>
                </c:pt>
                <c:pt idx="8">
                  <c:v>0.40589198036006541</c:v>
                </c:pt>
                <c:pt idx="9">
                  <c:v>0.41243862520458263</c:v>
                </c:pt>
                <c:pt idx="10">
                  <c:v>0.46317512274959083</c:v>
                </c:pt>
                <c:pt idx="11">
                  <c:v>0.49918166939443537</c:v>
                </c:pt>
              </c:numCache>
            </c:numRef>
          </c:val>
          <c:extLst>
            <c:ext xmlns:c16="http://schemas.microsoft.com/office/drawing/2014/chart" uri="{C3380CC4-5D6E-409C-BE32-E72D297353CC}">
              <c16:uniqueId val="{00000002-664D-44C7-BCED-E7494184968F}"/>
            </c:ext>
          </c:extLst>
        </c:ser>
        <c:dLbls>
          <c:dLblPos val="ctr"/>
          <c:showLegendKey val="0"/>
          <c:showVal val="1"/>
          <c:showCatName val="0"/>
          <c:showSerName val="0"/>
          <c:showPercent val="0"/>
          <c:showBubbleSize val="0"/>
        </c:dLbls>
        <c:gapWidth val="70"/>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690483312"/>
        <c:crosses val="autoZero"/>
        <c:auto val="1"/>
        <c:lblAlgn val="ctr"/>
        <c:lblOffset val="100"/>
        <c:noMultiLvlLbl val="0"/>
      </c:catAx>
      <c:valAx>
        <c:axId val="690483312"/>
        <c:scaling>
          <c:orientation val="minMax"/>
          <c:min val="0"/>
        </c:scaling>
        <c:delete val="1"/>
        <c:axPos val="t"/>
        <c:numFmt formatCode="0%" sourceLinked="1"/>
        <c:majorTickMark val="out"/>
        <c:minorTickMark val="none"/>
        <c:tickLblPos val="nextTo"/>
        <c:crossAx val="690492880"/>
        <c:crosses val="autoZero"/>
        <c:crossBetween val="between"/>
      </c:valAx>
      <c:spPr>
        <a:noFill/>
        <a:ln>
          <a:noFill/>
        </a:ln>
        <a:effectLst/>
      </c:spPr>
    </c:plotArea>
    <c:legend>
      <c:legendPos val="t"/>
      <c:layout>
        <c:manualLayout>
          <c:xMode val="edge"/>
          <c:yMode val="edge"/>
          <c:x val="0.71968626102734334"/>
          <c:y val="2.5380321790505096E-2"/>
          <c:w val="0.16409902717000024"/>
          <c:h val="5.77090340400520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Sheet1!$B$1</c:f>
              <c:strCache>
                <c:ptCount val="1"/>
                <c:pt idx="0">
                  <c:v>Regiuni</c:v>
                </c:pt>
              </c:strCache>
            </c:strRef>
          </c:tx>
          <c:dPt>
            <c:idx val="0"/>
            <c:bubble3D val="0"/>
            <c:spPr>
              <a:solidFill>
                <a:srgbClr val="960000"/>
              </a:solidFill>
              <a:ln w="19050">
                <a:solidFill>
                  <a:schemeClr val="lt1"/>
                </a:solidFill>
              </a:ln>
              <a:effectLst/>
            </c:spPr>
            <c:extLst>
              <c:ext xmlns:c16="http://schemas.microsoft.com/office/drawing/2014/chart" uri="{C3380CC4-5D6E-409C-BE32-E72D297353CC}">
                <c16:uniqueId val="{00000001-C049-424C-A286-35505BA523FD}"/>
              </c:ext>
            </c:extLst>
          </c:dPt>
          <c:dPt>
            <c:idx val="1"/>
            <c:bubble3D val="0"/>
            <c:spPr>
              <a:solidFill>
                <a:srgbClr val="F5DBDB"/>
              </a:solidFill>
              <a:ln w="19050">
                <a:solidFill>
                  <a:schemeClr val="lt1"/>
                </a:solidFill>
              </a:ln>
              <a:effectLst/>
            </c:spPr>
            <c:extLst>
              <c:ext xmlns:c16="http://schemas.microsoft.com/office/drawing/2014/chart" uri="{C3380CC4-5D6E-409C-BE32-E72D297353CC}">
                <c16:uniqueId val="{00000003-C049-424C-A286-35505BA523FD}"/>
              </c:ext>
            </c:extLst>
          </c:dPt>
          <c:dPt>
            <c:idx val="2"/>
            <c:bubble3D val="0"/>
            <c:spPr>
              <a:solidFill>
                <a:srgbClr val="F0C6C6"/>
              </a:solidFill>
              <a:ln w="19050">
                <a:solidFill>
                  <a:schemeClr val="lt1"/>
                </a:solidFill>
              </a:ln>
              <a:effectLst/>
            </c:spPr>
            <c:extLst>
              <c:ext xmlns:c16="http://schemas.microsoft.com/office/drawing/2014/chart" uri="{C3380CC4-5D6E-409C-BE32-E72D297353CC}">
                <c16:uniqueId val="{00000005-C049-424C-A286-35505BA523FD}"/>
              </c:ext>
            </c:extLst>
          </c:dPt>
          <c:dPt>
            <c:idx val="3"/>
            <c:bubble3D val="0"/>
            <c:spPr>
              <a:solidFill>
                <a:srgbClr val="E49898"/>
              </a:solidFill>
              <a:ln w="19050">
                <a:solidFill>
                  <a:schemeClr val="lt1"/>
                </a:solidFill>
              </a:ln>
              <a:effectLst/>
            </c:spPr>
            <c:extLst>
              <c:ext xmlns:c16="http://schemas.microsoft.com/office/drawing/2014/chart" uri="{C3380CC4-5D6E-409C-BE32-E72D297353CC}">
                <c16:uniqueId val="{00000007-C049-424C-A286-35505BA523FD}"/>
              </c:ext>
            </c:extLst>
          </c:dPt>
          <c:dPt>
            <c:idx val="4"/>
            <c:bubble3D val="0"/>
            <c:spPr>
              <a:solidFill>
                <a:srgbClr val="E08888"/>
              </a:solidFill>
              <a:ln w="19050">
                <a:solidFill>
                  <a:schemeClr val="lt1"/>
                </a:solidFill>
              </a:ln>
              <a:effectLst/>
            </c:spPr>
            <c:extLst>
              <c:ext xmlns:c16="http://schemas.microsoft.com/office/drawing/2014/chart" uri="{C3380CC4-5D6E-409C-BE32-E72D297353CC}">
                <c16:uniqueId val="{00000009-C049-424C-A286-35505BA523FD}"/>
              </c:ext>
            </c:extLst>
          </c:dPt>
          <c:dPt>
            <c:idx val="5"/>
            <c:bubble3D val="0"/>
            <c:spPr>
              <a:solidFill>
                <a:srgbClr val="D76363"/>
              </a:solidFill>
              <a:ln w="19050">
                <a:solidFill>
                  <a:schemeClr val="lt1"/>
                </a:solidFill>
              </a:ln>
              <a:effectLst/>
            </c:spPr>
            <c:extLst>
              <c:ext xmlns:c16="http://schemas.microsoft.com/office/drawing/2014/chart" uri="{C3380CC4-5D6E-409C-BE32-E72D297353CC}">
                <c16:uniqueId val="{0000000B-C049-424C-A286-35505BA523FD}"/>
              </c:ext>
            </c:extLst>
          </c:dPt>
          <c:dPt>
            <c:idx val="6"/>
            <c:bubble3D val="0"/>
            <c:spPr>
              <a:solidFill>
                <a:srgbClr val="CE3E3E"/>
              </a:solidFill>
              <a:ln w="19050">
                <a:solidFill>
                  <a:schemeClr val="lt1"/>
                </a:solidFill>
              </a:ln>
              <a:effectLst/>
            </c:spPr>
            <c:extLst>
              <c:ext xmlns:c16="http://schemas.microsoft.com/office/drawing/2014/chart" uri="{C3380CC4-5D6E-409C-BE32-E72D297353CC}">
                <c16:uniqueId val="{0000000D-C049-424C-A286-35505BA523FD}"/>
              </c:ext>
            </c:extLst>
          </c:dPt>
          <c:dPt>
            <c:idx val="7"/>
            <c:bubble3D val="0"/>
            <c:spPr>
              <a:solidFill>
                <a:srgbClr val="AC0000"/>
              </a:solidFill>
              <a:ln w="19050">
                <a:solidFill>
                  <a:schemeClr val="lt1"/>
                </a:solidFill>
              </a:ln>
              <a:effectLst/>
            </c:spPr>
            <c:extLst>
              <c:ext xmlns:c16="http://schemas.microsoft.com/office/drawing/2014/chart" uri="{C3380CC4-5D6E-409C-BE32-E72D297353CC}">
                <c16:uniqueId val="{0000000F-C049-424C-A286-35505BA523FD}"/>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RO"/>
                </a:p>
              </c:txPr>
              <c:showLegendKey val="0"/>
              <c:showVal val="0"/>
              <c:showCatName val="0"/>
              <c:showSerName val="0"/>
              <c:showPercent val="1"/>
              <c:showBubbleSize val="0"/>
              <c:extLst>
                <c:ext xmlns:c16="http://schemas.microsoft.com/office/drawing/2014/chart" uri="{C3380CC4-5D6E-409C-BE32-E72D297353CC}">
                  <c16:uniqueId val="{00000003-C049-424C-A286-35505BA523F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RO"/>
                </a:p>
              </c:txPr>
              <c:showLegendKey val="0"/>
              <c:showVal val="0"/>
              <c:showCatName val="0"/>
              <c:showSerName val="0"/>
              <c:showPercent val="1"/>
              <c:showBubbleSize val="0"/>
              <c:extLst>
                <c:ext xmlns:c16="http://schemas.microsoft.com/office/drawing/2014/chart" uri="{C3380CC4-5D6E-409C-BE32-E72D297353CC}">
                  <c16:uniqueId val="{00000005-C049-424C-A286-35505BA523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R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București</c:v>
                </c:pt>
                <c:pt idx="1">
                  <c:v>Centru</c:v>
                </c:pt>
                <c:pt idx="2">
                  <c:v>Nord-Est</c:v>
                </c:pt>
                <c:pt idx="3">
                  <c:v>Nord-Vest</c:v>
                </c:pt>
                <c:pt idx="4">
                  <c:v>Sud</c:v>
                </c:pt>
                <c:pt idx="5">
                  <c:v>Sud-Est</c:v>
                </c:pt>
                <c:pt idx="6">
                  <c:v>Sud-Vest</c:v>
                </c:pt>
                <c:pt idx="7">
                  <c:v>Vest</c:v>
                </c:pt>
              </c:strCache>
            </c:strRef>
          </c:cat>
          <c:val>
            <c:numRef>
              <c:f>Sheet1!$B$2:$B$9</c:f>
              <c:numCache>
                <c:formatCode>###0%</c:formatCode>
                <c:ptCount val="8"/>
                <c:pt idx="0">
                  <c:v>0.15548281505728315</c:v>
                </c:pt>
                <c:pt idx="1">
                  <c:v>0.10965630114566287</c:v>
                </c:pt>
                <c:pt idx="2">
                  <c:v>0.15548281505728315</c:v>
                </c:pt>
                <c:pt idx="3">
                  <c:v>0.11129296235679215</c:v>
                </c:pt>
                <c:pt idx="4">
                  <c:v>0.1718494271685761</c:v>
                </c:pt>
                <c:pt idx="5">
                  <c:v>0.12274959083469722</c:v>
                </c:pt>
                <c:pt idx="6">
                  <c:v>9.1653027823240585E-2</c:v>
                </c:pt>
                <c:pt idx="7">
                  <c:v>8.1833060556464818E-2</c:v>
                </c:pt>
              </c:numCache>
            </c:numRef>
          </c:val>
          <c:extLst>
            <c:ext xmlns:c16="http://schemas.microsoft.com/office/drawing/2014/chart" uri="{C3380CC4-5D6E-409C-BE32-E72D297353CC}">
              <c16:uniqueId val="{00000010-C049-424C-A286-35505BA523FD}"/>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5049674650183031"/>
          <c:y val="9.7162703970899739E-2"/>
          <c:w val="0.33067196259482612"/>
          <c:h val="0.771789922155031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RO"/>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64413576675343"/>
          <c:y val="2.3826417579785646E-2"/>
          <c:w val="0.84296305072478828"/>
          <c:h val="0.58665054991217458"/>
        </c:manualLayout>
      </c:layout>
      <c:barChart>
        <c:barDir val="bar"/>
        <c:grouping val="percentStacked"/>
        <c:varyColors val="0"/>
        <c:ser>
          <c:idx val="0"/>
          <c:order val="0"/>
          <c:tx>
            <c:strRef>
              <c:f>Tabelle1!$B$1</c:f>
              <c:strCache>
                <c:ptCount val="1"/>
                <c:pt idx="0">
                  <c:v>25-34 ani</c:v>
                </c:pt>
              </c:strCache>
            </c:strRef>
          </c:tx>
          <c:spPr>
            <a:solidFill>
              <a:srgbClr val="CE3E3E"/>
            </a:solidFill>
          </c:spPr>
          <c:invertIfNegative val="0"/>
          <c:dPt>
            <c:idx val="0"/>
            <c:invertIfNegative val="0"/>
            <c:bubble3D val="0"/>
            <c:spPr>
              <a:solidFill>
                <a:srgbClr val="CE3E3E"/>
              </a:solidFill>
            </c:spPr>
            <c:extLst>
              <c:ext xmlns:c16="http://schemas.microsoft.com/office/drawing/2014/chart" uri="{C3380CC4-5D6E-409C-BE32-E72D297353CC}">
                <c16:uniqueId val="{00000001-574D-4FAF-955C-F43411558056}"/>
              </c:ext>
            </c:extLst>
          </c:dPt>
          <c:dLbls>
            <c:spPr>
              <a:noFill/>
              <a:ln>
                <a:noFill/>
              </a:ln>
              <a:effectLst/>
            </c:spPr>
            <c:txPr>
              <a:bodyPr wrap="square" lIns="38100" tIns="19050" rIns="38100" bIns="19050" anchor="ctr">
                <a:spAutoFit/>
              </a:bodyPr>
              <a:lstStyle/>
              <a:p>
                <a:pPr>
                  <a:defRPr sz="1400" baseline="0">
                    <a:solidFill>
                      <a:schemeClr val="bg1"/>
                    </a:solidFill>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Tabelle1!$B$2:$B$10</c:f>
              <c:numCache>
                <c:formatCode>###0%</c:formatCode>
                <c:ptCount val="1"/>
                <c:pt idx="0">
                  <c:v>6.3829787234042548E-2</c:v>
                </c:pt>
              </c:numCache>
            </c:numRef>
          </c:val>
          <c:extLst>
            <c:ext xmlns:c16="http://schemas.microsoft.com/office/drawing/2014/chart" uri="{C3380CC4-5D6E-409C-BE32-E72D297353CC}">
              <c16:uniqueId val="{00000002-574D-4FAF-955C-F43411558056}"/>
            </c:ext>
          </c:extLst>
        </c:ser>
        <c:ser>
          <c:idx val="1"/>
          <c:order val="1"/>
          <c:tx>
            <c:strRef>
              <c:f>Tabelle1!$C$1</c:f>
              <c:strCache>
                <c:ptCount val="1"/>
                <c:pt idx="0">
                  <c:v>35-44 ani</c:v>
                </c:pt>
              </c:strCache>
            </c:strRef>
          </c:tx>
          <c:spPr>
            <a:solidFill>
              <a:srgbClr val="D76363"/>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Tabelle1!$C$2:$C$10</c:f>
              <c:numCache>
                <c:formatCode>###0%</c:formatCode>
                <c:ptCount val="1"/>
                <c:pt idx="0">
                  <c:v>0.47626841243862522</c:v>
                </c:pt>
              </c:numCache>
            </c:numRef>
          </c:val>
          <c:extLst>
            <c:ext xmlns:c16="http://schemas.microsoft.com/office/drawing/2014/chart" uri="{C3380CC4-5D6E-409C-BE32-E72D297353CC}">
              <c16:uniqueId val="{00000003-574D-4FAF-955C-F43411558056}"/>
            </c:ext>
          </c:extLst>
        </c:ser>
        <c:ser>
          <c:idx val="2"/>
          <c:order val="2"/>
          <c:tx>
            <c:strRef>
              <c:f>Tabelle1!$D$1</c:f>
              <c:strCache>
                <c:ptCount val="1"/>
                <c:pt idx="0">
                  <c:v>45-54 ani</c:v>
                </c:pt>
              </c:strCache>
            </c:strRef>
          </c:tx>
          <c:spPr>
            <a:solidFill>
              <a:srgbClr val="E08888"/>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Tabelle1!$D$2:$D$10</c:f>
              <c:numCache>
                <c:formatCode>###0%</c:formatCode>
                <c:ptCount val="1"/>
                <c:pt idx="0">
                  <c:v>0.39607201309328971</c:v>
                </c:pt>
              </c:numCache>
            </c:numRef>
          </c:val>
          <c:extLst>
            <c:ext xmlns:c16="http://schemas.microsoft.com/office/drawing/2014/chart" uri="{C3380CC4-5D6E-409C-BE32-E72D297353CC}">
              <c16:uniqueId val="{00000004-574D-4FAF-955C-F43411558056}"/>
            </c:ext>
          </c:extLst>
        </c:ser>
        <c:ser>
          <c:idx val="3"/>
          <c:order val="3"/>
          <c:tx>
            <c:strRef>
              <c:f>Tabelle1!$E$1</c:f>
              <c:strCache>
                <c:ptCount val="1"/>
                <c:pt idx="0">
                  <c:v>55-65 ani</c:v>
                </c:pt>
              </c:strCache>
            </c:strRef>
          </c:tx>
          <c:spPr>
            <a:solidFill>
              <a:srgbClr val="F0C6C6"/>
            </a:solidFill>
          </c:spPr>
          <c:invertIfNegative val="0"/>
          <c:dLbls>
            <c:spPr>
              <a:noFill/>
              <a:ln>
                <a:noFill/>
              </a:ln>
              <a:effectLst/>
            </c:spPr>
            <c:txPr>
              <a:bodyPr wrap="square" lIns="38100" tIns="19050" rIns="38100" bIns="19050" anchor="ctr">
                <a:spAutoFit/>
              </a:bodyPr>
              <a:lstStyle/>
              <a:p>
                <a:pPr>
                  <a:defRPr sz="1400">
                    <a:solidFill>
                      <a:schemeClr val="tx1"/>
                    </a:solidFill>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Tabelle1!$E$2:$E$10</c:f>
              <c:numCache>
                <c:formatCode>###0%</c:formatCode>
                <c:ptCount val="1"/>
                <c:pt idx="0">
                  <c:v>6.0556464811783964E-2</c:v>
                </c:pt>
              </c:numCache>
            </c:numRef>
          </c:val>
          <c:extLst>
            <c:ext xmlns:c16="http://schemas.microsoft.com/office/drawing/2014/chart" uri="{C3380CC4-5D6E-409C-BE32-E72D297353CC}">
              <c16:uniqueId val="{00000005-574D-4FAF-955C-F43411558056}"/>
            </c:ext>
          </c:extLst>
        </c:ser>
        <c:ser>
          <c:idx val="4"/>
          <c:order val="4"/>
          <c:tx>
            <c:strRef>
              <c:f>Tabelle1!$F$1</c:f>
              <c:strCache>
                <c:ptCount val="1"/>
                <c:pt idx="0">
                  <c:v>Peste 65 de ani</c:v>
                </c:pt>
              </c:strCache>
            </c:strRef>
          </c:tx>
          <c:spPr>
            <a:solidFill>
              <a:srgbClr val="F5DBDB"/>
            </a:solidFill>
          </c:spPr>
          <c:invertIfNegative val="0"/>
          <c:dLbls>
            <c:dLbl>
              <c:idx val="0"/>
              <c:layout>
                <c:manualLayout>
                  <c:x val="1.33424412119611E-2"/>
                  <c:y val="3.5136041360734525E-2"/>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472F-D542-B7A1-3DF74E390E8C}"/>
                </c:ext>
              </c:extLst>
            </c:dLbl>
            <c:spPr>
              <a:noFill/>
              <a:ln>
                <a:noFill/>
              </a:ln>
              <a:effectLst/>
            </c:sp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Tabelle1!$F$2:$F$10</c:f>
              <c:numCache>
                <c:formatCode>###0.0%</c:formatCode>
                <c:ptCount val="1"/>
                <c:pt idx="0">
                  <c:v>3.2733224222585926E-3</c:v>
                </c:pt>
              </c:numCache>
            </c:numRef>
          </c:val>
          <c:extLst>
            <c:ext xmlns:c16="http://schemas.microsoft.com/office/drawing/2014/chart" uri="{C3380CC4-5D6E-409C-BE32-E72D297353CC}">
              <c16:uniqueId val="{00000007-574D-4FAF-955C-F43411558056}"/>
            </c:ext>
          </c:extLst>
        </c:ser>
        <c:dLbls>
          <c:dLblPos val="ctr"/>
          <c:showLegendKey val="0"/>
          <c:showVal val="1"/>
          <c:showCatName val="0"/>
          <c:showSerName val="0"/>
          <c:showPercent val="0"/>
          <c:showBubbleSize val="0"/>
        </c:dLbls>
        <c:gapWidth val="50"/>
        <c:overlap val="100"/>
        <c:axId val="349739208"/>
        <c:axId val="349739600"/>
      </c:barChart>
      <c:catAx>
        <c:axId val="349739208"/>
        <c:scaling>
          <c:orientation val="maxMin"/>
        </c:scaling>
        <c:delete val="0"/>
        <c:axPos val="l"/>
        <c:numFmt formatCode="General" sourceLinked="0"/>
        <c:majorTickMark val="none"/>
        <c:minorTickMark val="none"/>
        <c:tickLblPos val="nextTo"/>
        <c:spPr>
          <a:solidFill>
            <a:srgbClr val="93CFE5"/>
          </a:solidFill>
          <a:ln>
            <a:noFill/>
          </a:ln>
        </c:spPr>
        <c:txPr>
          <a:bodyPr/>
          <a:lstStyle/>
          <a:p>
            <a:pPr>
              <a:defRPr sz="1000"/>
            </a:pPr>
            <a:endParaRPr lang="en-RO"/>
          </a:p>
        </c:txPr>
        <c:crossAx val="349739600"/>
        <c:crosses val="autoZero"/>
        <c:auto val="1"/>
        <c:lblAlgn val="ctr"/>
        <c:lblOffset val="0"/>
        <c:noMultiLvlLbl val="0"/>
      </c:catAx>
      <c:valAx>
        <c:axId val="349739600"/>
        <c:scaling>
          <c:orientation val="minMax"/>
          <c:max val="1"/>
          <c:min val="0"/>
        </c:scaling>
        <c:delete val="1"/>
        <c:axPos val="t"/>
        <c:numFmt formatCode="0%" sourceLinked="1"/>
        <c:majorTickMark val="out"/>
        <c:minorTickMark val="none"/>
        <c:tickLblPos val="none"/>
        <c:crossAx val="349739208"/>
        <c:crosses val="autoZero"/>
        <c:crossBetween val="between"/>
      </c:valAx>
    </c:plotArea>
    <c:legend>
      <c:legendPos val="b"/>
      <c:layout>
        <c:manualLayout>
          <c:xMode val="edge"/>
          <c:yMode val="edge"/>
          <c:x val="0.16847251146648076"/>
          <c:y val="0.52733138669296964"/>
          <c:w val="0.82825829114684391"/>
          <c:h val="0.13559041629641269"/>
        </c:manualLayout>
      </c:layout>
      <c:overlay val="0"/>
    </c:legend>
    <c:plotVisOnly val="1"/>
    <c:dispBlanksAs val="gap"/>
    <c:showDLblsOverMax val="0"/>
  </c:chart>
  <c:txPr>
    <a:bodyPr/>
    <a:lstStyle/>
    <a:p>
      <a:pPr>
        <a:defRPr sz="1100"/>
      </a:pPr>
      <a:endParaRPr lang="en-R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938436356353166E-2"/>
          <c:y val="4.1610508013297569E-2"/>
          <c:w val="0.85684089692892607"/>
          <c:h val="0.79969513888888888"/>
        </c:manualLayout>
      </c:layout>
      <c:barChart>
        <c:barDir val="bar"/>
        <c:grouping val="percentStacked"/>
        <c:varyColors val="0"/>
        <c:ser>
          <c:idx val="0"/>
          <c:order val="0"/>
          <c:tx>
            <c:strRef>
              <c:f>Tabelle1!$B$1:$B$7</c:f>
              <c:strCache>
                <c:ptCount val="7"/>
                <c:pt idx="0">
                  <c:v>Refuz</c:v>
                </c:pt>
              </c:strCache>
            </c:strRef>
          </c:tx>
          <c:spPr>
            <a:solidFill>
              <a:srgbClr val="BFBFBF"/>
            </a:solidFill>
          </c:spPr>
          <c:invertIfNegative val="0"/>
          <c:dPt>
            <c:idx val="0"/>
            <c:invertIfNegative val="0"/>
            <c:bubble3D val="0"/>
            <c:spPr>
              <a:solidFill>
                <a:srgbClr val="BFBFBF"/>
              </a:solidFill>
            </c:spPr>
            <c:extLst>
              <c:ext xmlns:c16="http://schemas.microsoft.com/office/drawing/2014/chart" uri="{C3380CC4-5D6E-409C-BE32-E72D297353CC}">
                <c16:uniqueId val="{00000001-BE53-463E-AAB3-CACE7CD0AAF5}"/>
              </c:ext>
            </c:extLst>
          </c:dPt>
          <c:dLbls>
            <c:spPr>
              <a:noFill/>
              <a:ln>
                <a:noFill/>
              </a:ln>
              <a:effectLst/>
            </c:spPr>
            <c:txPr>
              <a:bodyPr wrap="square" lIns="38100" tIns="19050" rIns="38100" bIns="19050" anchor="ctr">
                <a:spAutoFit/>
              </a:bodyPr>
              <a:lstStyle/>
              <a:p>
                <a:pPr>
                  <a:defRPr sz="1400"/>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Tabelle1!$A$8</c:f>
              <c:numCache>
                <c:formatCode>General</c:formatCode>
                <c:ptCount val="1"/>
              </c:numCache>
            </c:numRef>
          </c:cat>
          <c:val>
            <c:numRef>
              <c:f>Tabelle1!$B$8</c:f>
              <c:numCache>
                <c:formatCode>###0%</c:formatCode>
                <c:ptCount val="1"/>
                <c:pt idx="0">
                  <c:v>0.13553719008264462</c:v>
                </c:pt>
              </c:numCache>
            </c:numRef>
          </c:val>
          <c:extLst>
            <c:ext xmlns:c16="http://schemas.microsoft.com/office/drawing/2014/chart" uri="{C3380CC4-5D6E-409C-BE32-E72D297353CC}">
              <c16:uniqueId val="{00000002-BE53-463E-AAB3-CACE7CD0AAF5}"/>
            </c:ext>
          </c:extLst>
        </c:ser>
        <c:ser>
          <c:idx val="1"/>
          <c:order val="1"/>
          <c:tx>
            <c:strRef>
              <c:f>Tabelle1!$C$1:$C$7</c:f>
              <c:strCache>
                <c:ptCount val="7"/>
                <c:pt idx="0">
                  <c:v>Venit scăzut (&lt;2000 lei)</c:v>
                </c:pt>
              </c:strCache>
            </c:strRef>
          </c:tx>
          <c:spPr>
            <a:solidFill>
              <a:srgbClr val="E49898"/>
            </a:solidFill>
          </c:spPr>
          <c:invertIfNegative val="0"/>
          <c:dLbls>
            <c:spPr>
              <a:noFill/>
              <a:ln>
                <a:noFill/>
              </a:ln>
              <a:effectLst/>
            </c:spPr>
            <c:txPr>
              <a:bodyPr wrap="square" lIns="38100" tIns="19050" rIns="38100" bIns="19050" anchor="ctr">
                <a:spAutoFit/>
              </a:bodyPr>
              <a:lstStyle/>
              <a:p>
                <a:pPr>
                  <a:defRPr sz="1400"/>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Tabelle1!$A$8</c:f>
              <c:numCache>
                <c:formatCode>General</c:formatCode>
                <c:ptCount val="1"/>
              </c:numCache>
            </c:numRef>
          </c:cat>
          <c:val>
            <c:numRef>
              <c:f>Tabelle1!$C$8</c:f>
              <c:numCache>
                <c:formatCode>###0%</c:formatCode>
                <c:ptCount val="1"/>
                <c:pt idx="0">
                  <c:v>0.28000000000000003</c:v>
                </c:pt>
              </c:numCache>
            </c:numRef>
          </c:val>
          <c:extLst>
            <c:ext xmlns:c16="http://schemas.microsoft.com/office/drawing/2014/chart" uri="{C3380CC4-5D6E-409C-BE32-E72D297353CC}">
              <c16:uniqueId val="{00000003-BE53-463E-AAB3-CACE7CD0AAF5}"/>
            </c:ext>
          </c:extLst>
        </c:ser>
        <c:ser>
          <c:idx val="2"/>
          <c:order val="2"/>
          <c:tx>
            <c:strRef>
              <c:f>Tabelle1!$D$1:$D$7</c:f>
              <c:strCache>
                <c:ptCount val="7"/>
                <c:pt idx="0">
                  <c:v>Venit Mediu (3001-5000 lei)</c:v>
                </c:pt>
              </c:strCache>
            </c:strRef>
          </c:tx>
          <c:spPr>
            <a:solidFill>
              <a:srgbClr val="CE3E3E"/>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Tabelle1!$A$8</c:f>
              <c:numCache>
                <c:formatCode>General</c:formatCode>
                <c:ptCount val="1"/>
              </c:numCache>
            </c:numRef>
          </c:cat>
          <c:val>
            <c:numRef>
              <c:f>Tabelle1!$D$8</c:f>
              <c:numCache>
                <c:formatCode>###0%</c:formatCode>
                <c:ptCount val="1"/>
                <c:pt idx="0">
                  <c:v>0.37</c:v>
                </c:pt>
              </c:numCache>
            </c:numRef>
          </c:val>
          <c:extLst>
            <c:ext xmlns:c16="http://schemas.microsoft.com/office/drawing/2014/chart" uri="{C3380CC4-5D6E-409C-BE32-E72D297353CC}">
              <c16:uniqueId val="{00000004-BE53-463E-AAB3-CACE7CD0AAF5}"/>
            </c:ext>
          </c:extLst>
        </c:ser>
        <c:ser>
          <c:idx val="3"/>
          <c:order val="3"/>
          <c:tx>
            <c:strRef>
              <c:f>Tabelle1!$E$1:$E$7</c:f>
              <c:strCache>
                <c:ptCount val="7"/>
                <c:pt idx="0">
                  <c:v>Venit ridicat (&gt;5000 lei)</c:v>
                </c:pt>
              </c:strCache>
            </c:strRef>
          </c:tx>
          <c:spPr>
            <a:solidFill>
              <a:srgbClr val="AC0000"/>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Tabelle1!$A$8</c:f>
              <c:numCache>
                <c:formatCode>General</c:formatCode>
                <c:ptCount val="1"/>
              </c:numCache>
            </c:numRef>
          </c:cat>
          <c:val>
            <c:numRef>
              <c:f>Tabelle1!$E$8</c:f>
              <c:numCache>
                <c:formatCode>###0%</c:formatCode>
                <c:ptCount val="1"/>
                <c:pt idx="0">
                  <c:v>0.21</c:v>
                </c:pt>
              </c:numCache>
            </c:numRef>
          </c:val>
          <c:extLst>
            <c:ext xmlns:c16="http://schemas.microsoft.com/office/drawing/2014/chart" uri="{C3380CC4-5D6E-409C-BE32-E72D297353CC}">
              <c16:uniqueId val="{00000005-BE53-463E-AAB3-CACE7CD0AAF5}"/>
            </c:ext>
          </c:extLst>
        </c:ser>
        <c:dLbls>
          <c:dLblPos val="ctr"/>
          <c:showLegendKey val="0"/>
          <c:showVal val="1"/>
          <c:showCatName val="0"/>
          <c:showSerName val="0"/>
          <c:showPercent val="0"/>
          <c:showBubbleSize val="0"/>
        </c:dLbls>
        <c:gapWidth val="210"/>
        <c:overlap val="100"/>
        <c:axId val="349741168"/>
        <c:axId val="228626968"/>
      </c:barChart>
      <c:catAx>
        <c:axId val="349741168"/>
        <c:scaling>
          <c:orientation val="minMax"/>
        </c:scaling>
        <c:delete val="0"/>
        <c:axPos val="r"/>
        <c:numFmt formatCode="General" sourceLinked="0"/>
        <c:majorTickMark val="none"/>
        <c:minorTickMark val="none"/>
        <c:tickLblPos val="high"/>
        <c:spPr>
          <a:ln>
            <a:noFill/>
          </a:ln>
        </c:spPr>
        <c:txPr>
          <a:bodyPr/>
          <a:lstStyle/>
          <a:p>
            <a:pPr>
              <a:defRPr sz="1000"/>
            </a:pPr>
            <a:endParaRPr lang="en-RO"/>
          </a:p>
        </c:txPr>
        <c:crossAx val="228626968"/>
        <c:crosses val="autoZero"/>
        <c:auto val="1"/>
        <c:lblAlgn val="ctr"/>
        <c:lblOffset val="100"/>
        <c:noMultiLvlLbl val="0"/>
      </c:catAx>
      <c:valAx>
        <c:axId val="228626968"/>
        <c:scaling>
          <c:orientation val="maxMin"/>
          <c:max val="1"/>
          <c:min val="0"/>
        </c:scaling>
        <c:delete val="1"/>
        <c:axPos val="b"/>
        <c:numFmt formatCode="0%" sourceLinked="1"/>
        <c:majorTickMark val="out"/>
        <c:minorTickMark val="none"/>
        <c:tickLblPos val="nextTo"/>
        <c:crossAx val="349741168"/>
        <c:crosses val="autoZero"/>
        <c:crossBetween val="between"/>
      </c:valAx>
    </c:plotArea>
    <c:legend>
      <c:legendPos val="b"/>
      <c:layout>
        <c:manualLayout>
          <c:xMode val="edge"/>
          <c:yMode val="edge"/>
          <c:x val="6.791654842419706E-2"/>
          <c:y val="0.65584928408441379"/>
          <c:w val="0.81524341255685806"/>
          <c:h val="0.13489055752924461"/>
        </c:manualLayout>
      </c:layout>
      <c:overlay val="0"/>
    </c:legend>
    <c:plotVisOnly val="1"/>
    <c:dispBlanksAs val="gap"/>
    <c:showDLblsOverMax val="0"/>
  </c:chart>
  <c:txPr>
    <a:bodyPr/>
    <a:lstStyle/>
    <a:p>
      <a:pPr>
        <a:defRPr sz="1100"/>
      </a:pPr>
      <a:endParaRPr lang="en-R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Agresiuni verbale dinspre ceilalți elevi </c:v>
                </c:pt>
                <c:pt idx="1">
                  <c:v>Agresiuni fizice dinspre ceilalți elevi</c:v>
                </c:pt>
                <c:pt idx="2">
                  <c:v>Neintegrarea/neacceptarea în colectiv</c:v>
                </c:pt>
                <c:pt idx="3">
                  <c:v>Defavorizare la note</c:v>
                </c:pt>
                <c:pt idx="4">
                  <c:v>Ignorarea de către profesori a nevoilor elevilor discriminați</c:v>
                </c:pt>
                <c:pt idx="5">
                  <c:v>Agresiuni verbale ale cadrelor didactice</c:v>
                </c:pt>
                <c:pt idx="6">
                  <c:v>Segregarea elevilor discriminați</c:v>
                </c:pt>
              </c:strCache>
            </c:strRef>
          </c:cat>
          <c:val>
            <c:numRef>
              <c:f>Sheet1!$B$2:$B$8</c:f>
              <c:numCache>
                <c:formatCode>###0%</c:formatCode>
                <c:ptCount val="7"/>
                <c:pt idx="0">
                  <c:v>0.83142389525368243</c:v>
                </c:pt>
                <c:pt idx="1">
                  <c:v>0.48772504091653024</c:v>
                </c:pt>
                <c:pt idx="2">
                  <c:v>0.41734860883797054</c:v>
                </c:pt>
                <c:pt idx="3">
                  <c:v>0.37479541734860883</c:v>
                </c:pt>
                <c:pt idx="4">
                  <c:v>0.34533551554828151</c:v>
                </c:pt>
                <c:pt idx="5">
                  <c:v>0.30114566284779049</c:v>
                </c:pt>
                <c:pt idx="6">
                  <c:v>0.22749590834697217</c:v>
                </c:pt>
              </c:numCache>
            </c:numRef>
          </c:val>
          <c:extLst>
            <c:ext xmlns:c16="http://schemas.microsoft.com/office/drawing/2014/chart" uri="{C3380CC4-5D6E-409C-BE32-E72D297353CC}">
              <c16:uniqueId val="{00000000-EC02-4638-82EC-33D9F8FAF1AC}"/>
            </c:ext>
          </c:extLst>
        </c:ser>
        <c:dLbls>
          <c:dLblPos val="outEnd"/>
          <c:showLegendKey val="0"/>
          <c:showVal val="1"/>
          <c:showCatName val="0"/>
          <c:showSerName val="0"/>
          <c:showPercent val="0"/>
          <c:showBubbleSize val="0"/>
        </c:dLbls>
        <c:gapWidth val="128"/>
        <c:axId val="1577685103"/>
        <c:axId val="1577685935"/>
      </c:barChart>
      <c:catAx>
        <c:axId val="15776851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1577685935"/>
        <c:crosses val="autoZero"/>
        <c:auto val="1"/>
        <c:lblAlgn val="ctr"/>
        <c:lblOffset val="100"/>
        <c:noMultiLvlLbl val="0"/>
      </c:catAx>
      <c:valAx>
        <c:axId val="1577685935"/>
        <c:scaling>
          <c:orientation val="minMax"/>
        </c:scaling>
        <c:delete val="1"/>
        <c:axPos val="t"/>
        <c:numFmt formatCode="###0%" sourceLinked="1"/>
        <c:majorTickMark val="none"/>
        <c:minorTickMark val="none"/>
        <c:tickLblPos val="nextTo"/>
        <c:crossAx val="157768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00569624674835"/>
          <c:y val="0.21804588121152815"/>
          <c:w val="0.77960670643389485"/>
          <c:h val="0.34926811450028261"/>
        </c:manualLayout>
      </c:layout>
      <c:barChart>
        <c:barDir val="bar"/>
        <c:grouping val="percentStacked"/>
        <c:varyColors val="0"/>
        <c:ser>
          <c:idx val="0"/>
          <c:order val="0"/>
          <c:tx>
            <c:strRef>
              <c:f>Sheet1!$B$1</c:f>
              <c:strCache>
                <c:ptCount val="1"/>
                <c:pt idx="0">
                  <c:v>Deloc</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Sheet1!$B$2</c:f>
              <c:numCache>
                <c:formatCode>###0%</c:formatCode>
                <c:ptCount val="1"/>
                <c:pt idx="0">
                  <c:v>0.10965630114566287</c:v>
                </c:pt>
              </c:numCache>
            </c:numRef>
          </c:val>
          <c:extLst>
            <c:ext xmlns:c16="http://schemas.microsoft.com/office/drawing/2014/chart" uri="{C3380CC4-5D6E-409C-BE32-E72D297353CC}">
              <c16:uniqueId val="{00000000-BF73-4942-9A90-18726D56A7A4}"/>
            </c:ext>
          </c:extLst>
        </c:ser>
        <c:ser>
          <c:idx val="1"/>
          <c:order val="1"/>
          <c:tx>
            <c:strRef>
              <c:f>Sheet1!$C$1</c:f>
              <c:strCache>
                <c:ptCount val="1"/>
                <c:pt idx="0">
                  <c:v>1</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Sheet1!$C$2</c:f>
              <c:numCache>
                <c:formatCode>###0%</c:formatCode>
                <c:ptCount val="1"/>
                <c:pt idx="0">
                  <c:v>6.5466448445171854E-2</c:v>
                </c:pt>
              </c:numCache>
            </c:numRef>
          </c:val>
          <c:extLst>
            <c:ext xmlns:c16="http://schemas.microsoft.com/office/drawing/2014/chart" uri="{C3380CC4-5D6E-409C-BE32-E72D297353CC}">
              <c16:uniqueId val="{00000001-BF73-4942-9A90-18726D56A7A4}"/>
            </c:ext>
          </c:extLst>
        </c:ser>
        <c:ser>
          <c:idx val="2"/>
          <c:order val="2"/>
          <c:tx>
            <c:strRef>
              <c:f>Sheet1!$D$1</c:f>
              <c:strCache>
                <c:ptCount val="1"/>
                <c:pt idx="0">
                  <c:v>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Sheet1!$D$2</c:f>
              <c:numCache>
                <c:formatCode>###0%</c:formatCode>
                <c:ptCount val="1"/>
                <c:pt idx="0">
                  <c:v>3.927986906710311E-2</c:v>
                </c:pt>
              </c:numCache>
            </c:numRef>
          </c:val>
          <c:extLst>
            <c:ext xmlns:c16="http://schemas.microsoft.com/office/drawing/2014/chart" uri="{C3380CC4-5D6E-409C-BE32-E72D297353CC}">
              <c16:uniqueId val="{00000002-BF73-4942-9A90-18726D56A7A4}"/>
            </c:ext>
          </c:extLst>
        </c:ser>
        <c:ser>
          <c:idx val="3"/>
          <c:order val="3"/>
          <c:tx>
            <c:strRef>
              <c:f>Sheet1!$E$1</c:f>
              <c:strCache>
                <c:ptCount val="1"/>
                <c:pt idx="0">
                  <c:v>3</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Sheet1!$E$2</c:f>
              <c:numCache>
                <c:formatCode>###0%</c:formatCode>
                <c:ptCount val="1"/>
                <c:pt idx="0">
                  <c:v>4.5826513911620292E-2</c:v>
                </c:pt>
              </c:numCache>
            </c:numRef>
          </c:val>
          <c:extLst>
            <c:ext xmlns:c16="http://schemas.microsoft.com/office/drawing/2014/chart" uri="{C3380CC4-5D6E-409C-BE32-E72D297353CC}">
              <c16:uniqueId val="{00000003-BF73-4942-9A90-18726D56A7A4}"/>
            </c:ext>
          </c:extLst>
        </c:ser>
        <c:ser>
          <c:idx val="4"/>
          <c:order val="4"/>
          <c:tx>
            <c:strRef>
              <c:f>Sheet1!$F$1</c:f>
              <c:strCache>
                <c:ptCount val="1"/>
                <c:pt idx="0">
                  <c:v>4</c:v>
                </c:pt>
              </c:strCache>
            </c:strRef>
          </c:tx>
          <c:spPr>
            <a:solidFill>
              <a:schemeClr val="tx2">
                <a:lumMod val="20000"/>
                <a:lumOff val="80000"/>
              </a:schemeClr>
            </a:solidFill>
            <a:ln>
              <a:noFill/>
            </a:ln>
            <a:effectLst/>
          </c:spPr>
          <c:invertIfNegative val="0"/>
          <c:dLbls>
            <c:dLbl>
              <c:idx val="0"/>
              <c:layout>
                <c:manualLayout>
                  <c:x val="9.4048857627990245E-17"/>
                  <c:y val="-1.00235672218302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73-4942-9A90-18726D56A7A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Sheet1!$F$2</c:f>
              <c:numCache>
                <c:formatCode>###0%</c:formatCode>
                <c:ptCount val="1"/>
                <c:pt idx="0">
                  <c:v>0.15875613747954173</c:v>
                </c:pt>
              </c:numCache>
            </c:numRef>
          </c:val>
          <c:extLst>
            <c:ext xmlns:c16="http://schemas.microsoft.com/office/drawing/2014/chart" uri="{C3380CC4-5D6E-409C-BE32-E72D297353CC}">
              <c16:uniqueId val="{00000005-BF73-4942-9A90-18726D56A7A4}"/>
            </c:ext>
          </c:extLst>
        </c:ser>
        <c:ser>
          <c:idx val="5"/>
          <c:order val="5"/>
          <c:tx>
            <c:strRef>
              <c:f>Sheet1!$G$1</c:f>
              <c:strCache>
                <c:ptCount val="1"/>
                <c:pt idx="0">
                  <c:v>5</c:v>
                </c:pt>
              </c:strCache>
            </c:strRef>
          </c:tx>
          <c:spPr>
            <a:solidFill>
              <a:srgbClr val="F0C6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Sheet1!$G$2</c:f>
              <c:numCache>
                <c:formatCode>###0%</c:formatCode>
                <c:ptCount val="1"/>
                <c:pt idx="0">
                  <c:v>6.2193126022913256E-2</c:v>
                </c:pt>
              </c:numCache>
            </c:numRef>
          </c:val>
          <c:extLst>
            <c:ext xmlns:c16="http://schemas.microsoft.com/office/drawing/2014/chart" uri="{C3380CC4-5D6E-409C-BE32-E72D297353CC}">
              <c16:uniqueId val="{00000006-BF73-4942-9A90-18726D56A7A4}"/>
            </c:ext>
          </c:extLst>
        </c:ser>
        <c:ser>
          <c:idx val="6"/>
          <c:order val="6"/>
          <c:tx>
            <c:strRef>
              <c:f>Sheet1!$H$1</c:f>
              <c:strCache>
                <c:ptCount val="1"/>
                <c:pt idx="0">
                  <c:v>6</c:v>
                </c:pt>
              </c:strCache>
            </c:strRef>
          </c:tx>
          <c:spPr>
            <a:solidFill>
              <a:srgbClr val="E088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Sheet1!$H$2</c:f>
              <c:numCache>
                <c:formatCode>###0%</c:formatCode>
                <c:ptCount val="1"/>
                <c:pt idx="0">
                  <c:v>0.11129296235679215</c:v>
                </c:pt>
              </c:numCache>
            </c:numRef>
          </c:val>
          <c:extLst>
            <c:ext xmlns:c16="http://schemas.microsoft.com/office/drawing/2014/chart" uri="{C3380CC4-5D6E-409C-BE32-E72D297353CC}">
              <c16:uniqueId val="{00000007-BF73-4942-9A90-18726D56A7A4}"/>
            </c:ext>
          </c:extLst>
        </c:ser>
        <c:ser>
          <c:idx val="7"/>
          <c:order val="7"/>
          <c:tx>
            <c:strRef>
              <c:f>Sheet1!$I$1</c:f>
              <c:strCache>
                <c:ptCount val="1"/>
                <c:pt idx="0">
                  <c:v>7</c:v>
                </c:pt>
              </c:strCache>
            </c:strRef>
          </c:tx>
          <c:spPr>
            <a:solidFill>
              <a:srgbClr val="CE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Sheet1!$I$2</c:f>
              <c:numCache>
                <c:formatCode>###0%</c:formatCode>
                <c:ptCount val="1"/>
                <c:pt idx="0">
                  <c:v>0.16202945990180029</c:v>
                </c:pt>
              </c:numCache>
            </c:numRef>
          </c:val>
          <c:extLst>
            <c:ext xmlns:c16="http://schemas.microsoft.com/office/drawing/2014/chart" uri="{C3380CC4-5D6E-409C-BE32-E72D297353CC}">
              <c16:uniqueId val="{00000008-BF73-4942-9A90-18726D56A7A4}"/>
            </c:ext>
          </c:extLst>
        </c:ser>
        <c:ser>
          <c:idx val="8"/>
          <c:order val="8"/>
          <c:tx>
            <c:strRef>
              <c:f>Sheet1!$J$1</c:f>
              <c:strCache>
                <c:ptCount val="1"/>
                <c:pt idx="0">
                  <c:v>8</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Sheet1!$J$2</c:f>
              <c:numCache>
                <c:formatCode>###0%</c:formatCode>
                <c:ptCount val="1"/>
                <c:pt idx="0">
                  <c:v>0.11456628477905074</c:v>
                </c:pt>
              </c:numCache>
            </c:numRef>
          </c:val>
          <c:extLst>
            <c:ext xmlns:c16="http://schemas.microsoft.com/office/drawing/2014/chart" uri="{C3380CC4-5D6E-409C-BE32-E72D297353CC}">
              <c16:uniqueId val="{00000009-BF73-4942-9A90-18726D56A7A4}"/>
            </c:ext>
          </c:extLst>
        </c:ser>
        <c:ser>
          <c:idx val="9"/>
          <c:order val="9"/>
          <c:tx>
            <c:strRef>
              <c:f>Sheet1!$K$1</c:f>
              <c:strCache>
                <c:ptCount val="1"/>
                <c:pt idx="0">
                  <c:v>In foarte mare masură</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Sheet1!$K$2</c:f>
              <c:numCache>
                <c:formatCode>###0%</c:formatCode>
                <c:ptCount val="1"/>
                <c:pt idx="0">
                  <c:v>0.13093289689034371</c:v>
                </c:pt>
              </c:numCache>
            </c:numRef>
          </c:val>
          <c:extLst>
            <c:ext xmlns:c16="http://schemas.microsoft.com/office/drawing/2014/chart" uri="{C3380CC4-5D6E-409C-BE32-E72D297353CC}">
              <c16:uniqueId val="{0000000A-BF73-4942-9A90-18726D56A7A4}"/>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RO"/>
          </a:p>
        </c:txPr>
        <c:crossAx val="529672816"/>
        <c:crosses val="autoZero"/>
        <c:auto val="1"/>
        <c:lblAlgn val="ctr"/>
        <c:lblOffset val="100"/>
        <c:noMultiLvlLbl val="0"/>
      </c:catAx>
      <c:valAx>
        <c:axId val="529672816"/>
        <c:scaling>
          <c:orientation val="minMax"/>
        </c:scaling>
        <c:delete val="1"/>
        <c:axPos val="b"/>
        <c:numFmt formatCode="0%" sourceLinked="1"/>
        <c:majorTickMark val="out"/>
        <c:minorTickMark val="none"/>
        <c:tickLblPos val="nextTo"/>
        <c:crossAx val="52967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00569624674835"/>
          <c:y val="0.21504135715534498"/>
          <c:w val="0.73383352978129945"/>
          <c:h val="0.35227263855646579"/>
        </c:manualLayout>
      </c:layout>
      <c:barChart>
        <c:barDir val="bar"/>
        <c:grouping val="percentStacked"/>
        <c:varyColors val="0"/>
        <c:ser>
          <c:idx val="0"/>
          <c:order val="0"/>
          <c:tx>
            <c:strRef>
              <c:f>Sheet1!$B$1</c:f>
              <c:strCache>
                <c:ptCount val="1"/>
                <c:pt idx="0">
                  <c:v>Deloc</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Sheet1!$B$2</c:f>
              <c:numCache>
                <c:formatCode>###0%</c:formatCode>
                <c:ptCount val="1"/>
                <c:pt idx="0">
                  <c:v>0.36859504132231408</c:v>
                </c:pt>
              </c:numCache>
            </c:numRef>
          </c:val>
          <c:extLst>
            <c:ext xmlns:c16="http://schemas.microsoft.com/office/drawing/2014/chart" uri="{C3380CC4-5D6E-409C-BE32-E72D297353CC}">
              <c16:uniqueId val="{00000000-97D6-44B9-AF46-FCF12471D3B6}"/>
            </c:ext>
          </c:extLst>
        </c:ser>
        <c:ser>
          <c:idx val="1"/>
          <c:order val="1"/>
          <c:tx>
            <c:strRef>
              <c:f>Sheet1!$C$1</c:f>
              <c:strCache>
                <c:ptCount val="1"/>
                <c:pt idx="0">
                  <c:v>1</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Sheet1!$C$2</c:f>
              <c:numCache>
                <c:formatCode>###0%</c:formatCode>
                <c:ptCount val="1"/>
                <c:pt idx="0">
                  <c:v>0.13884297520661157</c:v>
                </c:pt>
              </c:numCache>
            </c:numRef>
          </c:val>
          <c:extLst>
            <c:ext xmlns:c16="http://schemas.microsoft.com/office/drawing/2014/chart" uri="{C3380CC4-5D6E-409C-BE32-E72D297353CC}">
              <c16:uniqueId val="{00000001-97D6-44B9-AF46-FCF12471D3B6}"/>
            </c:ext>
          </c:extLst>
        </c:ser>
        <c:ser>
          <c:idx val="2"/>
          <c:order val="2"/>
          <c:tx>
            <c:strRef>
              <c:f>Sheet1!$D$1</c:f>
              <c:strCache>
                <c:ptCount val="1"/>
                <c:pt idx="0">
                  <c:v>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Sheet1!$D$2</c:f>
              <c:numCache>
                <c:formatCode>###0%</c:formatCode>
                <c:ptCount val="1"/>
                <c:pt idx="0">
                  <c:v>9.5867768595041328E-2</c:v>
                </c:pt>
              </c:numCache>
            </c:numRef>
          </c:val>
          <c:extLst>
            <c:ext xmlns:c16="http://schemas.microsoft.com/office/drawing/2014/chart" uri="{C3380CC4-5D6E-409C-BE32-E72D297353CC}">
              <c16:uniqueId val="{00000002-97D6-44B9-AF46-FCF12471D3B6}"/>
            </c:ext>
          </c:extLst>
        </c:ser>
        <c:ser>
          <c:idx val="3"/>
          <c:order val="3"/>
          <c:tx>
            <c:strRef>
              <c:f>Sheet1!$E$1</c:f>
              <c:strCache>
                <c:ptCount val="1"/>
                <c:pt idx="0">
                  <c:v>3</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Sheet1!$E$2</c:f>
              <c:numCache>
                <c:formatCode>###0%</c:formatCode>
                <c:ptCount val="1"/>
                <c:pt idx="0">
                  <c:v>3.9669421487603308E-2</c:v>
                </c:pt>
              </c:numCache>
            </c:numRef>
          </c:val>
          <c:extLst>
            <c:ext xmlns:c16="http://schemas.microsoft.com/office/drawing/2014/chart" uri="{C3380CC4-5D6E-409C-BE32-E72D297353CC}">
              <c16:uniqueId val="{00000003-97D6-44B9-AF46-FCF12471D3B6}"/>
            </c:ext>
          </c:extLst>
        </c:ser>
        <c:ser>
          <c:idx val="4"/>
          <c:order val="4"/>
          <c:tx>
            <c:strRef>
              <c:f>Sheet1!$F$1</c:f>
              <c:strCache>
                <c:ptCount val="1"/>
                <c:pt idx="0">
                  <c:v>4</c:v>
                </c:pt>
              </c:strCache>
            </c:strRef>
          </c:tx>
          <c:spPr>
            <a:solidFill>
              <a:schemeClr val="tx2">
                <a:lumMod val="20000"/>
                <a:lumOff val="80000"/>
              </a:schemeClr>
            </a:solidFill>
            <a:ln>
              <a:noFill/>
            </a:ln>
            <a:effectLst/>
          </c:spPr>
          <c:invertIfNegative val="0"/>
          <c:dLbls>
            <c:dLbl>
              <c:idx val="0"/>
              <c:layout>
                <c:manualLayout>
                  <c:x val="9.4048857627990245E-17"/>
                  <c:y val="-1.00235672218302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D6-44B9-AF46-FCF12471D3B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Sheet1!$F$2</c:f>
              <c:numCache>
                <c:formatCode>###0%</c:formatCode>
                <c:ptCount val="1"/>
                <c:pt idx="0">
                  <c:v>0.1140495867768595</c:v>
                </c:pt>
              </c:numCache>
            </c:numRef>
          </c:val>
          <c:extLst>
            <c:ext xmlns:c16="http://schemas.microsoft.com/office/drawing/2014/chart" uri="{C3380CC4-5D6E-409C-BE32-E72D297353CC}">
              <c16:uniqueId val="{00000005-97D6-44B9-AF46-FCF12471D3B6}"/>
            </c:ext>
          </c:extLst>
        </c:ser>
        <c:ser>
          <c:idx val="5"/>
          <c:order val="5"/>
          <c:tx>
            <c:strRef>
              <c:f>Sheet1!$G$1</c:f>
              <c:strCache>
                <c:ptCount val="1"/>
                <c:pt idx="0">
                  <c:v>5</c:v>
                </c:pt>
              </c:strCache>
            </c:strRef>
          </c:tx>
          <c:spPr>
            <a:solidFill>
              <a:srgbClr val="F0C6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Sheet1!$G$2</c:f>
              <c:numCache>
                <c:formatCode>###0%</c:formatCode>
                <c:ptCount val="1"/>
                <c:pt idx="0">
                  <c:v>4.7933884297520664E-2</c:v>
                </c:pt>
              </c:numCache>
            </c:numRef>
          </c:val>
          <c:extLst>
            <c:ext xmlns:c16="http://schemas.microsoft.com/office/drawing/2014/chart" uri="{C3380CC4-5D6E-409C-BE32-E72D297353CC}">
              <c16:uniqueId val="{00000007-97D6-44B9-AF46-FCF12471D3B6}"/>
            </c:ext>
          </c:extLst>
        </c:ser>
        <c:ser>
          <c:idx val="6"/>
          <c:order val="6"/>
          <c:tx>
            <c:strRef>
              <c:f>Sheet1!$H$1</c:f>
              <c:strCache>
                <c:ptCount val="1"/>
                <c:pt idx="0">
                  <c:v>6</c:v>
                </c:pt>
              </c:strCache>
            </c:strRef>
          </c:tx>
          <c:spPr>
            <a:solidFill>
              <a:srgbClr val="E088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Sheet1!$H$2</c:f>
              <c:numCache>
                <c:formatCode>###0%</c:formatCode>
                <c:ptCount val="1"/>
                <c:pt idx="0">
                  <c:v>7.768595041322314E-2</c:v>
                </c:pt>
              </c:numCache>
            </c:numRef>
          </c:val>
          <c:extLst>
            <c:ext xmlns:c16="http://schemas.microsoft.com/office/drawing/2014/chart" uri="{C3380CC4-5D6E-409C-BE32-E72D297353CC}">
              <c16:uniqueId val="{00000008-97D6-44B9-AF46-FCF12471D3B6}"/>
            </c:ext>
          </c:extLst>
        </c:ser>
        <c:ser>
          <c:idx val="7"/>
          <c:order val="7"/>
          <c:tx>
            <c:strRef>
              <c:f>Sheet1!$I$1</c:f>
              <c:strCache>
                <c:ptCount val="1"/>
                <c:pt idx="0">
                  <c:v>7</c:v>
                </c:pt>
              </c:strCache>
            </c:strRef>
          </c:tx>
          <c:spPr>
            <a:solidFill>
              <a:srgbClr val="CE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Sheet1!$I$2</c:f>
              <c:numCache>
                <c:formatCode>###0%</c:formatCode>
                <c:ptCount val="1"/>
                <c:pt idx="0">
                  <c:v>6.4462809917355368E-2</c:v>
                </c:pt>
              </c:numCache>
            </c:numRef>
          </c:val>
          <c:extLst>
            <c:ext xmlns:c16="http://schemas.microsoft.com/office/drawing/2014/chart" uri="{C3380CC4-5D6E-409C-BE32-E72D297353CC}">
              <c16:uniqueId val="{00000009-97D6-44B9-AF46-FCF12471D3B6}"/>
            </c:ext>
          </c:extLst>
        </c:ser>
        <c:ser>
          <c:idx val="8"/>
          <c:order val="8"/>
          <c:tx>
            <c:strRef>
              <c:f>Sheet1!$J$1</c:f>
              <c:strCache>
                <c:ptCount val="1"/>
                <c:pt idx="0">
                  <c:v>8</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Sheet1!$J$2</c:f>
              <c:numCache>
                <c:formatCode>###0%</c:formatCode>
                <c:ptCount val="1"/>
                <c:pt idx="0">
                  <c:v>2.3140495867768594E-2</c:v>
                </c:pt>
              </c:numCache>
            </c:numRef>
          </c:val>
          <c:extLst>
            <c:ext xmlns:c16="http://schemas.microsoft.com/office/drawing/2014/chart" uri="{C3380CC4-5D6E-409C-BE32-E72D297353CC}">
              <c16:uniqueId val="{0000000A-97D6-44B9-AF46-FCF12471D3B6}"/>
            </c:ext>
          </c:extLst>
        </c:ser>
        <c:ser>
          <c:idx val="9"/>
          <c:order val="9"/>
          <c:tx>
            <c:strRef>
              <c:f>Sheet1!$K$1</c:f>
              <c:strCache>
                <c:ptCount val="1"/>
                <c:pt idx="0">
                  <c:v>In foarte mare masură</c:v>
                </c:pt>
              </c:strCache>
            </c:strRef>
          </c:tx>
          <c:spPr>
            <a:solidFill>
              <a:srgbClr val="AC0000"/>
            </a:solidFill>
            <a:ln>
              <a:noFill/>
            </a:ln>
            <a:effectLst/>
          </c:spPr>
          <c:invertIfNegative val="0"/>
          <c:dLbls>
            <c:dLbl>
              <c:idx val="0"/>
              <c:layout>
                <c:manualLayout>
                  <c:x val="3.0515411303893489E-2"/>
                  <c:y val="-7.277201560825229E-1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7D6-44B9-AF46-FCF12471D3B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Sheet1!$K$2</c:f>
              <c:numCache>
                <c:formatCode>###0%</c:formatCode>
                <c:ptCount val="1"/>
                <c:pt idx="0">
                  <c:v>2.9752066115702479E-2</c:v>
                </c:pt>
              </c:numCache>
            </c:numRef>
          </c:val>
          <c:extLst>
            <c:ext xmlns:c16="http://schemas.microsoft.com/office/drawing/2014/chart" uri="{C3380CC4-5D6E-409C-BE32-E72D297353CC}">
              <c16:uniqueId val="{0000000B-97D6-44B9-AF46-FCF12471D3B6}"/>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RO"/>
          </a:p>
        </c:txPr>
        <c:crossAx val="529672816"/>
        <c:crosses val="autoZero"/>
        <c:auto val="1"/>
        <c:lblAlgn val="ctr"/>
        <c:lblOffset val="100"/>
        <c:noMultiLvlLbl val="0"/>
      </c:catAx>
      <c:valAx>
        <c:axId val="529672816"/>
        <c:scaling>
          <c:orientation val="minMax"/>
        </c:scaling>
        <c:delete val="1"/>
        <c:axPos val="b"/>
        <c:numFmt formatCode="0%" sourceLinked="1"/>
        <c:majorTickMark val="out"/>
        <c:minorTickMark val="none"/>
        <c:tickLblPos val="nextTo"/>
        <c:crossAx val="529679056"/>
        <c:crosses val="autoZero"/>
        <c:crossBetween val="between"/>
      </c:valAx>
      <c:spPr>
        <a:noFill/>
        <a:ln>
          <a:noFill/>
        </a:ln>
        <a:effectLst/>
      </c:spPr>
    </c:plotArea>
    <c:legend>
      <c:legendPos val="t"/>
      <c:layout>
        <c:manualLayout>
          <c:xMode val="edge"/>
          <c:yMode val="edge"/>
          <c:x val="0.35232997779943759"/>
          <c:y val="0.15877714096753415"/>
          <c:w val="0.5791333695273343"/>
          <c:h val="8.12301352762487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00569624674835"/>
          <c:y val="0.21804588121152815"/>
          <c:w val="0.77960670643389485"/>
          <c:h val="0.34926811450028261"/>
        </c:manualLayout>
      </c:layout>
      <c:barChart>
        <c:barDir val="bar"/>
        <c:grouping val="percentStacked"/>
        <c:varyColors val="0"/>
        <c:ser>
          <c:idx val="0"/>
          <c:order val="0"/>
          <c:tx>
            <c:strRef>
              <c:f>Sheet1!$B$1</c:f>
              <c:strCache>
                <c:ptCount val="1"/>
                <c:pt idx="0">
                  <c:v>Deloc</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Sheet1!$B$2</c:f>
              <c:numCache>
                <c:formatCode>###0%</c:formatCode>
                <c:ptCount val="1"/>
                <c:pt idx="0">
                  <c:v>0.23895253682487724</c:v>
                </c:pt>
              </c:numCache>
            </c:numRef>
          </c:val>
          <c:extLst>
            <c:ext xmlns:c16="http://schemas.microsoft.com/office/drawing/2014/chart" uri="{C3380CC4-5D6E-409C-BE32-E72D297353CC}">
              <c16:uniqueId val="{00000000-731E-4BC3-8491-B05F745AB3BA}"/>
            </c:ext>
          </c:extLst>
        </c:ser>
        <c:ser>
          <c:idx val="1"/>
          <c:order val="1"/>
          <c:tx>
            <c:strRef>
              <c:f>Sheet1!$C$1</c:f>
              <c:strCache>
                <c:ptCount val="1"/>
                <c:pt idx="0">
                  <c:v>1</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Sheet1!$C$2</c:f>
              <c:numCache>
                <c:formatCode>###0%</c:formatCode>
                <c:ptCount val="1"/>
                <c:pt idx="0">
                  <c:v>0.11620294599018005</c:v>
                </c:pt>
              </c:numCache>
            </c:numRef>
          </c:val>
          <c:extLst>
            <c:ext xmlns:c16="http://schemas.microsoft.com/office/drawing/2014/chart" uri="{C3380CC4-5D6E-409C-BE32-E72D297353CC}">
              <c16:uniqueId val="{00000001-731E-4BC3-8491-B05F745AB3BA}"/>
            </c:ext>
          </c:extLst>
        </c:ser>
        <c:ser>
          <c:idx val="2"/>
          <c:order val="2"/>
          <c:tx>
            <c:strRef>
              <c:f>Sheet1!$D$1</c:f>
              <c:strCache>
                <c:ptCount val="1"/>
                <c:pt idx="0">
                  <c:v>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Sheet1!$D$2</c:f>
              <c:numCache>
                <c:formatCode>###0%</c:formatCode>
                <c:ptCount val="1"/>
                <c:pt idx="0">
                  <c:v>7.0376432078559745E-2</c:v>
                </c:pt>
              </c:numCache>
            </c:numRef>
          </c:val>
          <c:extLst>
            <c:ext xmlns:c16="http://schemas.microsoft.com/office/drawing/2014/chart" uri="{C3380CC4-5D6E-409C-BE32-E72D297353CC}">
              <c16:uniqueId val="{00000002-731E-4BC3-8491-B05F745AB3BA}"/>
            </c:ext>
          </c:extLst>
        </c:ser>
        <c:ser>
          <c:idx val="3"/>
          <c:order val="3"/>
          <c:tx>
            <c:strRef>
              <c:f>Sheet1!$E$1</c:f>
              <c:strCache>
                <c:ptCount val="1"/>
                <c:pt idx="0">
                  <c:v>3</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Sheet1!$E$2</c:f>
              <c:numCache>
                <c:formatCode>###0%</c:formatCode>
                <c:ptCount val="1"/>
                <c:pt idx="0">
                  <c:v>5.5646481178396073E-2</c:v>
                </c:pt>
              </c:numCache>
            </c:numRef>
          </c:val>
          <c:extLst>
            <c:ext xmlns:c16="http://schemas.microsoft.com/office/drawing/2014/chart" uri="{C3380CC4-5D6E-409C-BE32-E72D297353CC}">
              <c16:uniqueId val="{00000003-731E-4BC3-8491-B05F745AB3BA}"/>
            </c:ext>
          </c:extLst>
        </c:ser>
        <c:ser>
          <c:idx val="4"/>
          <c:order val="4"/>
          <c:tx>
            <c:strRef>
              <c:f>Sheet1!$F$1</c:f>
              <c:strCache>
                <c:ptCount val="1"/>
                <c:pt idx="0">
                  <c:v>4</c:v>
                </c:pt>
              </c:strCache>
            </c:strRef>
          </c:tx>
          <c:spPr>
            <a:solidFill>
              <a:schemeClr val="tx2">
                <a:lumMod val="20000"/>
                <a:lumOff val="80000"/>
              </a:schemeClr>
            </a:solidFill>
            <a:ln>
              <a:noFill/>
            </a:ln>
            <a:effectLst/>
          </c:spPr>
          <c:invertIfNegative val="0"/>
          <c:dLbls>
            <c:dLbl>
              <c:idx val="0"/>
              <c:layout>
                <c:manualLayout>
                  <c:x val="9.4048857627990245E-17"/>
                  <c:y val="-1.00235672218302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1E-4BC3-8491-B05F745AB3B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Sheet1!$F$2</c:f>
              <c:numCache>
                <c:formatCode>###0%</c:formatCode>
                <c:ptCount val="1"/>
                <c:pt idx="0">
                  <c:v>0.15220949263502456</c:v>
                </c:pt>
              </c:numCache>
            </c:numRef>
          </c:val>
          <c:extLst>
            <c:ext xmlns:c16="http://schemas.microsoft.com/office/drawing/2014/chart" uri="{C3380CC4-5D6E-409C-BE32-E72D297353CC}">
              <c16:uniqueId val="{00000005-731E-4BC3-8491-B05F745AB3BA}"/>
            </c:ext>
          </c:extLst>
        </c:ser>
        <c:ser>
          <c:idx val="5"/>
          <c:order val="5"/>
          <c:tx>
            <c:strRef>
              <c:f>Sheet1!$G$1</c:f>
              <c:strCache>
                <c:ptCount val="1"/>
                <c:pt idx="0">
                  <c:v>5</c:v>
                </c:pt>
              </c:strCache>
            </c:strRef>
          </c:tx>
          <c:spPr>
            <a:solidFill>
              <a:srgbClr val="F0C6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Sheet1!$G$2</c:f>
              <c:numCache>
                <c:formatCode>###0%</c:formatCode>
                <c:ptCount val="1"/>
                <c:pt idx="0">
                  <c:v>6.2193126022913256E-2</c:v>
                </c:pt>
              </c:numCache>
            </c:numRef>
          </c:val>
          <c:extLst>
            <c:ext xmlns:c16="http://schemas.microsoft.com/office/drawing/2014/chart" uri="{C3380CC4-5D6E-409C-BE32-E72D297353CC}">
              <c16:uniqueId val="{00000006-731E-4BC3-8491-B05F745AB3BA}"/>
            </c:ext>
          </c:extLst>
        </c:ser>
        <c:ser>
          <c:idx val="6"/>
          <c:order val="6"/>
          <c:tx>
            <c:strRef>
              <c:f>Sheet1!$H$1</c:f>
              <c:strCache>
                <c:ptCount val="1"/>
                <c:pt idx="0">
                  <c:v>6</c:v>
                </c:pt>
              </c:strCache>
            </c:strRef>
          </c:tx>
          <c:spPr>
            <a:solidFill>
              <a:srgbClr val="E088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Sheet1!$H$2</c:f>
              <c:numCache>
                <c:formatCode>###0%</c:formatCode>
                <c:ptCount val="1"/>
                <c:pt idx="0">
                  <c:v>9.0016366612111293E-2</c:v>
                </c:pt>
              </c:numCache>
            </c:numRef>
          </c:val>
          <c:extLst>
            <c:ext xmlns:c16="http://schemas.microsoft.com/office/drawing/2014/chart" uri="{C3380CC4-5D6E-409C-BE32-E72D297353CC}">
              <c16:uniqueId val="{00000007-731E-4BC3-8491-B05F745AB3BA}"/>
            </c:ext>
          </c:extLst>
        </c:ser>
        <c:ser>
          <c:idx val="7"/>
          <c:order val="7"/>
          <c:tx>
            <c:strRef>
              <c:f>Sheet1!$I$1</c:f>
              <c:strCache>
                <c:ptCount val="1"/>
                <c:pt idx="0">
                  <c:v>7</c:v>
                </c:pt>
              </c:strCache>
            </c:strRef>
          </c:tx>
          <c:spPr>
            <a:solidFill>
              <a:srgbClr val="CE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Sheet1!$I$2</c:f>
              <c:numCache>
                <c:formatCode>###0%</c:formatCode>
                <c:ptCount val="1"/>
                <c:pt idx="0">
                  <c:v>0.10638297872340426</c:v>
                </c:pt>
              </c:numCache>
            </c:numRef>
          </c:val>
          <c:extLst>
            <c:ext xmlns:c16="http://schemas.microsoft.com/office/drawing/2014/chart" uri="{C3380CC4-5D6E-409C-BE32-E72D297353CC}">
              <c16:uniqueId val="{00000008-731E-4BC3-8491-B05F745AB3BA}"/>
            </c:ext>
          </c:extLst>
        </c:ser>
        <c:ser>
          <c:idx val="8"/>
          <c:order val="8"/>
          <c:tx>
            <c:strRef>
              <c:f>Sheet1!$J$1</c:f>
              <c:strCache>
                <c:ptCount val="1"/>
                <c:pt idx="0">
                  <c:v>8</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Sheet1!$J$2</c:f>
              <c:numCache>
                <c:formatCode>###0%</c:formatCode>
                <c:ptCount val="1"/>
                <c:pt idx="0">
                  <c:v>5.4009819967266767E-2</c:v>
                </c:pt>
              </c:numCache>
            </c:numRef>
          </c:val>
          <c:extLst>
            <c:ext xmlns:c16="http://schemas.microsoft.com/office/drawing/2014/chart" uri="{C3380CC4-5D6E-409C-BE32-E72D297353CC}">
              <c16:uniqueId val="{00000009-731E-4BC3-8491-B05F745AB3BA}"/>
            </c:ext>
          </c:extLst>
        </c:ser>
        <c:ser>
          <c:idx val="9"/>
          <c:order val="9"/>
          <c:tx>
            <c:strRef>
              <c:f>Sheet1!$K$1</c:f>
              <c:strCache>
                <c:ptCount val="1"/>
                <c:pt idx="0">
                  <c:v>In foarte mare masură</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R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Sheet1!$K$2</c:f>
              <c:numCache>
                <c:formatCode>###0%</c:formatCode>
                <c:ptCount val="1"/>
                <c:pt idx="0">
                  <c:v>5.4009819967266767E-2</c:v>
                </c:pt>
              </c:numCache>
            </c:numRef>
          </c:val>
          <c:extLst>
            <c:ext xmlns:c16="http://schemas.microsoft.com/office/drawing/2014/chart" uri="{C3380CC4-5D6E-409C-BE32-E72D297353CC}">
              <c16:uniqueId val="{0000000A-731E-4BC3-8491-B05F745AB3BA}"/>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RO"/>
          </a:p>
        </c:txPr>
        <c:crossAx val="529672816"/>
        <c:crosses val="autoZero"/>
        <c:auto val="1"/>
        <c:lblAlgn val="ctr"/>
        <c:lblOffset val="100"/>
        <c:noMultiLvlLbl val="0"/>
      </c:catAx>
      <c:valAx>
        <c:axId val="529672816"/>
        <c:scaling>
          <c:orientation val="minMax"/>
        </c:scaling>
        <c:delete val="1"/>
        <c:axPos val="b"/>
        <c:numFmt formatCode="0%" sourceLinked="1"/>
        <c:majorTickMark val="out"/>
        <c:minorTickMark val="none"/>
        <c:tickLblPos val="nextTo"/>
        <c:crossAx val="52967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dPt>
            <c:idx val="0"/>
            <c:bubble3D val="0"/>
            <c:spPr>
              <a:solidFill>
                <a:srgbClr val="AC0000"/>
              </a:solidFill>
              <a:ln w="19050">
                <a:solidFill>
                  <a:schemeClr val="lt1"/>
                </a:solidFill>
              </a:ln>
              <a:effectLst/>
            </c:spPr>
            <c:extLst>
              <c:ext xmlns:c16="http://schemas.microsoft.com/office/drawing/2014/chart" uri="{C3380CC4-5D6E-409C-BE32-E72D297353CC}">
                <c16:uniqueId val="{00000001-4E4D-44D4-BCAD-12AC6F295D2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4E4D-44D4-BCAD-12AC6F295D2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F70-4CD9-AB11-94E8F1F97DED}"/>
              </c:ext>
            </c:extLst>
          </c:dPt>
          <c:cat>
            <c:strRef>
              <c:f>Sheet1!$A$2:$A$4</c:f>
              <c:strCache>
                <c:ptCount val="3"/>
                <c:pt idx="0">
                  <c:v>Da</c:v>
                </c:pt>
                <c:pt idx="1">
                  <c:v>Nu</c:v>
                </c:pt>
                <c:pt idx="2">
                  <c:v>Nu stiu</c:v>
                </c:pt>
              </c:strCache>
            </c:strRef>
          </c:cat>
          <c:val>
            <c:numRef>
              <c:f>Sheet1!$B$2:$B$4</c:f>
              <c:numCache>
                <c:formatCode>###0%</c:formatCode>
                <c:ptCount val="3"/>
                <c:pt idx="0">
                  <c:v>0.35867768595041322</c:v>
                </c:pt>
                <c:pt idx="1">
                  <c:v>0.6330578512396694</c:v>
                </c:pt>
                <c:pt idx="2">
                  <c:v>8.2644628099173556E-3</c:v>
                </c:pt>
              </c:numCache>
            </c:numRef>
          </c:val>
          <c:extLst>
            <c:ext xmlns:c16="http://schemas.microsoft.com/office/drawing/2014/chart" uri="{C3380CC4-5D6E-409C-BE32-E72D297353CC}">
              <c16:uniqueId val="{00000004-4E4D-44D4-BCAD-12AC6F295D20}"/>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4700192752213"/>
          <c:y val="3.7728246438637182E-2"/>
          <c:w val="0.44957944149946832"/>
          <c:h val="0.92454350712272559"/>
        </c:manualLayout>
      </c:layout>
      <c:barChart>
        <c:barDir val="bar"/>
        <c:grouping val="clustered"/>
        <c:varyColors val="0"/>
        <c:ser>
          <c:idx val="0"/>
          <c:order val="0"/>
          <c:tx>
            <c:strRef>
              <c:f>Sheet1!$B$1</c:f>
              <c:strCache>
                <c:ptCount val="1"/>
                <c:pt idx="0">
                  <c:v>Total</c:v>
                </c:pt>
              </c:strCache>
            </c:strRef>
          </c:tx>
          <c:spPr>
            <a:solidFill>
              <a:schemeClr val="bg1">
                <a:lumMod val="65000"/>
              </a:schemeClr>
            </a:solidFill>
            <a:ln>
              <a:noFill/>
            </a:ln>
            <a:effectLst/>
          </c:spPr>
          <c:invertIfNegative val="0"/>
          <c:dPt>
            <c:idx val="0"/>
            <c:invertIfNegative val="0"/>
            <c:bubble3D val="0"/>
            <c:spPr>
              <a:solidFill>
                <a:srgbClr val="AC0000"/>
              </a:solidFill>
              <a:ln>
                <a:noFill/>
              </a:ln>
              <a:effectLst/>
            </c:spPr>
            <c:extLst>
              <c:ext xmlns:c16="http://schemas.microsoft.com/office/drawing/2014/chart" uri="{C3380CC4-5D6E-409C-BE32-E72D297353CC}">
                <c16:uniqueId val="{00000000-2A19-44E4-AD92-29371D9E801A}"/>
              </c:ext>
            </c:extLst>
          </c:dPt>
          <c:dPt>
            <c:idx val="1"/>
            <c:invertIfNegative val="0"/>
            <c:bubble3D val="0"/>
            <c:spPr>
              <a:solidFill>
                <a:srgbClr val="C00000"/>
              </a:solidFill>
              <a:ln>
                <a:noFill/>
              </a:ln>
              <a:effectLst/>
            </c:spPr>
            <c:extLst>
              <c:ext xmlns:c16="http://schemas.microsoft.com/office/drawing/2014/chart" uri="{C3380CC4-5D6E-409C-BE32-E72D297353CC}">
                <c16:uniqueId val="{00000001-2A19-44E4-AD92-29371D9E801A}"/>
              </c:ext>
            </c:extLst>
          </c:dPt>
          <c:dPt>
            <c:idx val="2"/>
            <c:invertIfNegative val="0"/>
            <c:bubble3D val="0"/>
            <c:spPr>
              <a:solidFill>
                <a:srgbClr val="CE3E3E"/>
              </a:solidFill>
              <a:ln>
                <a:noFill/>
              </a:ln>
              <a:effectLst/>
            </c:spPr>
            <c:extLst>
              <c:ext xmlns:c16="http://schemas.microsoft.com/office/drawing/2014/chart" uri="{C3380CC4-5D6E-409C-BE32-E72D297353CC}">
                <c16:uniqueId val="{00000002-2A19-44E4-AD92-29371D9E801A}"/>
              </c:ext>
            </c:extLst>
          </c:dPt>
          <c:dPt>
            <c:idx val="3"/>
            <c:invertIfNegative val="0"/>
            <c:bubble3D val="0"/>
            <c:spPr>
              <a:solidFill>
                <a:srgbClr val="D76363"/>
              </a:solidFill>
              <a:ln>
                <a:noFill/>
              </a:ln>
              <a:effectLst/>
            </c:spPr>
            <c:extLst>
              <c:ext xmlns:c16="http://schemas.microsoft.com/office/drawing/2014/chart" uri="{C3380CC4-5D6E-409C-BE32-E72D297353CC}">
                <c16:uniqueId val="{00000003-2A19-44E4-AD92-29371D9E801A}"/>
              </c:ext>
            </c:extLst>
          </c:dPt>
          <c:dPt>
            <c:idx val="4"/>
            <c:invertIfNegative val="0"/>
            <c:bubble3D val="0"/>
            <c:spPr>
              <a:solidFill>
                <a:srgbClr val="E49898"/>
              </a:solidFill>
              <a:ln>
                <a:noFill/>
              </a:ln>
              <a:effectLst/>
            </c:spPr>
            <c:extLst>
              <c:ext xmlns:c16="http://schemas.microsoft.com/office/drawing/2014/chart" uri="{C3380CC4-5D6E-409C-BE32-E72D297353CC}">
                <c16:uniqueId val="{00000004-2A19-44E4-AD92-29371D9E801A}"/>
              </c:ext>
            </c:extLst>
          </c:dPt>
          <c:dPt>
            <c:idx val="5"/>
            <c:invertIfNegative val="0"/>
            <c:bubble3D val="0"/>
            <c:spPr>
              <a:solidFill>
                <a:srgbClr val="E9A9A9"/>
              </a:solidFill>
              <a:ln>
                <a:noFill/>
              </a:ln>
              <a:effectLst/>
            </c:spPr>
            <c:extLst>
              <c:ext xmlns:c16="http://schemas.microsoft.com/office/drawing/2014/chart" uri="{C3380CC4-5D6E-409C-BE32-E72D297353CC}">
                <c16:uniqueId val="{00000005-2A19-44E4-AD92-29371D9E801A}"/>
              </c:ext>
            </c:extLst>
          </c:dPt>
          <c:dPt>
            <c:idx val="6"/>
            <c:invertIfNegative val="0"/>
            <c:bubble3D val="0"/>
            <c:spPr>
              <a:solidFill>
                <a:srgbClr val="F0C6C6"/>
              </a:solidFill>
              <a:ln>
                <a:noFill/>
              </a:ln>
              <a:effectLst/>
            </c:spPr>
            <c:extLst>
              <c:ext xmlns:c16="http://schemas.microsoft.com/office/drawing/2014/chart" uri="{C3380CC4-5D6E-409C-BE32-E72D297353CC}">
                <c16:uniqueId val="{00000006-2A19-44E4-AD92-29371D9E801A}"/>
              </c:ext>
            </c:extLst>
          </c:dPt>
          <c:dPt>
            <c:idx val="7"/>
            <c:invertIfNegative val="0"/>
            <c:bubble3D val="0"/>
            <c:spPr>
              <a:solidFill>
                <a:srgbClr val="F5DBDB"/>
              </a:solidFill>
              <a:ln>
                <a:noFill/>
              </a:ln>
              <a:effectLst/>
            </c:spPr>
            <c:extLst>
              <c:ext xmlns:c16="http://schemas.microsoft.com/office/drawing/2014/chart" uri="{C3380CC4-5D6E-409C-BE32-E72D297353CC}">
                <c16:uniqueId val="{00000007-2A19-44E4-AD92-29371D9E801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Aspectul fizic</c:v>
                </c:pt>
                <c:pt idx="1">
                  <c:v>Statutul social</c:v>
                </c:pt>
                <c:pt idx="2">
                  <c:v>Mediul de provenienta (rural)</c:v>
                </c:pt>
                <c:pt idx="3">
                  <c:v>Dizabilitate fizica sau psihica</c:v>
                </c:pt>
                <c:pt idx="4">
                  <c:v>Religia</c:v>
                </c:pt>
                <c:pt idx="5">
                  <c:v>Etnia</c:v>
                </c:pt>
                <c:pt idx="6">
                  <c:v>Rasa/Culoarea pielii</c:v>
                </c:pt>
                <c:pt idx="7">
                  <c:v>Nationalitatea</c:v>
                </c:pt>
              </c:strCache>
            </c:strRef>
          </c:cat>
          <c:val>
            <c:numRef>
              <c:f>Sheet1!$B$2:$B$9</c:f>
              <c:numCache>
                <c:formatCode>###0%</c:formatCode>
                <c:ptCount val="8"/>
                <c:pt idx="0">
                  <c:v>0.29545454545454547</c:v>
                </c:pt>
                <c:pt idx="1">
                  <c:v>0.26818181818181819</c:v>
                </c:pt>
                <c:pt idx="2">
                  <c:v>0.15909090909090909</c:v>
                </c:pt>
                <c:pt idx="3">
                  <c:v>0.13181818181818181</c:v>
                </c:pt>
                <c:pt idx="4">
                  <c:v>3.6363636363636362E-2</c:v>
                </c:pt>
                <c:pt idx="5">
                  <c:v>2.7272727272727271E-2</c:v>
                </c:pt>
                <c:pt idx="6">
                  <c:v>1.8181818181818181E-2</c:v>
                </c:pt>
                <c:pt idx="7">
                  <c:v>1.3636363636363636E-2</c:v>
                </c:pt>
              </c:numCache>
            </c:numRef>
          </c:val>
          <c:extLst>
            <c:ext xmlns:c16="http://schemas.microsoft.com/office/drawing/2014/chart" uri="{C3380CC4-5D6E-409C-BE32-E72D297353CC}">
              <c16:uniqueId val="{00000000-FF4E-4644-BA7E-5FD4D9926AFE}"/>
            </c:ext>
          </c:extLst>
        </c:ser>
        <c:dLbls>
          <c:dLblPos val="outEnd"/>
          <c:showLegendKey val="0"/>
          <c:showVal val="1"/>
          <c:showCatName val="0"/>
          <c:showSerName val="0"/>
          <c:showPercent val="0"/>
          <c:showBubbleSize val="0"/>
        </c:dLbls>
        <c:gapWidth val="146"/>
        <c:axId val="1577685103"/>
        <c:axId val="1577685935"/>
      </c:barChart>
      <c:catAx>
        <c:axId val="15776851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RO"/>
          </a:p>
        </c:txPr>
        <c:crossAx val="1577685935"/>
        <c:crosses val="autoZero"/>
        <c:auto val="1"/>
        <c:lblAlgn val="ctr"/>
        <c:lblOffset val="100"/>
        <c:noMultiLvlLbl val="0"/>
      </c:catAx>
      <c:valAx>
        <c:axId val="1577685935"/>
        <c:scaling>
          <c:orientation val="minMax"/>
        </c:scaling>
        <c:delete val="1"/>
        <c:axPos val="t"/>
        <c:numFmt formatCode="###0%" sourceLinked="1"/>
        <c:majorTickMark val="none"/>
        <c:minorTickMark val="none"/>
        <c:tickLblPos val="nextTo"/>
        <c:crossAx val="157768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R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B0102-3990-45C6-9914-9944091B1224}" type="datetimeFigureOut">
              <a:rPr lang="en-US" smtClean="0"/>
              <a:t>7/1/21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DC58B-E96B-478F-A4A6-5A4000339780}" type="slidenum">
              <a:rPr lang="en-US" smtClean="0"/>
              <a:t>‹#›</a:t>
            </a:fld>
            <a:endParaRPr lang="en-US"/>
          </a:p>
        </p:txBody>
      </p:sp>
    </p:spTree>
    <p:extLst>
      <p:ext uri="{BB962C8B-B14F-4D97-AF65-F5344CB8AC3E}">
        <p14:creationId xmlns:p14="http://schemas.microsoft.com/office/powerpoint/2010/main" val="79068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635DC58B-E96B-478F-A4A6-5A4000339780}" type="slidenum">
              <a:rPr lang="en-US" smtClean="0"/>
              <a:t>3</a:t>
            </a:fld>
            <a:endParaRPr lang="en-US"/>
          </a:p>
        </p:txBody>
      </p:sp>
    </p:spTree>
    <p:extLst>
      <p:ext uri="{BB962C8B-B14F-4D97-AF65-F5344CB8AC3E}">
        <p14:creationId xmlns:p14="http://schemas.microsoft.com/office/powerpoint/2010/main" val="2411866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24</a:t>
            </a:fld>
            <a:endParaRPr lang="en-US"/>
          </a:p>
        </p:txBody>
      </p:sp>
    </p:spTree>
    <p:extLst>
      <p:ext uri="{BB962C8B-B14F-4D97-AF65-F5344CB8AC3E}">
        <p14:creationId xmlns:p14="http://schemas.microsoft.com/office/powerpoint/2010/main" val="2459300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25</a:t>
            </a:fld>
            <a:endParaRPr lang="en-US"/>
          </a:p>
        </p:txBody>
      </p:sp>
    </p:spTree>
    <p:extLst>
      <p:ext uri="{BB962C8B-B14F-4D97-AF65-F5344CB8AC3E}">
        <p14:creationId xmlns:p14="http://schemas.microsoft.com/office/powerpoint/2010/main" val="525369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26</a:t>
            </a:fld>
            <a:endParaRPr lang="en-US"/>
          </a:p>
        </p:txBody>
      </p:sp>
    </p:spTree>
    <p:extLst>
      <p:ext uri="{BB962C8B-B14F-4D97-AF65-F5344CB8AC3E}">
        <p14:creationId xmlns:p14="http://schemas.microsoft.com/office/powerpoint/2010/main" val="2000317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27</a:t>
            </a:fld>
            <a:endParaRPr lang="en-US"/>
          </a:p>
        </p:txBody>
      </p:sp>
    </p:spTree>
    <p:extLst>
      <p:ext uri="{BB962C8B-B14F-4D97-AF65-F5344CB8AC3E}">
        <p14:creationId xmlns:p14="http://schemas.microsoft.com/office/powerpoint/2010/main" val="3385875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28</a:t>
            </a:fld>
            <a:endParaRPr lang="en-US"/>
          </a:p>
        </p:txBody>
      </p:sp>
    </p:spTree>
    <p:extLst>
      <p:ext uri="{BB962C8B-B14F-4D97-AF65-F5344CB8AC3E}">
        <p14:creationId xmlns:p14="http://schemas.microsoft.com/office/powerpoint/2010/main" val="1124624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29</a:t>
            </a:fld>
            <a:endParaRPr lang="en-US"/>
          </a:p>
        </p:txBody>
      </p:sp>
    </p:spTree>
    <p:extLst>
      <p:ext uri="{BB962C8B-B14F-4D97-AF65-F5344CB8AC3E}">
        <p14:creationId xmlns:p14="http://schemas.microsoft.com/office/powerpoint/2010/main" val="3893340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30</a:t>
            </a:fld>
            <a:endParaRPr lang="en-US"/>
          </a:p>
        </p:txBody>
      </p:sp>
    </p:spTree>
    <p:extLst>
      <p:ext uri="{BB962C8B-B14F-4D97-AF65-F5344CB8AC3E}">
        <p14:creationId xmlns:p14="http://schemas.microsoft.com/office/powerpoint/2010/main" val="1790740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31</a:t>
            </a:fld>
            <a:endParaRPr lang="en-US"/>
          </a:p>
        </p:txBody>
      </p:sp>
    </p:spTree>
    <p:extLst>
      <p:ext uri="{BB962C8B-B14F-4D97-AF65-F5344CB8AC3E}">
        <p14:creationId xmlns:p14="http://schemas.microsoft.com/office/powerpoint/2010/main" val="303001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Ciclu</a:t>
            </a:r>
            <a:r>
              <a:rPr lang="en-US" dirty="0"/>
              <a:t> de </a:t>
            </a:r>
            <a:r>
              <a:rPr lang="en-US" dirty="0" err="1"/>
              <a:t>invatamant</a:t>
            </a:r>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32</a:t>
            </a:fld>
            <a:endParaRPr lang="en-US"/>
          </a:p>
        </p:txBody>
      </p:sp>
    </p:spTree>
    <p:extLst>
      <p:ext uri="{BB962C8B-B14F-4D97-AF65-F5344CB8AC3E}">
        <p14:creationId xmlns:p14="http://schemas.microsoft.com/office/powerpoint/2010/main" val="3527933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34</a:t>
            </a:fld>
            <a:endParaRPr lang="en-US"/>
          </a:p>
        </p:txBody>
      </p:sp>
    </p:spTree>
    <p:extLst>
      <p:ext uri="{BB962C8B-B14F-4D97-AF65-F5344CB8AC3E}">
        <p14:creationId xmlns:p14="http://schemas.microsoft.com/office/powerpoint/2010/main" val="275923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10</a:t>
            </a:fld>
            <a:endParaRPr lang="en-US"/>
          </a:p>
        </p:txBody>
      </p:sp>
    </p:spTree>
    <p:extLst>
      <p:ext uri="{BB962C8B-B14F-4D97-AF65-F5344CB8AC3E}">
        <p14:creationId xmlns:p14="http://schemas.microsoft.com/office/powerpoint/2010/main" val="3284295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35</a:t>
            </a:fld>
            <a:endParaRPr lang="en-US"/>
          </a:p>
        </p:txBody>
      </p:sp>
    </p:spTree>
    <p:extLst>
      <p:ext uri="{BB962C8B-B14F-4D97-AF65-F5344CB8AC3E}">
        <p14:creationId xmlns:p14="http://schemas.microsoft.com/office/powerpoint/2010/main" val="278764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11</a:t>
            </a:fld>
            <a:endParaRPr lang="en-US"/>
          </a:p>
        </p:txBody>
      </p:sp>
    </p:spTree>
    <p:extLst>
      <p:ext uri="{BB962C8B-B14F-4D97-AF65-F5344CB8AC3E}">
        <p14:creationId xmlns:p14="http://schemas.microsoft.com/office/powerpoint/2010/main" val="2918824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13</a:t>
            </a:fld>
            <a:endParaRPr lang="en-US"/>
          </a:p>
        </p:txBody>
      </p:sp>
    </p:spTree>
    <p:extLst>
      <p:ext uri="{BB962C8B-B14F-4D97-AF65-F5344CB8AC3E}">
        <p14:creationId xmlns:p14="http://schemas.microsoft.com/office/powerpoint/2010/main" val="259092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15</a:t>
            </a:fld>
            <a:endParaRPr lang="en-US"/>
          </a:p>
        </p:txBody>
      </p:sp>
    </p:spTree>
    <p:extLst>
      <p:ext uri="{BB962C8B-B14F-4D97-AF65-F5344CB8AC3E}">
        <p14:creationId xmlns:p14="http://schemas.microsoft.com/office/powerpoint/2010/main" val="3152200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16</a:t>
            </a:fld>
            <a:endParaRPr lang="en-US"/>
          </a:p>
        </p:txBody>
      </p:sp>
    </p:spTree>
    <p:extLst>
      <p:ext uri="{BB962C8B-B14F-4D97-AF65-F5344CB8AC3E}">
        <p14:creationId xmlns:p14="http://schemas.microsoft.com/office/powerpoint/2010/main" val="175538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21</a:t>
            </a:fld>
            <a:endParaRPr lang="en-US"/>
          </a:p>
        </p:txBody>
      </p:sp>
    </p:spTree>
    <p:extLst>
      <p:ext uri="{BB962C8B-B14F-4D97-AF65-F5344CB8AC3E}">
        <p14:creationId xmlns:p14="http://schemas.microsoft.com/office/powerpoint/2010/main" val="2459300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22</a:t>
            </a:fld>
            <a:endParaRPr lang="en-US"/>
          </a:p>
        </p:txBody>
      </p:sp>
    </p:spTree>
    <p:extLst>
      <p:ext uri="{BB962C8B-B14F-4D97-AF65-F5344CB8AC3E}">
        <p14:creationId xmlns:p14="http://schemas.microsoft.com/office/powerpoint/2010/main" val="972992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23</a:t>
            </a:fld>
            <a:endParaRPr lang="en-US"/>
          </a:p>
        </p:txBody>
      </p:sp>
    </p:spTree>
    <p:extLst>
      <p:ext uri="{BB962C8B-B14F-4D97-AF65-F5344CB8AC3E}">
        <p14:creationId xmlns:p14="http://schemas.microsoft.com/office/powerpoint/2010/main" val="160389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7A7B-4E7E-4606-9108-AA35C045F2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40AF66-F4AD-4120-9378-AE74758CAB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63377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4C2E-7C8F-44A1-8B91-6ADCD78FE4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889C60-8605-4763-AE31-092A96AC92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AE4B7-9107-4508-BA6B-5BF8EFF65316}"/>
              </a:ext>
            </a:extLst>
          </p:cNvPr>
          <p:cNvSpPr>
            <a:spLocks noGrp="1"/>
          </p:cNvSpPr>
          <p:nvPr>
            <p:ph type="dt" sz="half" idx="10"/>
          </p:nvPr>
        </p:nvSpPr>
        <p:spPr>
          <a:xfrm>
            <a:off x="838200" y="6356350"/>
            <a:ext cx="2743200" cy="365125"/>
          </a:xfrm>
          <a:prstGeom prst="rect">
            <a:avLst/>
          </a:prstGeom>
        </p:spPr>
        <p:txBody>
          <a:bodyPr/>
          <a:lstStyle/>
          <a:p>
            <a:fld id="{C9F25098-5FAB-48C1-B08B-6B0CB44B8CE6}" type="datetimeFigureOut">
              <a:rPr lang="en-US" smtClean="0"/>
              <a:t>7/1/21</a:t>
            </a:fld>
            <a:endParaRPr lang="en-US"/>
          </a:p>
        </p:txBody>
      </p:sp>
      <p:sp>
        <p:nvSpPr>
          <p:cNvPr id="5" name="Footer Placeholder 4">
            <a:extLst>
              <a:ext uri="{FF2B5EF4-FFF2-40B4-BE49-F238E27FC236}">
                <a16:creationId xmlns:a16="http://schemas.microsoft.com/office/drawing/2014/main" id="{407AFA96-D068-4300-9ABF-B75D002E02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96CB1D-2543-4509-910D-1D636D16B2F7}"/>
              </a:ext>
            </a:extLst>
          </p:cNvPr>
          <p:cNvSpPr>
            <a:spLocks noGrp="1"/>
          </p:cNvSpPr>
          <p:nvPr>
            <p:ph type="sldNum" sz="quarter" idx="12"/>
          </p:nvPr>
        </p:nvSpPr>
        <p:spPr>
          <a:xfrm>
            <a:off x="8610600" y="6356350"/>
            <a:ext cx="2743200" cy="365125"/>
          </a:xfrm>
          <a:prstGeom prst="rect">
            <a:avLst/>
          </a:prstGeom>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191255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695A0B-550B-4BAF-A318-61FE2F7CC6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39CFAC-1E4A-4193-AA57-2D3DCCF431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A0AD8-FC97-4023-B087-C3620AD34AB3}"/>
              </a:ext>
            </a:extLst>
          </p:cNvPr>
          <p:cNvSpPr>
            <a:spLocks noGrp="1"/>
          </p:cNvSpPr>
          <p:nvPr>
            <p:ph type="dt" sz="half" idx="10"/>
          </p:nvPr>
        </p:nvSpPr>
        <p:spPr>
          <a:xfrm>
            <a:off x="838200" y="6356350"/>
            <a:ext cx="2743200" cy="365125"/>
          </a:xfrm>
          <a:prstGeom prst="rect">
            <a:avLst/>
          </a:prstGeom>
        </p:spPr>
        <p:txBody>
          <a:bodyPr/>
          <a:lstStyle/>
          <a:p>
            <a:fld id="{C9F25098-5FAB-48C1-B08B-6B0CB44B8CE6}" type="datetimeFigureOut">
              <a:rPr lang="en-US" smtClean="0"/>
              <a:t>7/1/21</a:t>
            </a:fld>
            <a:endParaRPr lang="en-US"/>
          </a:p>
        </p:txBody>
      </p:sp>
      <p:sp>
        <p:nvSpPr>
          <p:cNvPr id="5" name="Footer Placeholder 4">
            <a:extLst>
              <a:ext uri="{FF2B5EF4-FFF2-40B4-BE49-F238E27FC236}">
                <a16:creationId xmlns:a16="http://schemas.microsoft.com/office/drawing/2014/main" id="{03DA5486-3D3E-4DE6-8460-108F45CACE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5FEC25-54F7-4434-8E23-03AF207E9027}"/>
              </a:ext>
            </a:extLst>
          </p:cNvPr>
          <p:cNvSpPr>
            <a:spLocks noGrp="1"/>
          </p:cNvSpPr>
          <p:nvPr>
            <p:ph type="sldNum" sz="quarter" idx="12"/>
          </p:nvPr>
        </p:nvSpPr>
        <p:spPr>
          <a:xfrm>
            <a:off x="8610600" y="6356350"/>
            <a:ext cx="2743200" cy="365125"/>
          </a:xfrm>
          <a:prstGeom prst="rect">
            <a:avLst/>
          </a:prstGeom>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376898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FB97F-05F1-41E1-9F5B-23C4238C8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E0776-E88D-4460-9840-D019ABBFDE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07A1F-B5DC-46F0-81C1-A88549A95515}"/>
              </a:ext>
            </a:extLst>
          </p:cNvPr>
          <p:cNvSpPr>
            <a:spLocks noGrp="1"/>
          </p:cNvSpPr>
          <p:nvPr>
            <p:ph type="dt" sz="half" idx="10"/>
          </p:nvPr>
        </p:nvSpPr>
        <p:spPr>
          <a:xfrm>
            <a:off x="838200" y="6356350"/>
            <a:ext cx="2743200" cy="365125"/>
          </a:xfrm>
          <a:prstGeom prst="rect">
            <a:avLst/>
          </a:prstGeom>
        </p:spPr>
        <p:txBody>
          <a:bodyPr/>
          <a:lstStyle/>
          <a:p>
            <a:fld id="{C9F25098-5FAB-48C1-B08B-6B0CB44B8CE6}" type="datetimeFigureOut">
              <a:rPr lang="en-US" smtClean="0"/>
              <a:t>7/1/21</a:t>
            </a:fld>
            <a:endParaRPr lang="en-US"/>
          </a:p>
        </p:txBody>
      </p:sp>
      <p:sp>
        <p:nvSpPr>
          <p:cNvPr id="5" name="Footer Placeholder 4">
            <a:extLst>
              <a:ext uri="{FF2B5EF4-FFF2-40B4-BE49-F238E27FC236}">
                <a16:creationId xmlns:a16="http://schemas.microsoft.com/office/drawing/2014/main" id="{37487A24-58D4-43F9-BDBD-33B407100A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7E8AE8-8379-4742-AE5C-AA7D30E57BFB}"/>
              </a:ext>
            </a:extLst>
          </p:cNvPr>
          <p:cNvSpPr>
            <a:spLocks noGrp="1"/>
          </p:cNvSpPr>
          <p:nvPr>
            <p:ph type="sldNum" sz="quarter" idx="12"/>
          </p:nvPr>
        </p:nvSpPr>
        <p:spPr>
          <a:xfrm>
            <a:off x="8610600" y="6356350"/>
            <a:ext cx="2743200" cy="365125"/>
          </a:xfrm>
          <a:prstGeom prst="rect">
            <a:avLst/>
          </a:prstGeom>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115041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6D4C-26D5-427A-AE9C-D3214671F1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B78AC2-F308-455F-8D09-5F69068790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0DCD2-A743-414E-AD5A-869D1CAD5043}"/>
              </a:ext>
            </a:extLst>
          </p:cNvPr>
          <p:cNvSpPr>
            <a:spLocks noGrp="1"/>
          </p:cNvSpPr>
          <p:nvPr>
            <p:ph type="dt" sz="half" idx="10"/>
          </p:nvPr>
        </p:nvSpPr>
        <p:spPr>
          <a:xfrm>
            <a:off x="838200" y="6356350"/>
            <a:ext cx="2743200" cy="365125"/>
          </a:xfrm>
          <a:prstGeom prst="rect">
            <a:avLst/>
          </a:prstGeom>
        </p:spPr>
        <p:txBody>
          <a:bodyPr/>
          <a:lstStyle/>
          <a:p>
            <a:fld id="{C9F25098-5FAB-48C1-B08B-6B0CB44B8CE6}" type="datetimeFigureOut">
              <a:rPr lang="en-US" smtClean="0"/>
              <a:t>7/1/21</a:t>
            </a:fld>
            <a:endParaRPr lang="en-US"/>
          </a:p>
        </p:txBody>
      </p:sp>
      <p:sp>
        <p:nvSpPr>
          <p:cNvPr id="5" name="Footer Placeholder 4">
            <a:extLst>
              <a:ext uri="{FF2B5EF4-FFF2-40B4-BE49-F238E27FC236}">
                <a16:creationId xmlns:a16="http://schemas.microsoft.com/office/drawing/2014/main" id="{FBF18AA2-7F4D-4FBB-B710-71898736A1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F1A8C9-900E-4FCC-8BD3-62B853501A21}"/>
              </a:ext>
            </a:extLst>
          </p:cNvPr>
          <p:cNvSpPr>
            <a:spLocks noGrp="1"/>
          </p:cNvSpPr>
          <p:nvPr>
            <p:ph type="sldNum" sz="quarter" idx="12"/>
          </p:nvPr>
        </p:nvSpPr>
        <p:spPr>
          <a:xfrm>
            <a:off x="8610600" y="6356350"/>
            <a:ext cx="2743200" cy="365125"/>
          </a:xfrm>
          <a:prstGeom prst="rect">
            <a:avLst/>
          </a:prstGeom>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414302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55C5-C771-49B9-9B4D-3FF903BE21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5A4BC9-8881-4DE4-8CF6-6F7FD4D2BE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7A403-D4F9-4905-9A22-B14E49FF36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CD88BC-E6AD-4BD4-B82F-BD9FEB081B22}"/>
              </a:ext>
            </a:extLst>
          </p:cNvPr>
          <p:cNvSpPr>
            <a:spLocks noGrp="1"/>
          </p:cNvSpPr>
          <p:nvPr>
            <p:ph type="dt" sz="half" idx="10"/>
          </p:nvPr>
        </p:nvSpPr>
        <p:spPr>
          <a:xfrm>
            <a:off x="838200" y="6356350"/>
            <a:ext cx="2743200" cy="365125"/>
          </a:xfrm>
          <a:prstGeom prst="rect">
            <a:avLst/>
          </a:prstGeom>
        </p:spPr>
        <p:txBody>
          <a:bodyPr/>
          <a:lstStyle/>
          <a:p>
            <a:fld id="{C9F25098-5FAB-48C1-B08B-6B0CB44B8CE6}" type="datetimeFigureOut">
              <a:rPr lang="en-US" smtClean="0"/>
              <a:t>7/1/21</a:t>
            </a:fld>
            <a:endParaRPr lang="en-US"/>
          </a:p>
        </p:txBody>
      </p:sp>
      <p:sp>
        <p:nvSpPr>
          <p:cNvPr id="6" name="Footer Placeholder 5">
            <a:extLst>
              <a:ext uri="{FF2B5EF4-FFF2-40B4-BE49-F238E27FC236}">
                <a16:creationId xmlns:a16="http://schemas.microsoft.com/office/drawing/2014/main" id="{B89801AE-9B35-42AB-87BC-090F658E5F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A1D42C7-6806-4497-A9AB-0F8A36CE0348}"/>
              </a:ext>
            </a:extLst>
          </p:cNvPr>
          <p:cNvSpPr>
            <a:spLocks noGrp="1"/>
          </p:cNvSpPr>
          <p:nvPr>
            <p:ph type="sldNum" sz="quarter" idx="12"/>
          </p:nvPr>
        </p:nvSpPr>
        <p:spPr>
          <a:xfrm>
            <a:off x="8610600" y="6356350"/>
            <a:ext cx="2743200" cy="365125"/>
          </a:xfrm>
          <a:prstGeom prst="rect">
            <a:avLst/>
          </a:prstGeom>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294725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D8C11-31FF-4A2B-85AF-379421D087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016284-C1B4-4FF8-BAA7-6278FEA3B9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1E776A-C7FC-4D71-AF83-05D15B50AD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1DFDFF-C1CD-4A15-9753-00F18E812C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5719BC-A572-4A11-A92A-A3D06729DE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0E7764-BA88-4B99-95A7-9E133C971644}"/>
              </a:ext>
            </a:extLst>
          </p:cNvPr>
          <p:cNvSpPr>
            <a:spLocks noGrp="1"/>
          </p:cNvSpPr>
          <p:nvPr>
            <p:ph type="dt" sz="half" idx="10"/>
          </p:nvPr>
        </p:nvSpPr>
        <p:spPr>
          <a:xfrm>
            <a:off x="838200" y="6356350"/>
            <a:ext cx="2743200" cy="365125"/>
          </a:xfrm>
          <a:prstGeom prst="rect">
            <a:avLst/>
          </a:prstGeom>
        </p:spPr>
        <p:txBody>
          <a:bodyPr/>
          <a:lstStyle/>
          <a:p>
            <a:fld id="{C9F25098-5FAB-48C1-B08B-6B0CB44B8CE6}" type="datetimeFigureOut">
              <a:rPr lang="en-US" smtClean="0"/>
              <a:t>7/1/21</a:t>
            </a:fld>
            <a:endParaRPr lang="en-US"/>
          </a:p>
        </p:txBody>
      </p:sp>
      <p:sp>
        <p:nvSpPr>
          <p:cNvPr id="8" name="Footer Placeholder 7">
            <a:extLst>
              <a:ext uri="{FF2B5EF4-FFF2-40B4-BE49-F238E27FC236}">
                <a16:creationId xmlns:a16="http://schemas.microsoft.com/office/drawing/2014/main" id="{611AAC54-8DF4-4B1F-A355-1514042682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749517F-4651-46AB-94D9-B89917FA2C84}"/>
              </a:ext>
            </a:extLst>
          </p:cNvPr>
          <p:cNvSpPr>
            <a:spLocks noGrp="1"/>
          </p:cNvSpPr>
          <p:nvPr>
            <p:ph type="sldNum" sz="quarter" idx="12"/>
          </p:nvPr>
        </p:nvSpPr>
        <p:spPr>
          <a:xfrm>
            <a:off x="8610600" y="6356350"/>
            <a:ext cx="2743200" cy="365125"/>
          </a:xfrm>
          <a:prstGeom prst="rect">
            <a:avLst/>
          </a:prstGeom>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5933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6421-0F06-433A-A76D-FE9C18CBD4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6F7F2E-9798-4AE4-ACE4-D3CF50212D6D}"/>
              </a:ext>
            </a:extLst>
          </p:cNvPr>
          <p:cNvSpPr>
            <a:spLocks noGrp="1"/>
          </p:cNvSpPr>
          <p:nvPr>
            <p:ph type="dt" sz="half" idx="10"/>
          </p:nvPr>
        </p:nvSpPr>
        <p:spPr>
          <a:xfrm>
            <a:off x="838200" y="6356350"/>
            <a:ext cx="2743200" cy="365125"/>
          </a:xfrm>
          <a:prstGeom prst="rect">
            <a:avLst/>
          </a:prstGeom>
        </p:spPr>
        <p:txBody>
          <a:bodyPr/>
          <a:lstStyle/>
          <a:p>
            <a:fld id="{C9F25098-5FAB-48C1-B08B-6B0CB44B8CE6}" type="datetimeFigureOut">
              <a:rPr lang="en-US" smtClean="0"/>
              <a:t>7/1/21</a:t>
            </a:fld>
            <a:endParaRPr lang="en-US"/>
          </a:p>
        </p:txBody>
      </p:sp>
      <p:sp>
        <p:nvSpPr>
          <p:cNvPr id="4" name="Footer Placeholder 3">
            <a:extLst>
              <a:ext uri="{FF2B5EF4-FFF2-40B4-BE49-F238E27FC236}">
                <a16:creationId xmlns:a16="http://schemas.microsoft.com/office/drawing/2014/main" id="{90F944E6-F26E-40BE-B5A7-85C9BE3DF2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F93FC37-4134-4F72-910E-6627DC861987}"/>
              </a:ext>
            </a:extLst>
          </p:cNvPr>
          <p:cNvSpPr>
            <a:spLocks noGrp="1"/>
          </p:cNvSpPr>
          <p:nvPr>
            <p:ph type="sldNum" sz="quarter" idx="12"/>
          </p:nvPr>
        </p:nvSpPr>
        <p:spPr>
          <a:xfrm>
            <a:off x="8610600" y="6356350"/>
            <a:ext cx="2743200" cy="365125"/>
          </a:xfrm>
          <a:prstGeom prst="rect">
            <a:avLst/>
          </a:prstGeom>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301073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EA1970-78CE-4A16-AC88-ACB4AD1210EF}"/>
              </a:ext>
            </a:extLst>
          </p:cNvPr>
          <p:cNvSpPr>
            <a:spLocks noGrp="1"/>
          </p:cNvSpPr>
          <p:nvPr>
            <p:ph type="dt" sz="half" idx="10"/>
          </p:nvPr>
        </p:nvSpPr>
        <p:spPr>
          <a:xfrm>
            <a:off x="838200" y="6356350"/>
            <a:ext cx="2743200" cy="365125"/>
          </a:xfrm>
          <a:prstGeom prst="rect">
            <a:avLst/>
          </a:prstGeom>
        </p:spPr>
        <p:txBody>
          <a:bodyPr/>
          <a:lstStyle/>
          <a:p>
            <a:fld id="{C9F25098-5FAB-48C1-B08B-6B0CB44B8CE6}" type="datetimeFigureOut">
              <a:rPr lang="en-US" smtClean="0"/>
              <a:t>7/1/21</a:t>
            </a:fld>
            <a:endParaRPr lang="en-US"/>
          </a:p>
        </p:txBody>
      </p:sp>
      <p:sp>
        <p:nvSpPr>
          <p:cNvPr id="3" name="Footer Placeholder 2">
            <a:extLst>
              <a:ext uri="{FF2B5EF4-FFF2-40B4-BE49-F238E27FC236}">
                <a16:creationId xmlns:a16="http://schemas.microsoft.com/office/drawing/2014/main" id="{8F02B183-1BE6-4E7E-A1F1-B4F310145A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E87DD07-021E-4F40-8352-1FEB71B6FEF2}"/>
              </a:ext>
            </a:extLst>
          </p:cNvPr>
          <p:cNvSpPr>
            <a:spLocks noGrp="1"/>
          </p:cNvSpPr>
          <p:nvPr>
            <p:ph type="sldNum" sz="quarter" idx="12"/>
          </p:nvPr>
        </p:nvSpPr>
        <p:spPr>
          <a:xfrm>
            <a:off x="8610600" y="6356350"/>
            <a:ext cx="2743200" cy="365125"/>
          </a:xfrm>
          <a:prstGeom prst="rect">
            <a:avLst/>
          </a:prstGeom>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295755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2E4D8-6BAA-4F7D-9143-CD0C0DD16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A647E-878B-43D7-B495-F18B309E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EC0676-034A-43E3-A174-F4DACBE065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6634E-EBDF-4DE4-869E-16E25197DC00}"/>
              </a:ext>
            </a:extLst>
          </p:cNvPr>
          <p:cNvSpPr>
            <a:spLocks noGrp="1"/>
          </p:cNvSpPr>
          <p:nvPr>
            <p:ph type="dt" sz="half" idx="10"/>
          </p:nvPr>
        </p:nvSpPr>
        <p:spPr>
          <a:xfrm>
            <a:off x="838200" y="6356350"/>
            <a:ext cx="2743200" cy="365125"/>
          </a:xfrm>
          <a:prstGeom prst="rect">
            <a:avLst/>
          </a:prstGeom>
        </p:spPr>
        <p:txBody>
          <a:bodyPr/>
          <a:lstStyle/>
          <a:p>
            <a:fld id="{C9F25098-5FAB-48C1-B08B-6B0CB44B8CE6}" type="datetimeFigureOut">
              <a:rPr lang="en-US" smtClean="0"/>
              <a:t>7/1/21</a:t>
            </a:fld>
            <a:endParaRPr lang="en-US"/>
          </a:p>
        </p:txBody>
      </p:sp>
      <p:sp>
        <p:nvSpPr>
          <p:cNvPr id="6" name="Footer Placeholder 5">
            <a:extLst>
              <a:ext uri="{FF2B5EF4-FFF2-40B4-BE49-F238E27FC236}">
                <a16:creationId xmlns:a16="http://schemas.microsoft.com/office/drawing/2014/main" id="{683A7C6B-E016-4968-B8D7-42BD3448B7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B4D0683-AB00-498E-A883-4F0F24FA745C}"/>
              </a:ext>
            </a:extLst>
          </p:cNvPr>
          <p:cNvSpPr>
            <a:spLocks noGrp="1"/>
          </p:cNvSpPr>
          <p:nvPr>
            <p:ph type="sldNum" sz="quarter" idx="12"/>
          </p:nvPr>
        </p:nvSpPr>
        <p:spPr>
          <a:xfrm>
            <a:off x="8610600" y="6356350"/>
            <a:ext cx="2743200" cy="365125"/>
          </a:xfrm>
          <a:prstGeom prst="rect">
            <a:avLst/>
          </a:prstGeom>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420442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3368-4923-4E09-8D40-B45F625A61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A7AA11-052A-419E-9F6A-3A7C9122A0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3297CB-C5E3-4098-AC7C-066832E43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B248C-C20D-4B94-93D0-38CE5A14EAB7}"/>
              </a:ext>
            </a:extLst>
          </p:cNvPr>
          <p:cNvSpPr>
            <a:spLocks noGrp="1"/>
          </p:cNvSpPr>
          <p:nvPr>
            <p:ph type="dt" sz="half" idx="10"/>
          </p:nvPr>
        </p:nvSpPr>
        <p:spPr>
          <a:xfrm>
            <a:off x="838200" y="6356350"/>
            <a:ext cx="2743200" cy="365125"/>
          </a:xfrm>
          <a:prstGeom prst="rect">
            <a:avLst/>
          </a:prstGeom>
        </p:spPr>
        <p:txBody>
          <a:bodyPr/>
          <a:lstStyle/>
          <a:p>
            <a:fld id="{C9F25098-5FAB-48C1-B08B-6B0CB44B8CE6}" type="datetimeFigureOut">
              <a:rPr lang="en-US" smtClean="0"/>
              <a:t>7/1/21</a:t>
            </a:fld>
            <a:endParaRPr lang="en-US"/>
          </a:p>
        </p:txBody>
      </p:sp>
      <p:sp>
        <p:nvSpPr>
          <p:cNvPr id="6" name="Footer Placeholder 5">
            <a:extLst>
              <a:ext uri="{FF2B5EF4-FFF2-40B4-BE49-F238E27FC236}">
                <a16:creationId xmlns:a16="http://schemas.microsoft.com/office/drawing/2014/main" id="{896C3C6D-968F-4943-8432-6853213AB5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0EBD37-FEC4-4323-B0C4-AA30B3EA23C6}"/>
              </a:ext>
            </a:extLst>
          </p:cNvPr>
          <p:cNvSpPr>
            <a:spLocks noGrp="1"/>
          </p:cNvSpPr>
          <p:nvPr>
            <p:ph type="sldNum" sz="quarter" idx="12"/>
          </p:nvPr>
        </p:nvSpPr>
        <p:spPr>
          <a:xfrm>
            <a:off x="8610600" y="6356350"/>
            <a:ext cx="2743200" cy="365125"/>
          </a:xfrm>
          <a:prstGeom prst="rect">
            <a:avLst/>
          </a:prstGeom>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179413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F5646-75D6-47C0-BB2D-C3C4192B08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A20675-3CCB-4BA0-8074-DC3C6B5917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Text&#10;&#10;Description automatically generated">
            <a:extLst>
              <a:ext uri="{FF2B5EF4-FFF2-40B4-BE49-F238E27FC236}">
                <a16:creationId xmlns:a16="http://schemas.microsoft.com/office/drawing/2014/main" id="{1CBA65CC-3A5F-4059-BC76-0455B60BD1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34483" y="81239"/>
            <a:ext cx="1517740" cy="362768"/>
          </a:xfrm>
          <a:prstGeom prst="rect">
            <a:avLst/>
          </a:prstGeom>
        </p:spPr>
      </p:pic>
      <p:pic>
        <p:nvPicPr>
          <p:cNvPr id="9" name="Picture 8" descr="CNCD Logo">
            <a:extLst>
              <a:ext uri="{FF2B5EF4-FFF2-40B4-BE49-F238E27FC236}">
                <a16:creationId xmlns:a16="http://schemas.microsoft.com/office/drawing/2014/main" id="{A64062E9-014D-401A-B876-9A14C8949CA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2210" y="88545"/>
            <a:ext cx="1740781" cy="348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NDURILE STRUCTURALE">
            <a:extLst>
              <a:ext uri="{FF2B5EF4-FFF2-40B4-BE49-F238E27FC236}">
                <a16:creationId xmlns:a16="http://schemas.microsoft.com/office/drawing/2014/main" id="{A6D14332-7AD2-4146-8EE0-AFB3FACB6D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90964" y="33530"/>
            <a:ext cx="2210072" cy="4581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F1CB45FE-CBA5-474F-AEA7-A2C6A7089EB0}"/>
              </a:ext>
            </a:extLst>
          </p:cNvPr>
          <p:cNvGraphicFramePr>
            <a:graphicFrameLocks noGrp="1"/>
          </p:cNvGraphicFramePr>
          <p:nvPr userDrawn="1">
            <p:extLst>
              <p:ext uri="{D42A27DB-BD31-4B8C-83A1-F6EECF244321}">
                <p14:modId xmlns:p14="http://schemas.microsoft.com/office/powerpoint/2010/main" val="1741074499"/>
              </p:ext>
            </p:extLst>
          </p:nvPr>
        </p:nvGraphicFramePr>
        <p:xfrm>
          <a:off x="1857037" y="6016625"/>
          <a:ext cx="9496763" cy="952500"/>
        </p:xfrm>
        <a:graphic>
          <a:graphicData uri="http://schemas.openxmlformats.org/drawingml/2006/table">
            <a:tbl>
              <a:tblPr>
                <a:tableStyleId>{5C22544A-7EE6-4342-B048-85BDC9FD1C3A}</a:tableStyleId>
              </a:tblPr>
              <a:tblGrid>
                <a:gridCol w="9496763">
                  <a:extLst>
                    <a:ext uri="{9D8B030D-6E8A-4147-A177-3AD203B41FA5}">
                      <a16:colId xmlns:a16="http://schemas.microsoft.com/office/drawing/2014/main" val="125212152"/>
                    </a:ext>
                  </a:extLst>
                </a:gridCol>
              </a:tblGrid>
              <a:tr h="952500">
                <a:tc>
                  <a:txBody>
                    <a:bodyPr/>
                    <a:lstStyle/>
                    <a:p>
                      <a:pPr algn="just" fontAlgn="b"/>
                      <a:r>
                        <a:rPr lang="en-US" sz="1100" u="none" strike="noStrike" spc="-10" dirty="0">
                          <a:effectLst/>
                        </a:rPr>
                        <a:t>This project is funded by the European Union’s Rights, Equality and Citizenship Program (2014-2020) under Grant Agreement number: 963306-ProfsAgainstDiscrimination-REC-AG-2020/REC-RDIS-DISC-AG-2020. The content of this data sheet represents the views of the author only and is his/her sole responsibility. The European Commission does not accept any responsibility for use that may be made of the information it contains.</a:t>
                      </a:r>
                      <a:endParaRPr lang="en-US" sz="11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val="3793304746"/>
                  </a:ext>
                </a:extLst>
              </a:tr>
            </a:tbl>
          </a:graphicData>
        </a:graphic>
      </p:graphicFrame>
      <p:pic>
        <p:nvPicPr>
          <p:cNvPr id="17" name="Picture 16">
            <a:extLst>
              <a:ext uri="{FF2B5EF4-FFF2-40B4-BE49-F238E27FC236}">
                <a16:creationId xmlns:a16="http://schemas.microsoft.com/office/drawing/2014/main" id="{24D6BB4D-D34E-4214-AF90-3CE67F51D002}"/>
              </a:ext>
            </a:extLst>
          </p:cNvPr>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5829" y="6242278"/>
            <a:ext cx="937655" cy="553538"/>
          </a:xfrm>
          <a:prstGeom prst="rect">
            <a:avLst/>
          </a:prstGeom>
          <a:noFill/>
          <a:ln>
            <a:noFill/>
          </a:ln>
        </p:spPr>
      </p:pic>
    </p:spTree>
    <p:extLst>
      <p:ext uri="{BB962C8B-B14F-4D97-AF65-F5344CB8AC3E}">
        <p14:creationId xmlns:p14="http://schemas.microsoft.com/office/powerpoint/2010/main" val="671477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5.xml"/><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hart" Target="../charts/chart7.xml"/><Relationship Id="rId5" Type="http://schemas.openxmlformats.org/officeDocument/2006/relationships/image" Target="../media/image9.svg"/><Relationship Id="rId10" Type="http://schemas.openxmlformats.org/officeDocument/2006/relationships/chart" Target="../charts/chart6.xml"/><Relationship Id="rId4" Type="http://schemas.openxmlformats.org/officeDocument/2006/relationships/image" Target="../media/image8.png"/><Relationship Id="rId9"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chart" Target="../charts/chart20.xml"/><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image" Target="../media/image16.sv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image" Target="../media/image20.png"/><Relationship Id="rId7" Type="http://schemas.openxmlformats.org/officeDocument/2006/relationships/image" Target="../media/image23.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chart" Target="../charts/chart24.xml"/><Relationship Id="rId4" Type="http://schemas.openxmlformats.org/officeDocument/2006/relationships/image" Target="../media/image21.sv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28.xml"/><Relationship Id="rId5" Type="http://schemas.openxmlformats.org/officeDocument/2006/relationships/image" Target="../media/image27.sv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chart" Target="../charts/chart33.xml"/><Relationship Id="rId13" Type="http://schemas.openxmlformats.org/officeDocument/2006/relationships/image" Target="../media/image33.svg"/><Relationship Id="rId3" Type="http://schemas.openxmlformats.org/officeDocument/2006/relationships/slideLayout" Target="../slideLayouts/slideLayout2.xml"/><Relationship Id="rId7" Type="http://schemas.openxmlformats.org/officeDocument/2006/relationships/image" Target="../media/image30.svg"/><Relationship Id="rId12" Type="http://schemas.openxmlformats.org/officeDocument/2006/relationships/image" Target="../media/image3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9.png"/><Relationship Id="rId11" Type="http://schemas.openxmlformats.org/officeDocument/2006/relationships/image" Target="../media/image31.gif"/><Relationship Id="rId5" Type="http://schemas.openxmlformats.org/officeDocument/2006/relationships/image" Target="../media/image28.png"/><Relationship Id="rId15" Type="http://schemas.openxmlformats.org/officeDocument/2006/relationships/image" Target="../media/image35.svg"/><Relationship Id="rId10" Type="http://schemas.openxmlformats.org/officeDocument/2006/relationships/chart" Target="../charts/chart35.xml"/><Relationship Id="rId4" Type="http://schemas.openxmlformats.org/officeDocument/2006/relationships/notesSlide" Target="../notesSlides/notesSlide18.xml"/><Relationship Id="rId9" Type="http://schemas.openxmlformats.org/officeDocument/2006/relationships/chart" Target="../charts/chart34.xml"/><Relationship Id="rId1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www.sensepanels.com/" TargetMode="External"/><Relationship Id="rId7" Type="http://schemas.openxmlformats.org/officeDocument/2006/relationships/hyperlink" Target="mailto:andrei.canda@isensesolutions.com" TargetMode="External"/><Relationship Id="rId2" Type="http://schemas.openxmlformats.org/officeDocument/2006/relationships/hyperlink" Target="http://www.isensesolutions.com/" TargetMode="External"/><Relationship Id="rId1" Type="http://schemas.openxmlformats.org/officeDocument/2006/relationships/slideLayout" Target="../slideLayouts/slideLayout2.xml"/><Relationship Id="rId6" Type="http://schemas.openxmlformats.org/officeDocument/2006/relationships/hyperlink" Target="mailto:traian.nastase@isensesolutions.com" TargetMode="External"/><Relationship Id="rId5" Type="http://schemas.openxmlformats.org/officeDocument/2006/relationships/image" Target="../media/image37.png"/><Relationship Id="rId4" Type="http://schemas.openxmlformats.org/officeDocument/2006/relationships/hyperlink" Target="http://www.sensecommunities.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C984CA-9B99-4235-97C5-2BFF0C7B3FE9}"/>
              </a:ext>
            </a:extLst>
          </p:cNvPr>
          <p:cNvSpPr/>
          <p:nvPr/>
        </p:nvSpPr>
        <p:spPr>
          <a:xfrm>
            <a:off x="100614" y="95435"/>
            <a:ext cx="11990772" cy="102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0CDA3DA-A7D8-46F9-8DDC-F1443B3E2568}"/>
              </a:ext>
            </a:extLst>
          </p:cNvPr>
          <p:cNvSpPr/>
          <p:nvPr/>
        </p:nvSpPr>
        <p:spPr>
          <a:xfrm>
            <a:off x="9125527" y="34690"/>
            <a:ext cx="2965859" cy="807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2A9AD3-D8D1-43A8-BD72-F602CBB11F8F}"/>
              </a:ext>
            </a:extLst>
          </p:cNvPr>
          <p:cNvSpPr/>
          <p:nvPr/>
        </p:nvSpPr>
        <p:spPr>
          <a:xfrm>
            <a:off x="457201" y="5775960"/>
            <a:ext cx="11634186" cy="102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n in white t-shirt holding babys hand">
            <a:extLst>
              <a:ext uri="{FF2B5EF4-FFF2-40B4-BE49-F238E27FC236}">
                <a16:creationId xmlns:a16="http://schemas.microsoft.com/office/drawing/2014/main" id="{07D54033-5C3B-42E6-A94C-1741FFB0CDA8}"/>
              </a:ext>
            </a:extLst>
          </p:cNvPr>
          <p:cNvPicPr>
            <a:picLocks noChangeAspect="1" noChangeArrowheads="1"/>
          </p:cNvPicPr>
          <p:nvPr/>
        </p:nvPicPr>
        <p:blipFill rotWithShape="1">
          <a:blip r:embed="rId2">
            <a:alphaModFix amt="85000"/>
            <a:extLst>
              <a:ext uri="{28A0092B-C50C-407E-A947-70E740481C1C}">
                <a14:useLocalDpi xmlns:a14="http://schemas.microsoft.com/office/drawing/2010/main" val="0"/>
              </a:ext>
            </a:extLst>
          </a:blip>
          <a:srcRect t="11566" b="418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69ACC41-9F72-430D-B570-46C866134502}"/>
              </a:ext>
            </a:extLst>
          </p:cNvPr>
          <p:cNvSpPr/>
          <p:nvPr/>
        </p:nvSpPr>
        <p:spPr>
          <a:xfrm>
            <a:off x="2872509" y="1182849"/>
            <a:ext cx="6253018" cy="208634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dirty="0">
                <a:solidFill>
                  <a:schemeClr val="tx1">
                    <a:lumMod val="85000"/>
                    <a:lumOff val="15000"/>
                  </a:schemeClr>
                </a:solidFill>
              </a:rPr>
              <a:t>Percepții</a:t>
            </a:r>
            <a:r>
              <a:rPr lang="en-US" sz="3200" b="1" dirty="0">
                <a:solidFill>
                  <a:schemeClr val="tx1">
                    <a:lumMod val="85000"/>
                    <a:lumOff val="15000"/>
                  </a:schemeClr>
                </a:solidFill>
              </a:rPr>
              <a:t> </a:t>
            </a:r>
            <a:r>
              <a:rPr lang="ro-RO" sz="3200" b="1" dirty="0">
                <a:solidFill>
                  <a:schemeClr val="tx1">
                    <a:lumMod val="85000"/>
                    <a:lumOff val="15000"/>
                  </a:schemeClr>
                </a:solidFill>
              </a:rPr>
              <a:t>și atitudini privind discriminarea în scoli</a:t>
            </a:r>
          </a:p>
          <a:p>
            <a:pPr algn="ctr"/>
            <a:r>
              <a:rPr lang="ro-RO" sz="2000" b="1" dirty="0">
                <a:solidFill>
                  <a:schemeClr val="tx1">
                    <a:lumMod val="85000"/>
                    <a:lumOff val="15000"/>
                  </a:schemeClr>
                </a:solidFill>
              </a:rPr>
              <a:t>- </a:t>
            </a:r>
            <a:r>
              <a:rPr lang="en-US" sz="2000" b="1" dirty="0" err="1">
                <a:solidFill>
                  <a:schemeClr val="tx1">
                    <a:lumMod val="85000"/>
                    <a:lumOff val="15000"/>
                  </a:schemeClr>
                </a:solidFill>
              </a:rPr>
              <a:t>Grup</a:t>
            </a:r>
            <a:r>
              <a:rPr lang="en-US" sz="2000" b="1" dirty="0">
                <a:solidFill>
                  <a:schemeClr val="tx1">
                    <a:lumMod val="85000"/>
                    <a:lumOff val="15000"/>
                  </a:schemeClr>
                </a:solidFill>
              </a:rPr>
              <a:t> </a:t>
            </a:r>
            <a:r>
              <a:rPr lang="en-US" sz="2000" b="1" dirty="0" err="1">
                <a:solidFill>
                  <a:schemeClr val="tx1">
                    <a:lumMod val="85000"/>
                    <a:lumOff val="15000"/>
                  </a:schemeClr>
                </a:solidFill>
              </a:rPr>
              <a:t>țintă</a:t>
            </a:r>
            <a:r>
              <a:rPr lang="en-US" sz="2000" b="1" dirty="0">
                <a:solidFill>
                  <a:schemeClr val="tx1">
                    <a:lumMod val="85000"/>
                    <a:lumOff val="15000"/>
                  </a:schemeClr>
                </a:solidFill>
              </a:rPr>
              <a:t>: </a:t>
            </a:r>
            <a:r>
              <a:rPr lang="en-US" sz="2000" b="1" dirty="0" err="1">
                <a:solidFill>
                  <a:schemeClr val="tx1">
                    <a:lumMod val="85000"/>
                    <a:lumOff val="15000"/>
                  </a:schemeClr>
                </a:solidFill>
              </a:rPr>
              <a:t>părinți</a:t>
            </a:r>
            <a:r>
              <a:rPr lang="ro-RO" sz="2000" b="1" dirty="0">
                <a:solidFill>
                  <a:schemeClr val="tx1">
                    <a:lumMod val="85000"/>
                    <a:lumOff val="15000"/>
                  </a:schemeClr>
                </a:solidFill>
              </a:rPr>
              <a:t> -</a:t>
            </a:r>
          </a:p>
        </p:txBody>
      </p:sp>
      <p:sp>
        <p:nvSpPr>
          <p:cNvPr id="6" name="Rectangle 5">
            <a:extLst>
              <a:ext uri="{FF2B5EF4-FFF2-40B4-BE49-F238E27FC236}">
                <a16:creationId xmlns:a16="http://schemas.microsoft.com/office/drawing/2014/main" id="{C2C3846A-3CA7-4ED1-87B3-97E1C7126451}"/>
              </a:ext>
            </a:extLst>
          </p:cNvPr>
          <p:cNvSpPr/>
          <p:nvPr/>
        </p:nvSpPr>
        <p:spPr>
          <a:xfrm>
            <a:off x="3252161" y="3588805"/>
            <a:ext cx="5493715" cy="1135004"/>
          </a:xfrm>
          <a:prstGeom prst="rect">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NCD Logo">
            <a:extLst>
              <a:ext uri="{FF2B5EF4-FFF2-40B4-BE49-F238E27FC236}">
                <a16:creationId xmlns:a16="http://schemas.microsoft.com/office/drawing/2014/main" id="{A1786393-2E31-4566-AE80-F54527EA1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113" y="3917972"/>
            <a:ext cx="2372549" cy="4745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C06AFDC-B04D-4FC7-A207-81FD3E66B4C1}"/>
              </a:ext>
            </a:extLst>
          </p:cNvPr>
          <p:cNvSpPr txBox="1"/>
          <p:nvPr/>
        </p:nvSpPr>
        <p:spPr>
          <a:xfrm>
            <a:off x="3649830" y="3992372"/>
            <a:ext cx="2369431" cy="369332"/>
          </a:xfrm>
          <a:prstGeom prst="rect">
            <a:avLst/>
          </a:prstGeom>
          <a:noFill/>
        </p:spPr>
        <p:txBody>
          <a:bodyPr wrap="none" rtlCol="0">
            <a:spAutoFit/>
          </a:bodyPr>
          <a:lstStyle/>
          <a:p>
            <a:r>
              <a:rPr lang="en-US" b="1" dirty="0" err="1">
                <a:solidFill>
                  <a:schemeClr val="tx1">
                    <a:lumMod val="85000"/>
                    <a:lumOff val="15000"/>
                  </a:schemeClr>
                </a:solidFill>
              </a:rPr>
              <a:t>Studiu</a:t>
            </a:r>
            <a:r>
              <a:rPr lang="en-US" b="1" dirty="0">
                <a:solidFill>
                  <a:schemeClr val="tx1">
                    <a:lumMod val="85000"/>
                    <a:lumOff val="15000"/>
                  </a:schemeClr>
                </a:solidFill>
              </a:rPr>
              <a:t> </a:t>
            </a:r>
            <a:r>
              <a:rPr lang="en-US" b="1" dirty="0" err="1">
                <a:solidFill>
                  <a:schemeClr val="tx1">
                    <a:lumMod val="85000"/>
                    <a:lumOff val="15000"/>
                  </a:schemeClr>
                </a:solidFill>
              </a:rPr>
              <a:t>realizat</a:t>
            </a:r>
            <a:r>
              <a:rPr lang="en-US" b="1" dirty="0">
                <a:solidFill>
                  <a:schemeClr val="tx1">
                    <a:lumMod val="85000"/>
                    <a:lumOff val="15000"/>
                  </a:schemeClr>
                </a:solidFill>
              </a:rPr>
              <a:t> </a:t>
            </a:r>
            <a:r>
              <a:rPr lang="en-US" b="1" dirty="0" err="1">
                <a:solidFill>
                  <a:schemeClr val="tx1">
                    <a:lumMod val="85000"/>
                    <a:lumOff val="15000"/>
                  </a:schemeClr>
                </a:solidFill>
              </a:rPr>
              <a:t>pentru</a:t>
            </a:r>
            <a:r>
              <a:rPr lang="en-US" b="1" dirty="0">
                <a:solidFill>
                  <a:schemeClr val="tx1">
                    <a:lumMod val="85000"/>
                    <a:lumOff val="15000"/>
                  </a:schemeClr>
                </a:solidFill>
              </a:rPr>
              <a:t>: </a:t>
            </a:r>
          </a:p>
        </p:txBody>
      </p:sp>
    </p:spTree>
    <p:extLst>
      <p:ext uri="{BB962C8B-B14F-4D97-AF65-F5344CB8AC3E}">
        <p14:creationId xmlns:p14="http://schemas.microsoft.com/office/powerpoint/2010/main" val="136584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0E0D258-3C8A-45F4-B11C-C66E56E7B3BB}"/>
              </a:ext>
            </a:extLst>
          </p:cNvPr>
          <p:cNvGraphicFramePr/>
          <p:nvPr>
            <p:extLst>
              <p:ext uri="{D42A27DB-BD31-4B8C-83A1-F6EECF244321}">
                <p14:modId xmlns:p14="http://schemas.microsoft.com/office/powerpoint/2010/main" val="3864286640"/>
              </p:ext>
            </p:extLst>
          </p:nvPr>
        </p:nvGraphicFramePr>
        <p:xfrm>
          <a:off x="889227" y="1757983"/>
          <a:ext cx="4951270" cy="38010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8A00313-AB70-4E6C-8649-CED5A18237AB}"/>
              </a:ext>
            </a:extLst>
          </p:cNvPr>
          <p:cNvGraphicFramePr/>
          <p:nvPr>
            <p:extLst>
              <p:ext uri="{D42A27DB-BD31-4B8C-83A1-F6EECF244321}">
                <p14:modId xmlns:p14="http://schemas.microsoft.com/office/powerpoint/2010/main" val="1331287022"/>
              </p:ext>
            </p:extLst>
          </p:nvPr>
        </p:nvGraphicFramePr>
        <p:xfrm>
          <a:off x="6351505" y="1710577"/>
          <a:ext cx="4951270" cy="3895855"/>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E7542445-C431-4AD4-96C7-8A4902A52358}"/>
              </a:ext>
            </a:extLst>
          </p:cNvPr>
          <p:cNvCxnSpPr>
            <a:cxnSpLocks/>
          </p:cNvCxnSpPr>
          <p:nvPr/>
        </p:nvCxnSpPr>
        <p:spPr>
          <a:xfrm>
            <a:off x="6096000" y="1004668"/>
            <a:ext cx="0" cy="41616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26D9522-074C-4842-9DD1-FFFAB121C92A}"/>
              </a:ext>
            </a:extLst>
          </p:cNvPr>
          <p:cNvSpPr txBox="1"/>
          <p:nvPr/>
        </p:nvSpPr>
        <p:spPr>
          <a:xfrm>
            <a:off x="6900822" y="871195"/>
            <a:ext cx="4879692" cy="707886"/>
          </a:xfrm>
          <a:prstGeom prst="rect">
            <a:avLst/>
          </a:prstGeom>
          <a:noFill/>
        </p:spPr>
        <p:txBody>
          <a:bodyPr wrap="square" rtlCol="0">
            <a:spAutoFit/>
          </a:bodyPr>
          <a:lstStyle/>
          <a:p>
            <a:pPr algn="ctr"/>
            <a:r>
              <a:rPr lang="en-US" sz="2000" b="1" dirty="0" err="1"/>
              <a:t>Discriminarea</a:t>
            </a:r>
            <a:r>
              <a:rPr lang="en-US" sz="2000" b="1" dirty="0"/>
              <a:t> </a:t>
            </a:r>
            <a:r>
              <a:rPr lang="en-US" sz="2000" b="1" dirty="0" err="1"/>
              <a:t>este</a:t>
            </a:r>
            <a:r>
              <a:rPr lang="en-US" sz="2000" b="1" dirty="0"/>
              <a:t> o problem</a:t>
            </a:r>
            <a:r>
              <a:rPr lang="ro-RO" sz="2000" b="1" dirty="0"/>
              <a:t>ă</a:t>
            </a:r>
            <a:r>
              <a:rPr lang="en-US" sz="2000" b="1" dirty="0"/>
              <a:t> </a:t>
            </a:r>
          </a:p>
          <a:p>
            <a:pPr algn="ctr"/>
            <a:r>
              <a:rPr lang="ro-RO" sz="2000" b="1" dirty="0"/>
              <a:t>î</a:t>
            </a:r>
            <a:r>
              <a:rPr lang="en-US" sz="2000" b="1" dirty="0"/>
              <a:t>n </a:t>
            </a:r>
            <a:r>
              <a:rPr lang="ro-RO" sz="2000" b="1" dirty="0"/>
              <a:t>ș</a:t>
            </a:r>
            <a:r>
              <a:rPr lang="en-US" sz="2000" b="1" dirty="0" err="1"/>
              <a:t>coala</a:t>
            </a:r>
            <a:r>
              <a:rPr lang="en-US" sz="2000" b="1" dirty="0"/>
              <a:t> </a:t>
            </a:r>
            <a:r>
              <a:rPr lang="en-US" sz="2000" b="1" dirty="0" err="1"/>
              <a:t>copilului</a:t>
            </a:r>
            <a:r>
              <a:rPr lang="en-US" sz="2000" b="1" dirty="0"/>
              <a:t>?</a:t>
            </a:r>
          </a:p>
        </p:txBody>
      </p:sp>
      <p:sp>
        <p:nvSpPr>
          <p:cNvPr id="15" name="TextBox 14">
            <a:extLst>
              <a:ext uri="{FF2B5EF4-FFF2-40B4-BE49-F238E27FC236}">
                <a16:creationId xmlns:a16="http://schemas.microsoft.com/office/drawing/2014/main" id="{7982F268-8328-46A1-ADA4-8C09F9EB3BC4}"/>
              </a:ext>
            </a:extLst>
          </p:cNvPr>
          <p:cNvSpPr txBox="1"/>
          <p:nvPr/>
        </p:nvSpPr>
        <p:spPr>
          <a:xfrm>
            <a:off x="889227" y="958859"/>
            <a:ext cx="3955345" cy="707886"/>
          </a:xfrm>
          <a:prstGeom prst="rect">
            <a:avLst/>
          </a:prstGeom>
          <a:noFill/>
        </p:spPr>
        <p:txBody>
          <a:bodyPr wrap="square" rtlCol="0">
            <a:spAutoFit/>
          </a:bodyPr>
          <a:lstStyle/>
          <a:p>
            <a:pPr algn="ctr"/>
            <a:r>
              <a:rPr lang="en-US" sz="2000" b="1" dirty="0" err="1"/>
              <a:t>Amploarea</a:t>
            </a:r>
            <a:r>
              <a:rPr lang="en-US" sz="2000" b="1" dirty="0"/>
              <a:t> </a:t>
            </a:r>
            <a:r>
              <a:rPr lang="en-US" sz="2000" b="1" dirty="0" err="1"/>
              <a:t>fenomenului</a:t>
            </a:r>
            <a:r>
              <a:rPr lang="en-US" sz="2000" b="1" dirty="0"/>
              <a:t> </a:t>
            </a:r>
          </a:p>
          <a:p>
            <a:pPr algn="ctr"/>
            <a:r>
              <a:rPr lang="en-US" sz="2000" b="1" dirty="0" err="1"/>
              <a:t>discrimin</a:t>
            </a:r>
            <a:r>
              <a:rPr lang="ro-RO" sz="2000" b="1" dirty="0"/>
              <a:t>ă</a:t>
            </a:r>
            <a:r>
              <a:rPr lang="en-US" sz="2000" b="1" dirty="0" err="1"/>
              <a:t>rii</a:t>
            </a:r>
            <a:r>
              <a:rPr lang="en-US" sz="2000" b="1" dirty="0"/>
              <a:t> </a:t>
            </a:r>
            <a:r>
              <a:rPr lang="ro-RO" sz="2000" b="1" dirty="0"/>
              <a:t>î</a:t>
            </a:r>
            <a:r>
              <a:rPr lang="en-US" sz="2000" b="1" dirty="0"/>
              <a:t>n </a:t>
            </a:r>
            <a:r>
              <a:rPr lang="ro-RO" sz="2000" b="1" dirty="0"/>
              <a:t>ș</a:t>
            </a:r>
            <a:r>
              <a:rPr lang="en-US" sz="2000" b="1" dirty="0"/>
              <a:t>coli</a:t>
            </a:r>
          </a:p>
        </p:txBody>
      </p:sp>
      <p:cxnSp>
        <p:nvCxnSpPr>
          <p:cNvPr id="16" name="Straight Connector 15">
            <a:extLst>
              <a:ext uri="{FF2B5EF4-FFF2-40B4-BE49-F238E27FC236}">
                <a16:creationId xmlns:a16="http://schemas.microsoft.com/office/drawing/2014/main" id="{4A2BA48F-D313-46D7-8E33-7FD3F4E6108E}"/>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292B25B-A95F-48AF-9C42-1D33CBA1274D}"/>
              </a:ext>
            </a:extLst>
          </p:cNvPr>
          <p:cNvSpPr txBox="1"/>
          <p:nvPr/>
        </p:nvSpPr>
        <p:spPr>
          <a:xfrm>
            <a:off x="761999" y="5737928"/>
            <a:ext cx="11018515" cy="430887"/>
          </a:xfrm>
          <a:prstGeom prst="rect">
            <a:avLst/>
          </a:prstGeom>
          <a:noFill/>
        </p:spPr>
        <p:txBody>
          <a:bodyPr wrap="square" rtlCol="0">
            <a:spAutoFit/>
          </a:bodyPr>
          <a:lstStyle/>
          <a:p>
            <a:r>
              <a:rPr lang="it-IT" sz="1100" i="1" dirty="0"/>
              <a:t>D1. Dvs</a:t>
            </a:r>
            <a:r>
              <a:rPr lang="ro-RO" sz="1100" i="1" dirty="0"/>
              <a:t>.</a:t>
            </a:r>
            <a:r>
              <a:rPr lang="it-IT" sz="1100" i="1" dirty="0"/>
              <a:t>  personal, </a:t>
            </a:r>
            <a:r>
              <a:rPr lang="ro-RO" sz="1100" i="1" dirty="0"/>
              <a:t>î</a:t>
            </a:r>
            <a:r>
              <a:rPr lang="it-IT" sz="1100" i="1" dirty="0"/>
              <a:t>n ce masur</a:t>
            </a:r>
            <a:r>
              <a:rPr lang="ro-RO" sz="1100" i="1" dirty="0"/>
              <a:t>ă</a:t>
            </a:r>
            <a:r>
              <a:rPr lang="it-IT" sz="1100" i="1" dirty="0"/>
              <a:t> considera</a:t>
            </a:r>
            <a:r>
              <a:rPr lang="ro-RO" sz="1100" i="1" dirty="0"/>
              <a:t>ț</a:t>
            </a:r>
            <a:r>
              <a:rPr lang="it-IT" sz="1100" i="1" dirty="0"/>
              <a:t>i c</a:t>
            </a:r>
            <a:r>
              <a:rPr lang="ro-RO" sz="1100" i="1" dirty="0"/>
              <a:t>ă</a:t>
            </a:r>
            <a:r>
              <a:rPr lang="it-IT" sz="1100" i="1" dirty="0"/>
              <a:t> </a:t>
            </a:r>
            <a:r>
              <a:rPr lang="ro-RO" sz="1100" i="1" dirty="0"/>
              <a:t>î</a:t>
            </a:r>
            <a:r>
              <a:rPr lang="it-IT" sz="1100" i="1" dirty="0"/>
              <a:t>n </a:t>
            </a:r>
            <a:r>
              <a:rPr lang="ro-RO" sz="1100" i="1" dirty="0"/>
              <a:t>ș</a:t>
            </a:r>
            <a:r>
              <a:rPr lang="it-IT" sz="1100" i="1" dirty="0"/>
              <a:t>colile din Rom</a:t>
            </a:r>
            <a:r>
              <a:rPr lang="ro-RO" sz="1100" i="1" dirty="0"/>
              <a:t>â</a:t>
            </a:r>
            <a:r>
              <a:rPr lang="it-IT" sz="1100" i="1" dirty="0"/>
              <a:t>nia exist</a:t>
            </a:r>
            <a:r>
              <a:rPr lang="ro-RO" sz="1100" i="1" dirty="0"/>
              <a:t>ă</a:t>
            </a:r>
            <a:r>
              <a:rPr lang="it-IT" sz="1100" i="1" dirty="0"/>
              <a:t> cazuri de discriminare pe diverse criterii, cum ar fi: ras</a:t>
            </a:r>
            <a:r>
              <a:rPr lang="ro-RO" sz="1100" i="1" dirty="0"/>
              <a:t>ă</a:t>
            </a:r>
            <a:r>
              <a:rPr lang="it-IT" sz="1100" i="1" dirty="0"/>
              <a:t>, etnie, religie, orientare sexual</a:t>
            </a:r>
            <a:r>
              <a:rPr lang="ro-RO" sz="1100" i="1" dirty="0"/>
              <a:t>ă</a:t>
            </a:r>
            <a:r>
              <a:rPr lang="it-IT" sz="1100" i="1" dirty="0"/>
              <a:t> etc. ? Baz</a:t>
            </a:r>
            <a:r>
              <a:rPr lang="ro-RO" sz="1100" i="1" dirty="0"/>
              <a:t>a</a:t>
            </a:r>
            <a:r>
              <a:rPr lang="it-IT" sz="1100" i="1" dirty="0"/>
              <a:t>=611</a:t>
            </a:r>
          </a:p>
          <a:p>
            <a:r>
              <a:rPr lang="it-IT" sz="1100" i="1" dirty="0"/>
              <a:t>D2. </a:t>
            </a:r>
            <a:r>
              <a:rPr lang="ro-RO" sz="1100" i="1" dirty="0"/>
              <a:t>Ș</a:t>
            </a:r>
            <a:r>
              <a:rPr lang="it-IT" sz="1100" i="1" dirty="0"/>
              <a:t>i </a:t>
            </a:r>
            <a:r>
              <a:rPr lang="ro-RO" sz="1100" i="1" dirty="0"/>
              <a:t>Î</a:t>
            </a:r>
            <a:r>
              <a:rPr lang="it-IT" sz="1100" i="1" dirty="0"/>
              <a:t>n ce m</a:t>
            </a:r>
            <a:r>
              <a:rPr lang="ro-RO" sz="1100" i="1" dirty="0"/>
              <a:t>ă</a:t>
            </a:r>
            <a:r>
              <a:rPr lang="it-IT" sz="1100" i="1" dirty="0"/>
              <a:t>sur</a:t>
            </a:r>
            <a:r>
              <a:rPr lang="ro-RO" sz="1100" i="1" dirty="0"/>
              <a:t>ă</a:t>
            </a:r>
            <a:r>
              <a:rPr lang="it-IT" sz="1100" i="1" dirty="0"/>
              <a:t> considera</a:t>
            </a:r>
            <a:r>
              <a:rPr lang="ro-RO" sz="1100" i="1" dirty="0"/>
              <a:t>ț</a:t>
            </a:r>
            <a:r>
              <a:rPr lang="it-IT" sz="1100" i="1" dirty="0"/>
              <a:t>i c</a:t>
            </a:r>
            <a:r>
              <a:rPr lang="ro-RO" sz="1100" i="1" dirty="0"/>
              <a:t>ă</a:t>
            </a:r>
            <a:r>
              <a:rPr lang="it-IT" sz="1100" i="1" dirty="0"/>
              <a:t> discriminarea constituie o problema </a:t>
            </a:r>
            <a:r>
              <a:rPr lang="ro-RO" sz="1100" i="1" dirty="0"/>
              <a:t>î</a:t>
            </a:r>
            <a:r>
              <a:rPr lang="it-IT" sz="1100" i="1" dirty="0"/>
              <a:t>n </a:t>
            </a:r>
            <a:r>
              <a:rPr lang="ro-RO" sz="1100" i="1" dirty="0"/>
              <a:t>ș</a:t>
            </a:r>
            <a:r>
              <a:rPr lang="it-IT" sz="1100" i="1" dirty="0"/>
              <a:t>coala dvs. ? Baz</a:t>
            </a:r>
            <a:r>
              <a:rPr lang="ro-RO" sz="1100" i="1" dirty="0"/>
              <a:t>a</a:t>
            </a:r>
            <a:r>
              <a:rPr lang="it-IT" sz="1100" i="1" dirty="0"/>
              <a:t>=611</a:t>
            </a:r>
            <a:endParaRPr lang="en-US" sz="1100" i="1" dirty="0"/>
          </a:p>
        </p:txBody>
      </p:sp>
    </p:spTree>
    <p:extLst>
      <p:ext uri="{BB962C8B-B14F-4D97-AF65-F5344CB8AC3E}">
        <p14:creationId xmlns:p14="http://schemas.microsoft.com/office/powerpoint/2010/main" val="1624863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63175AE-9690-4F43-B951-154DC3009110}"/>
              </a:ext>
            </a:extLst>
          </p:cNvPr>
          <p:cNvGraphicFramePr/>
          <p:nvPr>
            <p:extLst>
              <p:ext uri="{D42A27DB-BD31-4B8C-83A1-F6EECF244321}">
                <p14:modId xmlns:p14="http://schemas.microsoft.com/office/powerpoint/2010/main" val="3267452831"/>
              </p:ext>
            </p:extLst>
          </p:nvPr>
        </p:nvGraphicFramePr>
        <p:xfrm>
          <a:off x="420617" y="1252246"/>
          <a:ext cx="9806346" cy="465041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9BBC98F-4968-4D76-842D-0DD5AC12B1E2}"/>
              </a:ext>
            </a:extLst>
          </p:cNvPr>
          <p:cNvSpPr txBox="1"/>
          <p:nvPr/>
        </p:nvSpPr>
        <p:spPr>
          <a:xfrm>
            <a:off x="618241" y="790581"/>
            <a:ext cx="4858634" cy="461665"/>
          </a:xfrm>
          <a:prstGeom prst="rect">
            <a:avLst/>
          </a:prstGeom>
          <a:noFill/>
        </p:spPr>
        <p:txBody>
          <a:bodyPr wrap="square" rtlCol="0">
            <a:spAutoFit/>
          </a:bodyPr>
          <a:lstStyle/>
          <a:p>
            <a:r>
              <a:rPr lang="en-US" sz="2400" b="1" dirty="0" err="1"/>
              <a:t>Categorii</a:t>
            </a:r>
            <a:r>
              <a:rPr lang="en-US" sz="2400" b="1" dirty="0"/>
              <a:t> de </a:t>
            </a:r>
            <a:r>
              <a:rPr lang="en-US" sz="2400" b="1" dirty="0" err="1"/>
              <a:t>elevi</a:t>
            </a:r>
            <a:r>
              <a:rPr lang="en-US" sz="2400" b="1" dirty="0"/>
              <a:t> discriminate</a:t>
            </a:r>
          </a:p>
        </p:txBody>
      </p:sp>
      <p:cxnSp>
        <p:nvCxnSpPr>
          <p:cNvPr id="15" name="Straight Connector 14">
            <a:extLst>
              <a:ext uri="{FF2B5EF4-FFF2-40B4-BE49-F238E27FC236}">
                <a16:creationId xmlns:a16="http://schemas.microsoft.com/office/drawing/2014/main" id="{19262108-6D5C-4C49-9440-9E388E4F0C08}"/>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9E01168-FAC8-4EE6-8C90-AB6E2F121020}"/>
              </a:ext>
            </a:extLst>
          </p:cNvPr>
          <p:cNvSpPr txBox="1"/>
          <p:nvPr/>
        </p:nvSpPr>
        <p:spPr>
          <a:xfrm>
            <a:off x="761999" y="5904177"/>
            <a:ext cx="11018515" cy="261610"/>
          </a:xfrm>
          <a:prstGeom prst="rect">
            <a:avLst/>
          </a:prstGeom>
          <a:noFill/>
        </p:spPr>
        <p:txBody>
          <a:bodyPr wrap="square" rtlCol="0">
            <a:spAutoFit/>
          </a:bodyPr>
          <a:lstStyle/>
          <a:p>
            <a:r>
              <a:rPr lang="it-IT" sz="1100" i="1" dirty="0"/>
              <a:t>D4. </a:t>
            </a:r>
            <a:r>
              <a:rPr lang="ro-RO" sz="1100" i="1" dirty="0"/>
              <a:t>Î</a:t>
            </a:r>
            <a:r>
              <a:rPr lang="it-IT" sz="1100" i="1" dirty="0"/>
              <a:t>n opinia dvs., care dintre urmatoarele categorii de elevi sunt discriminate de obicei </a:t>
            </a:r>
            <a:r>
              <a:rPr lang="ro-RO" sz="1100" i="1" dirty="0"/>
              <a:t>î</a:t>
            </a:r>
            <a:r>
              <a:rPr lang="it-IT" sz="1100" i="1" dirty="0"/>
              <a:t>n </a:t>
            </a:r>
            <a:r>
              <a:rPr lang="ro-RO" sz="1100" i="1" dirty="0"/>
              <a:t>ș</a:t>
            </a:r>
            <a:r>
              <a:rPr lang="it-IT" sz="1100" i="1" dirty="0"/>
              <a:t>coli? Baz</a:t>
            </a:r>
            <a:r>
              <a:rPr lang="ro-RO" sz="1100" i="1" dirty="0"/>
              <a:t>a</a:t>
            </a:r>
            <a:r>
              <a:rPr lang="it-IT" sz="1100" i="1" dirty="0"/>
              <a:t>=611</a:t>
            </a:r>
          </a:p>
        </p:txBody>
      </p:sp>
    </p:spTree>
    <p:extLst>
      <p:ext uri="{BB962C8B-B14F-4D97-AF65-F5344CB8AC3E}">
        <p14:creationId xmlns:p14="http://schemas.microsoft.com/office/powerpoint/2010/main" val="286851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3FD831B-1019-4F9B-A8F6-CA5BA90F9120}"/>
              </a:ext>
            </a:extLst>
          </p:cNvPr>
          <p:cNvGraphicFramePr/>
          <p:nvPr>
            <p:extLst>
              <p:ext uri="{D42A27DB-BD31-4B8C-83A1-F6EECF244321}">
                <p14:modId xmlns:p14="http://schemas.microsoft.com/office/powerpoint/2010/main" val="3858647688"/>
              </p:ext>
            </p:extLst>
          </p:nvPr>
        </p:nvGraphicFramePr>
        <p:xfrm>
          <a:off x="1469180" y="1676128"/>
          <a:ext cx="9253639" cy="4033651"/>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FD6D2E9D-A8CC-4870-B2DF-A8942CAEB6C6}"/>
              </a:ext>
            </a:extLst>
          </p:cNvPr>
          <p:cNvSpPr txBox="1">
            <a:spLocks/>
          </p:cNvSpPr>
          <p:nvPr/>
        </p:nvSpPr>
        <p:spPr>
          <a:xfrm>
            <a:off x="2797405" y="919634"/>
            <a:ext cx="6597190" cy="584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t>Forme de manifestare ale discrimin</a:t>
            </a:r>
            <a:r>
              <a:rPr lang="ro-RO" sz="2000" b="1" dirty="0"/>
              <a:t>ă</a:t>
            </a:r>
            <a:r>
              <a:rPr lang="it-IT" sz="2000" b="1" dirty="0"/>
              <a:t>rii</a:t>
            </a:r>
            <a:endParaRPr lang="en-US" sz="2000" b="1" dirty="0"/>
          </a:p>
        </p:txBody>
      </p:sp>
      <p:cxnSp>
        <p:nvCxnSpPr>
          <p:cNvPr id="8" name="Straight Connector 7">
            <a:extLst>
              <a:ext uri="{FF2B5EF4-FFF2-40B4-BE49-F238E27FC236}">
                <a16:creationId xmlns:a16="http://schemas.microsoft.com/office/drawing/2014/main" id="{E6E88D88-A231-4376-8ACD-1419461D9425}"/>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D59064E-62E1-4C54-B680-7EA3095637B6}"/>
              </a:ext>
            </a:extLst>
          </p:cNvPr>
          <p:cNvSpPr txBox="1"/>
          <p:nvPr/>
        </p:nvSpPr>
        <p:spPr>
          <a:xfrm>
            <a:off x="761999" y="5905568"/>
            <a:ext cx="11018515" cy="261610"/>
          </a:xfrm>
          <a:prstGeom prst="rect">
            <a:avLst/>
          </a:prstGeom>
          <a:noFill/>
        </p:spPr>
        <p:txBody>
          <a:bodyPr wrap="square" rtlCol="0">
            <a:spAutoFit/>
          </a:bodyPr>
          <a:lstStyle/>
          <a:p>
            <a:r>
              <a:rPr lang="it-IT" sz="1100" i="1" dirty="0"/>
              <a:t>D3. Dupa p</a:t>
            </a:r>
            <a:r>
              <a:rPr lang="ro-RO" sz="1100" i="1" dirty="0"/>
              <a:t>ă</a:t>
            </a:r>
            <a:r>
              <a:rPr lang="it-IT" sz="1100" i="1" dirty="0"/>
              <a:t>rerea dvs., care sunt cele mai frecvente efecte/consecin</a:t>
            </a:r>
            <a:r>
              <a:rPr lang="ro-RO" sz="1100" i="1" dirty="0"/>
              <a:t>ț</a:t>
            </a:r>
            <a:r>
              <a:rPr lang="it-IT" sz="1100" i="1" dirty="0"/>
              <a:t>e de discriminare a elevilor, indiferent de criteriu, </a:t>
            </a:r>
            <a:r>
              <a:rPr lang="ro-RO" sz="1100" i="1" dirty="0"/>
              <a:t>î</a:t>
            </a:r>
            <a:r>
              <a:rPr lang="it-IT" sz="1100" i="1" dirty="0"/>
              <a:t>n </a:t>
            </a:r>
            <a:r>
              <a:rPr lang="ro-RO" sz="1100" i="1" dirty="0"/>
              <a:t>ș</a:t>
            </a:r>
            <a:r>
              <a:rPr lang="it-IT" sz="1100" i="1" dirty="0"/>
              <a:t>colile din Rom</a:t>
            </a:r>
            <a:r>
              <a:rPr lang="ro-RO" sz="1100" i="1" dirty="0"/>
              <a:t>â</a:t>
            </a:r>
            <a:r>
              <a:rPr lang="it-IT" sz="1100" i="1" dirty="0"/>
              <a:t>nia? Baz</a:t>
            </a:r>
            <a:r>
              <a:rPr lang="ro-RO" sz="1100" i="1" dirty="0"/>
              <a:t>a</a:t>
            </a:r>
            <a:r>
              <a:rPr lang="it-IT" sz="1100" i="1" dirty="0"/>
              <a:t>=611</a:t>
            </a:r>
            <a:endParaRPr lang="en-US" sz="1100" i="1" dirty="0"/>
          </a:p>
        </p:txBody>
      </p:sp>
    </p:spTree>
    <p:extLst>
      <p:ext uri="{BB962C8B-B14F-4D97-AF65-F5344CB8AC3E}">
        <p14:creationId xmlns:p14="http://schemas.microsoft.com/office/powerpoint/2010/main" val="4283287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741E90A7-C428-426E-8807-F173DAD79368}"/>
              </a:ext>
            </a:extLst>
          </p:cNvPr>
          <p:cNvGraphicFramePr/>
          <p:nvPr>
            <p:extLst>
              <p:ext uri="{D42A27DB-BD31-4B8C-83A1-F6EECF244321}">
                <p14:modId xmlns:p14="http://schemas.microsoft.com/office/powerpoint/2010/main" val="431468129"/>
              </p:ext>
            </p:extLst>
          </p:nvPr>
        </p:nvGraphicFramePr>
        <p:xfrm>
          <a:off x="-136267" y="3790714"/>
          <a:ext cx="7915563" cy="319945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705986A-6202-42FD-9447-8EBD06E2D1EF}"/>
              </a:ext>
            </a:extLst>
          </p:cNvPr>
          <p:cNvSpPr txBox="1"/>
          <p:nvPr/>
        </p:nvSpPr>
        <p:spPr>
          <a:xfrm>
            <a:off x="9032064" y="4840588"/>
            <a:ext cx="927862" cy="369332"/>
          </a:xfrm>
          <a:prstGeom prst="rect">
            <a:avLst/>
          </a:prstGeom>
          <a:noFill/>
          <a:ln>
            <a:solidFill>
              <a:schemeClr val="bg1">
                <a:lumMod val="65000"/>
              </a:schemeClr>
            </a:solidFill>
            <a:prstDash val="dash"/>
          </a:ln>
        </p:spPr>
        <p:txBody>
          <a:bodyPr wrap="square" rtlCol="0">
            <a:spAutoFit/>
          </a:bodyPr>
          <a:lstStyle/>
          <a:p>
            <a:pPr algn="ctr"/>
            <a:r>
              <a:rPr lang="en-US" b="1" dirty="0"/>
              <a:t>6.1</a:t>
            </a:r>
          </a:p>
        </p:txBody>
      </p:sp>
      <p:sp>
        <p:nvSpPr>
          <p:cNvPr id="6" name="TextBox 5">
            <a:extLst>
              <a:ext uri="{FF2B5EF4-FFF2-40B4-BE49-F238E27FC236}">
                <a16:creationId xmlns:a16="http://schemas.microsoft.com/office/drawing/2014/main" id="{A8EA2F6F-26D7-4911-BE72-752C38128E15}"/>
              </a:ext>
            </a:extLst>
          </p:cNvPr>
          <p:cNvSpPr txBox="1"/>
          <p:nvPr/>
        </p:nvSpPr>
        <p:spPr>
          <a:xfrm>
            <a:off x="9032064" y="2215913"/>
            <a:ext cx="927862" cy="369332"/>
          </a:xfrm>
          <a:prstGeom prst="rect">
            <a:avLst/>
          </a:prstGeom>
          <a:noFill/>
          <a:ln>
            <a:solidFill>
              <a:schemeClr val="bg1">
                <a:lumMod val="65000"/>
              </a:schemeClr>
            </a:solidFill>
            <a:prstDash val="dash"/>
          </a:ln>
        </p:spPr>
        <p:txBody>
          <a:bodyPr wrap="square" rtlCol="0">
            <a:spAutoFit/>
          </a:bodyPr>
          <a:lstStyle/>
          <a:p>
            <a:pPr algn="ctr"/>
            <a:r>
              <a:rPr lang="en-US" b="1" dirty="0"/>
              <a:t>3.5</a:t>
            </a:r>
          </a:p>
        </p:txBody>
      </p:sp>
      <p:sp>
        <p:nvSpPr>
          <p:cNvPr id="7" name="TextBox 6">
            <a:extLst>
              <a:ext uri="{FF2B5EF4-FFF2-40B4-BE49-F238E27FC236}">
                <a16:creationId xmlns:a16="http://schemas.microsoft.com/office/drawing/2014/main" id="{D6F2EFF0-70EA-4371-B4F4-7239890C4B57}"/>
              </a:ext>
            </a:extLst>
          </p:cNvPr>
          <p:cNvSpPr txBox="1"/>
          <p:nvPr/>
        </p:nvSpPr>
        <p:spPr>
          <a:xfrm>
            <a:off x="9032064" y="3508072"/>
            <a:ext cx="927862" cy="369332"/>
          </a:xfrm>
          <a:prstGeom prst="rect">
            <a:avLst/>
          </a:prstGeom>
          <a:noFill/>
          <a:ln>
            <a:solidFill>
              <a:schemeClr val="bg1">
                <a:lumMod val="65000"/>
              </a:schemeClr>
            </a:solidFill>
            <a:prstDash val="dash"/>
          </a:ln>
        </p:spPr>
        <p:txBody>
          <a:bodyPr wrap="square" rtlCol="0">
            <a:spAutoFit/>
          </a:bodyPr>
          <a:lstStyle/>
          <a:p>
            <a:pPr algn="ctr"/>
            <a:r>
              <a:rPr lang="en-US" b="1" dirty="0"/>
              <a:t>4.5</a:t>
            </a:r>
          </a:p>
        </p:txBody>
      </p:sp>
      <p:pic>
        <p:nvPicPr>
          <p:cNvPr id="9" name="Graphic 8" descr="School boy outline">
            <a:extLst>
              <a:ext uri="{FF2B5EF4-FFF2-40B4-BE49-F238E27FC236}">
                <a16:creationId xmlns:a16="http://schemas.microsoft.com/office/drawing/2014/main" id="{AE8CC04F-D75C-49A4-B056-35434A1525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71307" y="4705244"/>
            <a:ext cx="640021" cy="640021"/>
          </a:xfrm>
          <a:prstGeom prst="rect">
            <a:avLst/>
          </a:prstGeom>
        </p:spPr>
      </p:pic>
      <p:pic>
        <p:nvPicPr>
          <p:cNvPr id="10" name="Graphic 9" descr="Family with boy outline">
            <a:extLst>
              <a:ext uri="{FF2B5EF4-FFF2-40B4-BE49-F238E27FC236}">
                <a16:creationId xmlns:a16="http://schemas.microsoft.com/office/drawing/2014/main" id="{F7E31793-96C4-497D-9E9A-626FD0DF6D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071307" y="3372728"/>
            <a:ext cx="640021" cy="640021"/>
          </a:xfrm>
          <a:prstGeom prst="rect">
            <a:avLst/>
          </a:prstGeom>
        </p:spPr>
      </p:pic>
      <p:pic>
        <p:nvPicPr>
          <p:cNvPr id="11" name="Graphic 10" descr="Professor female outline">
            <a:extLst>
              <a:ext uri="{FF2B5EF4-FFF2-40B4-BE49-F238E27FC236}">
                <a16:creationId xmlns:a16="http://schemas.microsoft.com/office/drawing/2014/main" id="{349927E0-2F6D-4265-8117-63170F3EDB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071307" y="2080569"/>
            <a:ext cx="640021" cy="640021"/>
          </a:xfrm>
          <a:prstGeom prst="rect">
            <a:avLst/>
          </a:prstGeom>
        </p:spPr>
      </p:pic>
      <p:sp>
        <p:nvSpPr>
          <p:cNvPr id="13" name="TextBox 12">
            <a:extLst>
              <a:ext uri="{FF2B5EF4-FFF2-40B4-BE49-F238E27FC236}">
                <a16:creationId xmlns:a16="http://schemas.microsoft.com/office/drawing/2014/main" id="{DCC4D3A3-CE0C-4DEC-9F74-FA573475B393}"/>
              </a:ext>
            </a:extLst>
          </p:cNvPr>
          <p:cNvSpPr txBox="1"/>
          <p:nvPr/>
        </p:nvSpPr>
        <p:spPr>
          <a:xfrm>
            <a:off x="8835604" y="1271010"/>
            <a:ext cx="1320782" cy="369332"/>
          </a:xfrm>
          <a:prstGeom prst="rect">
            <a:avLst/>
          </a:prstGeom>
          <a:noFill/>
        </p:spPr>
        <p:txBody>
          <a:bodyPr wrap="square" rtlCol="0">
            <a:spAutoFit/>
          </a:bodyPr>
          <a:lstStyle/>
          <a:p>
            <a:pPr algn="ctr"/>
            <a:r>
              <a:rPr lang="en-US" b="1" dirty="0" err="1"/>
              <a:t>Medie</a:t>
            </a:r>
            <a:r>
              <a:rPr lang="en-US" b="1" dirty="0"/>
              <a:t>:</a:t>
            </a:r>
          </a:p>
        </p:txBody>
      </p:sp>
      <p:cxnSp>
        <p:nvCxnSpPr>
          <p:cNvPr id="15" name="Straight Connector 14">
            <a:extLst>
              <a:ext uri="{FF2B5EF4-FFF2-40B4-BE49-F238E27FC236}">
                <a16:creationId xmlns:a16="http://schemas.microsoft.com/office/drawing/2014/main" id="{19262108-6D5C-4C49-9440-9E388E4F0C08}"/>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9E01168-FAC8-4EE6-8C90-AB6E2F121020}"/>
              </a:ext>
            </a:extLst>
          </p:cNvPr>
          <p:cNvSpPr txBox="1"/>
          <p:nvPr/>
        </p:nvSpPr>
        <p:spPr>
          <a:xfrm>
            <a:off x="761999" y="5913768"/>
            <a:ext cx="11018515" cy="261610"/>
          </a:xfrm>
          <a:prstGeom prst="rect">
            <a:avLst/>
          </a:prstGeom>
          <a:noFill/>
        </p:spPr>
        <p:txBody>
          <a:bodyPr wrap="square" rtlCol="0">
            <a:spAutoFit/>
          </a:bodyPr>
          <a:lstStyle/>
          <a:p>
            <a:r>
              <a:rPr lang="it-IT" sz="1100" i="1" dirty="0"/>
              <a:t>D5. Pe o sca</a:t>
            </a:r>
            <a:r>
              <a:rPr lang="ro-RO" sz="1100" i="1" dirty="0"/>
              <a:t>ră</a:t>
            </a:r>
            <a:r>
              <a:rPr lang="it-IT" sz="1100" i="1" dirty="0"/>
              <a:t> de la 1 la 10, cine crede</a:t>
            </a:r>
            <a:r>
              <a:rPr lang="ro-RO" sz="1100" i="1" dirty="0"/>
              <a:t>ț</a:t>
            </a:r>
            <a:r>
              <a:rPr lang="it-IT" sz="1100" i="1" dirty="0"/>
              <a:t>i c</a:t>
            </a:r>
            <a:r>
              <a:rPr lang="ro-RO" sz="1100" i="1" dirty="0"/>
              <a:t>ă</a:t>
            </a:r>
            <a:r>
              <a:rPr lang="it-IT" sz="1100" i="1" dirty="0"/>
              <a:t> discrimineaz</a:t>
            </a:r>
            <a:r>
              <a:rPr lang="ro-RO" sz="1100" i="1" dirty="0"/>
              <a:t>ă</a:t>
            </a:r>
            <a:r>
              <a:rPr lang="it-IT" sz="1100" i="1" dirty="0"/>
              <a:t> cel mai mult la nivelul </a:t>
            </a:r>
            <a:r>
              <a:rPr lang="ro-RO" sz="1100" i="1" dirty="0"/>
              <a:t>ș</a:t>
            </a:r>
            <a:r>
              <a:rPr lang="it-IT" sz="1100" i="1" dirty="0"/>
              <a:t>colii dvs.? Baz</a:t>
            </a:r>
            <a:r>
              <a:rPr lang="ro-RO" sz="1100" i="1" dirty="0"/>
              <a:t>a</a:t>
            </a:r>
            <a:r>
              <a:rPr lang="it-IT" sz="1100" i="1" dirty="0"/>
              <a:t>=611</a:t>
            </a:r>
            <a:endParaRPr lang="en-US" sz="1100" i="1" dirty="0"/>
          </a:p>
        </p:txBody>
      </p:sp>
      <p:graphicFrame>
        <p:nvGraphicFramePr>
          <p:cNvPr id="14" name="Chart 13">
            <a:extLst>
              <a:ext uri="{FF2B5EF4-FFF2-40B4-BE49-F238E27FC236}">
                <a16:creationId xmlns:a16="http://schemas.microsoft.com/office/drawing/2014/main" id="{BC6C3D0D-9161-43F7-A11E-8F25238AF401}"/>
              </a:ext>
            </a:extLst>
          </p:cNvPr>
          <p:cNvGraphicFramePr/>
          <p:nvPr>
            <p:extLst>
              <p:ext uri="{D42A27DB-BD31-4B8C-83A1-F6EECF244321}">
                <p14:modId xmlns:p14="http://schemas.microsoft.com/office/powerpoint/2010/main" val="4031399280"/>
              </p:ext>
            </p:extLst>
          </p:nvPr>
        </p:nvGraphicFramePr>
        <p:xfrm>
          <a:off x="-210154" y="1139351"/>
          <a:ext cx="8323663" cy="319945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a:extLst>
              <a:ext uri="{FF2B5EF4-FFF2-40B4-BE49-F238E27FC236}">
                <a16:creationId xmlns:a16="http://schemas.microsoft.com/office/drawing/2014/main" id="{AC66C5C4-69AB-4CDC-A477-E10F0CB96252}"/>
              </a:ext>
            </a:extLst>
          </p:cNvPr>
          <p:cNvGraphicFramePr/>
          <p:nvPr>
            <p:extLst>
              <p:ext uri="{D42A27DB-BD31-4B8C-83A1-F6EECF244321}">
                <p14:modId xmlns:p14="http://schemas.microsoft.com/office/powerpoint/2010/main" val="97097940"/>
              </p:ext>
            </p:extLst>
          </p:nvPr>
        </p:nvGraphicFramePr>
        <p:xfrm>
          <a:off x="-136267" y="2474017"/>
          <a:ext cx="7915563" cy="3199453"/>
        </p:xfrm>
        <a:graphic>
          <a:graphicData uri="http://schemas.openxmlformats.org/drawingml/2006/chart">
            <c:chart xmlns:c="http://schemas.openxmlformats.org/drawingml/2006/chart" xmlns:r="http://schemas.openxmlformats.org/officeDocument/2006/relationships" r:id="rId11"/>
          </a:graphicData>
        </a:graphic>
      </p:graphicFrame>
      <p:sp>
        <p:nvSpPr>
          <p:cNvPr id="19" name="TextBox 18">
            <a:extLst>
              <a:ext uri="{FF2B5EF4-FFF2-40B4-BE49-F238E27FC236}">
                <a16:creationId xmlns:a16="http://schemas.microsoft.com/office/drawing/2014/main" id="{64C88588-B44E-4A4F-98C1-1973AA507B58}"/>
              </a:ext>
            </a:extLst>
          </p:cNvPr>
          <p:cNvSpPr txBox="1"/>
          <p:nvPr/>
        </p:nvSpPr>
        <p:spPr>
          <a:xfrm>
            <a:off x="618241" y="790581"/>
            <a:ext cx="5655950" cy="461665"/>
          </a:xfrm>
          <a:prstGeom prst="rect">
            <a:avLst/>
          </a:prstGeom>
          <a:noFill/>
        </p:spPr>
        <p:txBody>
          <a:bodyPr wrap="square" rtlCol="0">
            <a:spAutoFit/>
          </a:bodyPr>
          <a:lstStyle/>
          <a:p>
            <a:r>
              <a:rPr lang="en-US" sz="2400" b="1" dirty="0" err="1"/>
              <a:t>Categorii</a:t>
            </a:r>
            <a:r>
              <a:rPr lang="en-US" sz="2400" b="1" dirty="0"/>
              <a:t> </a:t>
            </a:r>
            <a:r>
              <a:rPr lang="ro-RO" sz="2400" b="1" dirty="0"/>
              <a:t>de persoane care discriminează</a:t>
            </a:r>
            <a:endParaRPr lang="en-US" sz="2400" b="1" dirty="0"/>
          </a:p>
        </p:txBody>
      </p:sp>
    </p:spTree>
    <p:extLst>
      <p:ext uri="{BB962C8B-B14F-4D97-AF65-F5344CB8AC3E}">
        <p14:creationId xmlns:p14="http://schemas.microsoft.com/office/powerpoint/2010/main" val="1836930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8F411DD-E0E2-49E7-A308-796D411BA286}"/>
              </a:ext>
            </a:extLst>
          </p:cNvPr>
          <p:cNvGraphicFramePr/>
          <p:nvPr>
            <p:extLst>
              <p:ext uri="{D42A27DB-BD31-4B8C-83A1-F6EECF244321}">
                <p14:modId xmlns:p14="http://schemas.microsoft.com/office/powerpoint/2010/main" val="1463735314"/>
              </p:ext>
            </p:extLst>
          </p:nvPr>
        </p:nvGraphicFramePr>
        <p:xfrm>
          <a:off x="876375" y="1412832"/>
          <a:ext cx="3273594" cy="24385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03607BE-671A-409D-89B8-CE27D2506428}"/>
              </a:ext>
            </a:extLst>
          </p:cNvPr>
          <p:cNvSpPr txBox="1"/>
          <p:nvPr/>
        </p:nvSpPr>
        <p:spPr>
          <a:xfrm>
            <a:off x="2107728" y="2367195"/>
            <a:ext cx="811441" cy="523220"/>
          </a:xfrm>
          <a:prstGeom prst="rect">
            <a:avLst/>
          </a:prstGeom>
          <a:noFill/>
        </p:spPr>
        <p:txBody>
          <a:bodyPr wrap="none" rtlCol="0" anchor="ctr">
            <a:spAutoFit/>
          </a:bodyPr>
          <a:lstStyle/>
          <a:p>
            <a:r>
              <a:rPr lang="en-US" sz="2800" b="1" dirty="0"/>
              <a:t>36%</a:t>
            </a:r>
          </a:p>
        </p:txBody>
      </p:sp>
      <p:sp>
        <p:nvSpPr>
          <p:cNvPr id="7" name="TextBox 6">
            <a:extLst>
              <a:ext uri="{FF2B5EF4-FFF2-40B4-BE49-F238E27FC236}">
                <a16:creationId xmlns:a16="http://schemas.microsoft.com/office/drawing/2014/main" id="{9B8B5CCD-E94B-4D99-9D7B-4470C7BEB998}"/>
              </a:ext>
            </a:extLst>
          </p:cNvPr>
          <p:cNvSpPr txBox="1"/>
          <p:nvPr/>
        </p:nvSpPr>
        <p:spPr>
          <a:xfrm>
            <a:off x="823727" y="3849553"/>
            <a:ext cx="3378889" cy="923330"/>
          </a:xfrm>
          <a:prstGeom prst="rect">
            <a:avLst/>
          </a:prstGeom>
          <a:noFill/>
        </p:spPr>
        <p:txBody>
          <a:bodyPr wrap="square" rtlCol="0" anchor="ctr">
            <a:spAutoFit/>
          </a:bodyPr>
          <a:lstStyle/>
          <a:p>
            <a:pPr algn="ctr"/>
            <a:r>
              <a:rPr lang="ro-RO" b="1" dirty="0"/>
              <a:t>Copiii s-au simțit discriminați în instituția de învământ </a:t>
            </a:r>
          </a:p>
          <a:p>
            <a:pPr algn="ctr"/>
            <a:r>
              <a:rPr lang="ro-RO" b="1" dirty="0"/>
              <a:t>din care fac parte</a:t>
            </a:r>
            <a:endParaRPr lang="en-US" b="1" dirty="0"/>
          </a:p>
        </p:txBody>
      </p:sp>
      <p:graphicFrame>
        <p:nvGraphicFramePr>
          <p:cNvPr id="8" name="Chart 7">
            <a:extLst>
              <a:ext uri="{FF2B5EF4-FFF2-40B4-BE49-F238E27FC236}">
                <a16:creationId xmlns:a16="http://schemas.microsoft.com/office/drawing/2014/main" id="{A6C00CF5-5963-4EAC-A451-F50508461D9C}"/>
              </a:ext>
            </a:extLst>
          </p:cNvPr>
          <p:cNvGraphicFramePr/>
          <p:nvPr>
            <p:extLst>
              <p:ext uri="{D42A27DB-BD31-4B8C-83A1-F6EECF244321}">
                <p14:modId xmlns:p14="http://schemas.microsoft.com/office/powerpoint/2010/main" val="2434540523"/>
              </p:ext>
            </p:extLst>
          </p:nvPr>
        </p:nvGraphicFramePr>
        <p:xfrm>
          <a:off x="6440159" y="1434901"/>
          <a:ext cx="5531454" cy="397529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24D2133-9A91-4A48-AFF6-1A89D2336217}"/>
              </a:ext>
            </a:extLst>
          </p:cNvPr>
          <p:cNvSpPr txBox="1"/>
          <p:nvPr/>
        </p:nvSpPr>
        <p:spPr>
          <a:xfrm>
            <a:off x="7949356" y="949013"/>
            <a:ext cx="2513060" cy="400110"/>
          </a:xfrm>
          <a:prstGeom prst="rect">
            <a:avLst/>
          </a:prstGeom>
          <a:noFill/>
        </p:spPr>
        <p:txBody>
          <a:bodyPr wrap="none" rtlCol="0">
            <a:spAutoFit/>
          </a:bodyPr>
          <a:lstStyle/>
          <a:p>
            <a:pPr algn="ctr"/>
            <a:r>
              <a:rPr lang="en-US" sz="2000" b="1" dirty="0" err="1"/>
              <a:t>Motivele</a:t>
            </a:r>
            <a:r>
              <a:rPr lang="en-US" sz="2000" b="1" dirty="0"/>
              <a:t> </a:t>
            </a:r>
            <a:r>
              <a:rPr lang="en-US" sz="2000" b="1" dirty="0" err="1"/>
              <a:t>discrimin</a:t>
            </a:r>
            <a:r>
              <a:rPr lang="ro-RO" sz="2000" b="1" dirty="0"/>
              <a:t>ă</a:t>
            </a:r>
            <a:r>
              <a:rPr lang="en-US" sz="2000" b="1" dirty="0" err="1"/>
              <a:t>rii</a:t>
            </a:r>
            <a:endParaRPr lang="en-US" sz="2000" b="1" dirty="0"/>
          </a:p>
        </p:txBody>
      </p:sp>
      <p:sp>
        <p:nvSpPr>
          <p:cNvPr id="3" name="Arrow: Right 2">
            <a:extLst>
              <a:ext uri="{FF2B5EF4-FFF2-40B4-BE49-F238E27FC236}">
                <a16:creationId xmlns:a16="http://schemas.microsoft.com/office/drawing/2014/main" id="{1B603529-A3D4-4C20-BF8D-B161DA88AE0F}"/>
              </a:ext>
            </a:extLst>
          </p:cNvPr>
          <p:cNvSpPr/>
          <p:nvPr/>
        </p:nvSpPr>
        <p:spPr>
          <a:xfrm>
            <a:off x="4375053" y="4018826"/>
            <a:ext cx="1252025" cy="584785"/>
          </a:xfrm>
          <a:prstGeom prst="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Left Bracket 9">
            <a:extLst>
              <a:ext uri="{FF2B5EF4-FFF2-40B4-BE49-F238E27FC236}">
                <a16:creationId xmlns:a16="http://schemas.microsoft.com/office/drawing/2014/main" id="{F368CF30-79DD-4ABF-8A6E-6171DA8DCD5F}"/>
              </a:ext>
            </a:extLst>
          </p:cNvPr>
          <p:cNvSpPr/>
          <p:nvPr/>
        </p:nvSpPr>
        <p:spPr>
          <a:xfrm>
            <a:off x="6105379" y="949013"/>
            <a:ext cx="170802" cy="4461187"/>
          </a:xfrm>
          <a:prstGeom prst="lef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6EBA1A9-C68F-4017-9F5D-F4C04BE6D3AE}"/>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66935E8-C99C-4727-8195-32F97D02C673}"/>
              </a:ext>
            </a:extLst>
          </p:cNvPr>
          <p:cNvSpPr txBox="1"/>
          <p:nvPr/>
        </p:nvSpPr>
        <p:spPr>
          <a:xfrm>
            <a:off x="778898" y="5746076"/>
            <a:ext cx="11367382" cy="430887"/>
          </a:xfrm>
          <a:prstGeom prst="rect">
            <a:avLst/>
          </a:prstGeom>
          <a:noFill/>
        </p:spPr>
        <p:txBody>
          <a:bodyPr wrap="square" rtlCol="0">
            <a:spAutoFit/>
          </a:bodyPr>
          <a:lstStyle/>
          <a:p>
            <a:r>
              <a:rPr lang="it-IT" sz="1100" i="1" dirty="0"/>
              <a:t>D6. Din c</a:t>
            </a:r>
            <a:r>
              <a:rPr lang="ro-RO" sz="1100" i="1" dirty="0"/>
              <a:t>â</a:t>
            </a:r>
            <a:r>
              <a:rPr lang="it-IT" sz="1100" i="1" dirty="0"/>
              <a:t>te </a:t>
            </a:r>
            <a:r>
              <a:rPr lang="ro-RO" sz="1100" i="1" dirty="0"/>
              <a:t>ș</a:t>
            </a:r>
            <a:r>
              <a:rPr lang="it-IT" sz="1100" i="1" dirty="0"/>
              <a:t>ti</a:t>
            </a:r>
            <a:r>
              <a:rPr lang="ro-RO" sz="1100" i="1" dirty="0"/>
              <a:t>ț</a:t>
            </a:r>
            <a:r>
              <a:rPr lang="it-IT" sz="1100" i="1" dirty="0"/>
              <a:t>i, copilul dvs.  s-a sim</a:t>
            </a:r>
            <a:r>
              <a:rPr lang="ro-RO" sz="1100" i="1" dirty="0"/>
              <a:t>ț</a:t>
            </a:r>
            <a:r>
              <a:rPr lang="it-IT" sz="1100" i="1" dirty="0"/>
              <a:t>it vreodat</a:t>
            </a:r>
            <a:r>
              <a:rPr lang="ro-RO" sz="1100" i="1" dirty="0"/>
              <a:t>ă</a:t>
            </a:r>
            <a:r>
              <a:rPr lang="it-IT" sz="1100" i="1" dirty="0"/>
              <a:t> discriminat </a:t>
            </a:r>
            <a:r>
              <a:rPr lang="ro-RO" sz="1100" i="1" dirty="0"/>
              <a:t>î</a:t>
            </a:r>
            <a:r>
              <a:rPr lang="it-IT" sz="1100" i="1" dirty="0"/>
              <a:t>n institu</a:t>
            </a:r>
            <a:r>
              <a:rPr lang="ro-RO" sz="1100" i="1" dirty="0"/>
              <a:t>ț</a:t>
            </a:r>
            <a:r>
              <a:rPr lang="it-IT" sz="1100" i="1" dirty="0"/>
              <a:t>ia de </a:t>
            </a:r>
            <a:r>
              <a:rPr lang="ro-RO" sz="1100" i="1" dirty="0"/>
              <a:t>î</a:t>
            </a:r>
            <a:r>
              <a:rPr lang="it-IT" sz="1100" i="1" dirty="0"/>
              <a:t>nv</a:t>
            </a:r>
            <a:r>
              <a:rPr lang="ro-RO" sz="1100" i="1" dirty="0"/>
              <a:t>ăță</a:t>
            </a:r>
            <a:r>
              <a:rPr lang="it-IT" sz="1100" i="1" dirty="0"/>
              <a:t>m</a:t>
            </a:r>
            <a:r>
              <a:rPr lang="ro-RO" sz="1100" i="1" dirty="0"/>
              <a:t>â</a:t>
            </a:r>
            <a:r>
              <a:rPr lang="it-IT" sz="1100" i="1" dirty="0"/>
              <a:t>nt din care face parte? Baz</a:t>
            </a:r>
            <a:r>
              <a:rPr lang="ro-RO" sz="1100" i="1" dirty="0"/>
              <a:t>a</a:t>
            </a:r>
            <a:r>
              <a:rPr lang="it-IT" sz="1100" i="1" dirty="0"/>
              <a:t>=611</a:t>
            </a:r>
          </a:p>
          <a:p>
            <a:r>
              <a:rPr lang="en-US" sz="1100" i="1" dirty="0"/>
              <a:t>D7. </a:t>
            </a:r>
            <a:r>
              <a:rPr lang="ro-RO" sz="1100" i="1" dirty="0"/>
              <a:t>Ș</a:t>
            </a:r>
            <a:r>
              <a:rPr lang="en-US" sz="1100" i="1" dirty="0" err="1"/>
              <a:t>i</a:t>
            </a:r>
            <a:r>
              <a:rPr lang="en-US" sz="1100" i="1" dirty="0"/>
              <a:t> care a </a:t>
            </a:r>
            <a:r>
              <a:rPr lang="en-US" sz="1100" i="1" dirty="0" err="1"/>
              <a:t>fost</a:t>
            </a:r>
            <a:r>
              <a:rPr lang="en-US" sz="1100" i="1" dirty="0"/>
              <a:t>/ au </a:t>
            </a:r>
            <a:r>
              <a:rPr lang="en-US" sz="1100" i="1" dirty="0" err="1"/>
              <a:t>fost</a:t>
            </a:r>
            <a:r>
              <a:rPr lang="en-US" sz="1100" i="1" dirty="0"/>
              <a:t> </a:t>
            </a:r>
            <a:r>
              <a:rPr lang="en-US" sz="1100" i="1" dirty="0" err="1"/>
              <a:t>motivul</a:t>
            </a:r>
            <a:r>
              <a:rPr lang="en-US" sz="1100" i="1" dirty="0"/>
              <a:t>/ </a:t>
            </a:r>
            <a:r>
              <a:rPr lang="en-US" sz="1100" i="1" dirty="0" err="1"/>
              <a:t>motivele</a:t>
            </a:r>
            <a:r>
              <a:rPr lang="en-US" sz="1100" i="1" dirty="0"/>
              <a:t> </a:t>
            </a:r>
            <a:r>
              <a:rPr lang="en-US" sz="1100" i="1" dirty="0" err="1"/>
              <a:t>discrimin</a:t>
            </a:r>
            <a:r>
              <a:rPr lang="ro-RO" sz="1100" i="1" dirty="0"/>
              <a:t>ă</a:t>
            </a:r>
            <a:r>
              <a:rPr lang="en-US" sz="1100" i="1" dirty="0" err="1"/>
              <a:t>rii</a:t>
            </a:r>
            <a:r>
              <a:rPr lang="en-US" sz="1100" i="1" dirty="0"/>
              <a:t>?</a:t>
            </a:r>
            <a:r>
              <a:rPr lang="it-IT" sz="1100" i="1" dirty="0"/>
              <a:t> Baz</a:t>
            </a:r>
            <a:r>
              <a:rPr lang="ro-RO" sz="1100" i="1" dirty="0"/>
              <a:t>a</a:t>
            </a:r>
            <a:r>
              <a:rPr lang="it-IT" sz="1100" i="1" dirty="0"/>
              <a:t>=220</a:t>
            </a:r>
          </a:p>
        </p:txBody>
      </p:sp>
    </p:spTree>
    <p:extLst>
      <p:ext uri="{BB962C8B-B14F-4D97-AF65-F5344CB8AC3E}">
        <p14:creationId xmlns:p14="http://schemas.microsoft.com/office/powerpoint/2010/main" val="45212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EFEF463-9252-44E9-8C45-4E9C65D2C761}"/>
              </a:ext>
            </a:extLst>
          </p:cNvPr>
          <p:cNvGraphicFramePr/>
          <p:nvPr>
            <p:extLst>
              <p:ext uri="{D42A27DB-BD31-4B8C-83A1-F6EECF244321}">
                <p14:modId xmlns:p14="http://schemas.microsoft.com/office/powerpoint/2010/main" val="1351360056"/>
              </p:ext>
            </p:extLst>
          </p:nvPr>
        </p:nvGraphicFramePr>
        <p:xfrm>
          <a:off x="2376863" y="1731433"/>
          <a:ext cx="6788443" cy="376089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1623888-FA67-4535-942F-02B49A66A952}"/>
              </a:ext>
            </a:extLst>
          </p:cNvPr>
          <p:cNvSpPr txBox="1"/>
          <p:nvPr/>
        </p:nvSpPr>
        <p:spPr>
          <a:xfrm>
            <a:off x="7225145" y="3427214"/>
            <a:ext cx="3705452" cy="307777"/>
          </a:xfrm>
          <a:prstGeom prst="rect">
            <a:avLst/>
          </a:prstGeom>
          <a:noFill/>
          <a:ln>
            <a:solidFill>
              <a:schemeClr val="bg1">
                <a:lumMod val="65000"/>
              </a:schemeClr>
            </a:solidFill>
            <a:prstDash val="dash"/>
          </a:ln>
        </p:spPr>
        <p:txBody>
          <a:bodyPr wrap="square" rtlCol="0">
            <a:spAutoFit/>
          </a:bodyPr>
          <a:lstStyle/>
          <a:p>
            <a:pPr algn="ctr"/>
            <a:r>
              <a:rPr lang="en-US" sz="1400" i="1" dirty="0"/>
              <a:t>34% Sunt p</a:t>
            </a:r>
            <a:r>
              <a:rPr lang="ro-RO" sz="1400" i="1" dirty="0"/>
              <a:t>ă</a:t>
            </a:r>
            <a:r>
              <a:rPr lang="en-US" sz="1400" i="1" dirty="0" err="1"/>
              <a:t>rin</a:t>
            </a:r>
            <a:r>
              <a:rPr lang="ro-RO" sz="1400" i="1" dirty="0"/>
              <a:t>ț</a:t>
            </a:r>
            <a:r>
              <a:rPr lang="en-US" sz="1400" i="1" dirty="0" err="1"/>
              <a:t>i</a:t>
            </a:r>
            <a:r>
              <a:rPr lang="en-US" sz="1400" i="1" dirty="0"/>
              <a:t> cu un </a:t>
            </a:r>
            <a:r>
              <a:rPr lang="en-US" sz="1400" i="1" dirty="0" err="1"/>
              <a:t>nivel</a:t>
            </a:r>
            <a:r>
              <a:rPr lang="en-US" sz="1400" i="1" dirty="0"/>
              <a:t> </a:t>
            </a:r>
            <a:r>
              <a:rPr lang="en-US" sz="1400" i="1" dirty="0" err="1"/>
              <a:t>ridicat</a:t>
            </a:r>
            <a:r>
              <a:rPr lang="en-US" sz="1400" i="1" dirty="0"/>
              <a:t> al </a:t>
            </a:r>
            <a:r>
              <a:rPr lang="en-US" sz="1400" i="1" dirty="0" err="1"/>
              <a:t>educa</a:t>
            </a:r>
            <a:r>
              <a:rPr lang="ro-RO" sz="1400" i="1" dirty="0"/>
              <a:t>ț</a:t>
            </a:r>
            <a:r>
              <a:rPr lang="en-US" sz="1400" i="1" dirty="0" err="1"/>
              <a:t>iei</a:t>
            </a:r>
            <a:endParaRPr lang="en-US" sz="1400" i="1" dirty="0"/>
          </a:p>
        </p:txBody>
      </p:sp>
      <p:sp>
        <p:nvSpPr>
          <p:cNvPr id="6" name="Title 1">
            <a:extLst>
              <a:ext uri="{FF2B5EF4-FFF2-40B4-BE49-F238E27FC236}">
                <a16:creationId xmlns:a16="http://schemas.microsoft.com/office/drawing/2014/main" id="{8912706C-FA49-45B5-AFAE-39E8904967A2}"/>
              </a:ext>
            </a:extLst>
          </p:cNvPr>
          <p:cNvSpPr txBox="1">
            <a:spLocks/>
          </p:cNvSpPr>
          <p:nvPr/>
        </p:nvSpPr>
        <p:spPr>
          <a:xfrm>
            <a:off x="2797405" y="919634"/>
            <a:ext cx="6597190" cy="584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t>Discriminarea </a:t>
            </a:r>
            <a:r>
              <a:rPr lang="ro-RO" sz="2000" b="1" dirty="0"/>
              <a:t>ș</a:t>
            </a:r>
            <a:r>
              <a:rPr lang="it-IT" sz="2000" b="1" dirty="0"/>
              <a:t>i rolul p</a:t>
            </a:r>
            <a:r>
              <a:rPr lang="ro-RO" sz="2000" b="1" dirty="0"/>
              <a:t>ă</a:t>
            </a:r>
            <a:r>
              <a:rPr lang="it-IT" sz="2000" b="1" dirty="0"/>
              <a:t>rin</a:t>
            </a:r>
            <a:r>
              <a:rPr lang="ro-RO" sz="2000" b="1" dirty="0"/>
              <a:t>ț</a:t>
            </a:r>
            <a:r>
              <a:rPr lang="it-IT" sz="2000" b="1" dirty="0"/>
              <a:t>ilor </a:t>
            </a:r>
            <a:r>
              <a:rPr lang="ro-RO" sz="2000" b="1" dirty="0"/>
              <a:t>î</a:t>
            </a:r>
            <a:r>
              <a:rPr lang="it-IT" sz="2000" b="1" dirty="0"/>
              <a:t>n educa</a:t>
            </a:r>
            <a:r>
              <a:rPr lang="ro-RO" sz="2000" b="1" dirty="0"/>
              <a:t>ț</a:t>
            </a:r>
            <a:r>
              <a:rPr lang="it-IT" sz="2000" b="1" dirty="0"/>
              <a:t>ia copiilor</a:t>
            </a:r>
            <a:endParaRPr lang="en-US" sz="2000" b="1" dirty="0"/>
          </a:p>
        </p:txBody>
      </p:sp>
      <p:cxnSp>
        <p:nvCxnSpPr>
          <p:cNvPr id="7" name="Straight Connector 6">
            <a:extLst>
              <a:ext uri="{FF2B5EF4-FFF2-40B4-BE49-F238E27FC236}">
                <a16:creationId xmlns:a16="http://schemas.microsoft.com/office/drawing/2014/main" id="{71CAD5F6-989E-4849-A313-E0578A585E94}"/>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4D3D66A-1481-479C-996E-E6338201FC3A}"/>
              </a:ext>
            </a:extLst>
          </p:cNvPr>
          <p:cNvSpPr txBox="1"/>
          <p:nvPr/>
        </p:nvSpPr>
        <p:spPr>
          <a:xfrm>
            <a:off x="761999" y="5905568"/>
            <a:ext cx="11018515" cy="261610"/>
          </a:xfrm>
          <a:prstGeom prst="rect">
            <a:avLst/>
          </a:prstGeom>
          <a:noFill/>
        </p:spPr>
        <p:txBody>
          <a:bodyPr wrap="square" rtlCol="0">
            <a:spAutoFit/>
          </a:bodyPr>
          <a:lstStyle/>
          <a:p>
            <a:r>
              <a:rPr lang="it-IT" sz="1100" i="1" dirty="0"/>
              <a:t>C9. Care considera</a:t>
            </a:r>
            <a:r>
              <a:rPr lang="ro-RO" sz="1100" i="1" dirty="0"/>
              <a:t>ț</a:t>
            </a:r>
            <a:r>
              <a:rPr lang="it-IT" sz="1100" i="1" dirty="0"/>
              <a:t>i c</a:t>
            </a:r>
            <a:r>
              <a:rPr lang="ro-RO" sz="1100" i="1" dirty="0"/>
              <a:t>ă</a:t>
            </a:r>
            <a:r>
              <a:rPr lang="it-IT" sz="1100" i="1" dirty="0"/>
              <a:t> este rolul parin</a:t>
            </a:r>
            <a:r>
              <a:rPr lang="ro-RO" sz="1100" i="1" dirty="0"/>
              <a:t>ț</a:t>
            </a:r>
            <a:r>
              <a:rPr lang="it-IT" sz="1100" i="1" dirty="0"/>
              <a:t>ilor </a:t>
            </a:r>
            <a:r>
              <a:rPr lang="ro-RO" sz="1100" i="1" dirty="0"/>
              <a:t>î</a:t>
            </a:r>
            <a:r>
              <a:rPr lang="it-IT" sz="1100" i="1" dirty="0"/>
              <a:t>n educa</a:t>
            </a:r>
            <a:r>
              <a:rPr lang="ro-RO" sz="1100" i="1" dirty="0"/>
              <a:t>ț</a:t>
            </a:r>
            <a:r>
              <a:rPr lang="it-IT" sz="1100" i="1" dirty="0"/>
              <a:t>ia copiilor privind discriminarea? Baz</a:t>
            </a:r>
            <a:r>
              <a:rPr lang="ro-RO" sz="1100" i="1" dirty="0"/>
              <a:t>a</a:t>
            </a:r>
            <a:r>
              <a:rPr lang="it-IT" sz="1100" i="1" dirty="0"/>
              <a:t>=611</a:t>
            </a:r>
          </a:p>
        </p:txBody>
      </p:sp>
    </p:spTree>
    <p:extLst>
      <p:ext uri="{BB962C8B-B14F-4D97-AF65-F5344CB8AC3E}">
        <p14:creationId xmlns:p14="http://schemas.microsoft.com/office/powerpoint/2010/main" val="83420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7F4C53D-9E1D-4F20-915A-F2F461B218F7}"/>
              </a:ext>
            </a:extLst>
          </p:cNvPr>
          <p:cNvGraphicFramePr/>
          <p:nvPr>
            <p:extLst>
              <p:ext uri="{D42A27DB-BD31-4B8C-83A1-F6EECF244321}">
                <p14:modId xmlns:p14="http://schemas.microsoft.com/office/powerpoint/2010/main" val="2293215541"/>
              </p:ext>
            </p:extLst>
          </p:nvPr>
        </p:nvGraphicFramePr>
        <p:xfrm>
          <a:off x="1460208" y="940941"/>
          <a:ext cx="2576065" cy="15196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CD4A26D-E77F-4BFE-A95E-6503BE8A140B}"/>
              </a:ext>
            </a:extLst>
          </p:cNvPr>
          <p:cNvSpPr txBox="1"/>
          <p:nvPr/>
        </p:nvSpPr>
        <p:spPr>
          <a:xfrm>
            <a:off x="2388206" y="1449527"/>
            <a:ext cx="720069" cy="461665"/>
          </a:xfrm>
          <a:prstGeom prst="rect">
            <a:avLst/>
          </a:prstGeom>
          <a:noFill/>
        </p:spPr>
        <p:txBody>
          <a:bodyPr wrap="none" rtlCol="0">
            <a:spAutoFit/>
          </a:bodyPr>
          <a:lstStyle/>
          <a:p>
            <a:r>
              <a:rPr lang="en-US" sz="2400" b="1" dirty="0"/>
              <a:t>91%</a:t>
            </a:r>
          </a:p>
        </p:txBody>
      </p:sp>
      <p:sp>
        <p:nvSpPr>
          <p:cNvPr id="8" name="TextBox 7">
            <a:extLst>
              <a:ext uri="{FF2B5EF4-FFF2-40B4-BE49-F238E27FC236}">
                <a16:creationId xmlns:a16="http://schemas.microsoft.com/office/drawing/2014/main" id="{0EC26971-64FE-4F30-94DF-61182F158736}"/>
              </a:ext>
            </a:extLst>
          </p:cNvPr>
          <p:cNvSpPr txBox="1"/>
          <p:nvPr/>
        </p:nvSpPr>
        <p:spPr>
          <a:xfrm>
            <a:off x="1792594" y="2493661"/>
            <a:ext cx="1911292" cy="584775"/>
          </a:xfrm>
          <a:prstGeom prst="rect">
            <a:avLst/>
          </a:prstGeom>
          <a:noFill/>
        </p:spPr>
        <p:txBody>
          <a:bodyPr wrap="none" rtlCol="0">
            <a:spAutoFit/>
          </a:bodyPr>
          <a:lstStyle/>
          <a:p>
            <a:r>
              <a:rPr lang="en-US" sz="1600" b="1" dirty="0"/>
              <a:t>Au </a:t>
            </a:r>
            <a:r>
              <a:rPr lang="en-US" sz="1600" b="1" dirty="0" err="1"/>
              <a:t>discutat</a:t>
            </a:r>
            <a:r>
              <a:rPr lang="en-US" sz="1600" b="1" dirty="0"/>
              <a:t> cu </a:t>
            </a:r>
            <a:r>
              <a:rPr lang="en-US" sz="1600" b="1" dirty="0" err="1"/>
              <a:t>copiii</a:t>
            </a:r>
            <a:endParaRPr lang="en-US" sz="1600" b="1" dirty="0"/>
          </a:p>
          <a:p>
            <a:r>
              <a:rPr lang="en-US" sz="1600" b="1" dirty="0"/>
              <a:t> </a:t>
            </a:r>
            <a:r>
              <a:rPr lang="en-US" sz="1600" b="1" dirty="0" err="1"/>
              <a:t>despre</a:t>
            </a:r>
            <a:r>
              <a:rPr lang="en-US" sz="1600" b="1" dirty="0"/>
              <a:t> </a:t>
            </a:r>
            <a:r>
              <a:rPr lang="en-US" sz="1600" b="1" dirty="0" err="1"/>
              <a:t>discriminare</a:t>
            </a:r>
            <a:endParaRPr lang="en-US" sz="1600" b="1" dirty="0"/>
          </a:p>
        </p:txBody>
      </p:sp>
      <p:graphicFrame>
        <p:nvGraphicFramePr>
          <p:cNvPr id="9" name="Chart 8">
            <a:extLst>
              <a:ext uri="{FF2B5EF4-FFF2-40B4-BE49-F238E27FC236}">
                <a16:creationId xmlns:a16="http://schemas.microsoft.com/office/drawing/2014/main" id="{800E4335-2A54-43AC-87B9-4F71743D3E41}"/>
              </a:ext>
            </a:extLst>
          </p:cNvPr>
          <p:cNvGraphicFramePr/>
          <p:nvPr>
            <p:extLst>
              <p:ext uri="{D42A27DB-BD31-4B8C-83A1-F6EECF244321}">
                <p14:modId xmlns:p14="http://schemas.microsoft.com/office/powerpoint/2010/main" val="1212287245"/>
              </p:ext>
            </p:extLst>
          </p:nvPr>
        </p:nvGraphicFramePr>
        <p:xfrm>
          <a:off x="6053291" y="1834054"/>
          <a:ext cx="5531454" cy="370279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E033CC97-07BE-40A9-8BE8-7CE99CEA7D02}"/>
              </a:ext>
            </a:extLst>
          </p:cNvPr>
          <p:cNvSpPr txBox="1"/>
          <p:nvPr/>
        </p:nvSpPr>
        <p:spPr>
          <a:xfrm>
            <a:off x="7276801" y="949014"/>
            <a:ext cx="3084434" cy="646331"/>
          </a:xfrm>
          <a:prstGeom prst="rect">
            <a:avLst/>
          </a:prstGeom>
          <a:noFill/>
        </p:spPr>
        <p:txBody>
          <a:bodyPr wrap="none" rtlCol="0">
            <a:spAutoFit/>
          </a:bodyPr>
          <a:lstStyle/>
          <a:p>
            <a:pPr algn="ctr"/>
            <a:r>
              <a:rPr lang="en-US" b="1" dirty="0"/>
              <a:t>10% din p</a:t>
            </a:r>
            <a:r>
              <a:rPr lang="ro-RO" b="1" dirty="0"/>
              <a:t>ă</a:t>
            </a:r>
            <a:r>
              <a:rPr lang="en-US" b="1" dirty="0" err="1"/>
              <a:t>rin</a:t>
            </a:r>
            <a:r>
              <a:rPr lang="ro-RO" b="1" dirty="0"/>
              <a:t>ț</a:t>
            </a:r>
            <a:r>
              <a:rPr lang="en-US" b="1" dirty="0" err="1"/>
              <a:t>i</a:t>
            </a:r>
            <a:r>
              <a:rPr lang="en-US" b="1" dirty="0"/>
              <a:t> nu au </a:t>
            </a:r>
            <a:r>
              <a:rPr lang="en-US" b="1" dirty="0" err="1"/>
              <a:t>discutat</a:t>
            </a:r>
            <a:r>
              <a:rPr lang="en-US" b="1" dirty="0"/>
              <a:t> </a:t>
            </a:r>
          </a:p>
          <a:p>
            <a:pPr algn="ctr"/>
            <a:r>
              <a:rPr lang="en-US" b="1" dirty="0"/>
              <a:t>cu </a:t>
            </a:r>
            <a:r>
              <a:rPr lang="en-US" b="1" dirty="0" err="1"/>
              <a:t>copilul</a:t>
            </a:r>
            <a:r>
              <a:rPr lang="en-US" b="1" dirty="0"/>
              <a:t> </a:t>
            </a:r>
            <a:r>
              <a:rPr lang="en-US" b="1" dirty="0" err="1"/>
              <a:t>deoarece</a:t>
            </a:r>
            <a:r>
              <a:rPr lang="en-US" b="1" dirty="0"/>
              <a:t>….</a:t>
            </a:r>
          </a:p>
        </p:txBody>
      </p:sp>
      <p:graphicFrame>
        <p:nvGraphicFramePr>
          <p:cNvPr id="11" name="Chart 10">
            <a:extLst>
              <a:ext uri="{FF2B5EF4-FFF2-40B4-BE49-F238E27FC236}">
                <a16:creationId xmlns:a16="http://schemas.microsoft.com/office/drawing/2014/main" id="{F704D13E-E582-4129-8D56-A7D8C427483F}"/>
              </a:ext>
            </a:extLst>
          </p:cNvPr>
          <p:cNvGraphicFramePr/>
          <p:nvPr>
            <p:extLst>
              <p:ext uri="{D42A27DB-BD31-4B8C-83A1-F6EECF244321}">
                <p14:modId xmlns:p14="http://schemas.microsoft.com/office/powerpoint/2010/main" val="226719839"/>
              </p:ext>
            </p:extLst>
          </p:nvPr>
        </p:nvGraphicFramePr>
        <p:xfrm>
          <a:off x="1460208" y="3093720"/>
          <a:ext cx="2576065" cy="1519699"/>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9781B1C2-8DF2-42AA-8EC3-68BA30BE4C8B}"/>
              </a:ext>
            </a:extLst>
          </p:cNvPr>
          <p:cNvSpPr txBox="1"/>
          <p:nvPr/>
        </p:nvSpPr>
        <p:spPr>
          <a:xfrm>
            <a:off x="2388206" y="3602306"/>
            <a:ext cx="720069" cy="461665"/>
          </a:xfrm>
          <a:prstGeom prst="rect">
            <a:avLst/>
          </a:prstGeom>
          <a:noFill/>
        </p:spPr>
        <p:txBody>
          <a:bodyPr wrap="none" rtlCol="0">
            <a:spAutoFit/>
          </a:bodyPr>
          <a:lstStyle/>
          <a:p>
            <a:r>
              <a:rPr lang="en-US" sz="2400" b="1" dirty="0"/>
              <a:t>93%</a:t>
            </a:r>
          </a:p>
        </p:txBody>
      </p:sp>
      <p:sp>
        <p:nvSpPr>
          <p:cNvPr id="13" name="TextBox 12">
            <a:extLst>
              <a:ext uri="{FF2B5EF4-FFF2-40B4-BE49-F238E27FC236}">
                <a16:creationId xmlns:a16="http://schemas.microsoft.com/office/drawing/2014/main" id="{DE2E1751-5C03-4609-9BAF-682452DE7AA4}"/>
              </a:ext>
            </a:extLst>
          </p:cNvPr>
          <p:cNvSpPr txBox="1"/>
          <p:nvPr/>
        </p:nvSpPr>
        <p:spPr>
          <a:xfrm>
            <a:off x="729867" y="4760804"/>
            <a:ext cx="4036746" cy="584775"/>
          </a:xfrm>
          <a:prstGeom prst="rect">
            <a:avLst/>
          </a:prstGeom>
          <a:noFill/>
        </p:spPr>
        <p:txBody>
          <a:bodyPr wrap="none" rtlCol="0">
            <a:spAutoFit/>
          </a:bodyPr>
          <a:lstStyle/>
          <a:p>
            <a:pPr algn="ctr"/>
            <a:r>
              <a:rPr lang="en-US" sz="1600" b="1" dirty="0"/>
              <a:t>Consider</a:t>
            </a:r>
            <a:r>
              <a:rPr lang="ro-RO" sz="1600" b="1" dirty="0"/>
              <a:t>ă</a:t>
            </a:r>
            <a:r>
              <a:rPr lang="en-US" sz="1600" b="1" dirty="0"/>
              <a:t> c</a:t>
            </a:r>
            <a:r>
              <a:rPr lang="ro-RO" sz="1600" b="1" dirty="0"/>
              <a:t>ă</a:t>
            </a:r>
            <a:r>
              <a:rPr lang="en-US" sz="1600" b="1" dirty="0"/>
              <a:t> de</a:t>
            </a:r>
            <a:r>
              <a:rPr lang="ro-RO" sz="1600" b="1" dirty="0"/>
              <a:t>ț</a:t>
            </a:r>
            <a:r>
              <a:rPr lang="en-US" sz="1600" b="1" dirty="0"/>
              <a:t>in </a:t>
            </a:r>
            <a:r>
              <a:rPr lang="en-US" sz="1600" b="1" dirty="0" err="1"/>
              <a:t>informa</a:t>
            </a:r>
            <a:r>
              <a:rPr lang="ro-RO" sz="1600" b="1" dirty="0"/>
              <a:t>ț</a:t>
            </a:r>
            <a:r>
              <a:rPr lang="en-US" sz="1600" b="1" dirty="0" err="1"/>
              <a:t>iile</a:t>
            </a:r>
            <a:r>
              <a:rPr lang="en-US" sz="1600" b="1" dirty="0"/>
              <a:t> </a:t>
            </a:r>
            <a:r>
              <a:rPr lang="en-US" sz="1600" b="1" dirty="0" err="1"/>
              <a:t>necesare</a:t>
            </a:r>
            <a:r>
              <a:rPr lang="en-US" sz="1600" b="1" dirty="0"/>
              <a:t> </a:t>
            </a:r>
          </a:p>
          <a:p>
            <a:pPr algn="ctr"/>
            <a:r>
              <a:rPr lang="en-US" sz="1600" b="1" dirty="0" err="1"/>
              <a:t>pentru</a:t>
            </a:r>
            <a:r>
              <a:rPr lang="en-US" sz="1600" b="1" dirty="0"/>
              <a:t> a </a:t>
            </a:r>
            <a:r>
              <a:rPr lang="en-US" sz="1600" b="1" dirty="0" err="1"/>
              <a:t>discuta</a:t>
            </a:r>
            <a:r>
              <a:rPr lang="en-US" sz="1600" b="1" dirty="0"/>
              <a:t> cu </a:t>
            </a:r>
            <a:r>
              <a:rPr lang="en-US" sz="1600" b="1" dirty="0" err="1"/>
              <a:t>copiii</a:t>
            </a:r>
            <a:r>
              <a:rPr lang="en-US" sz="1600" b="1" dirty="0"/>
              <a:t> </a:t>
            </a:r>
            <a:r>
              <a:rPr lang="en-US" sz="1600" b="1" dirty="0" err="1"/>
              <a:t>despre</a:t>
            </a:r>
            <a:r>
              <a:rPr lang="en-US" sz="1600" b="1" dirty="0"/>
              <a:t> </a:t>
            </a:r>
            <a:r>
              <a:rPr lang="en-US" sz="1600" b="1" dirty="0" err="1"/>
              <a:t>discriminare</a:t>
            </a:r>
            <a:endParaRPr lang="en-US" sz="1600" b="1" dirty="0"/>
          </a:p>
        </p:txBody>
      </p:sp>
      <p:cxnSp>
        <p:nvCxnSpPr>
          <p:cNvPr id="15" name="Straight Connector 14">
            <a:extLst>
              <a:ext uri="{FF2B5EF4-FFF2-40B4-BE49-F238E27FC236}">
                <a16:creationId xmlns:a16="http://schemas.microsoft.com/office/drawing/2014/main" id="{B34C1721-E3C9-4663-BD88-24C7030E8B30}"/>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D41CC19-523A-4084-8364-D22004D6457E}"/>
              </a:ext>
            </a:extLst>
          </p:cNvPr>
          <p:cNvSpPr txBox="1"/>
          <p:nvPr/>
        </p:nvSpPr>
        <p:spPr>
          <a:xfrm>
            <a:off x="778898" y="5578436"/>
            <a:ext cx="11367382" cy="600164"/>
          </a:xfrm>
          <a:prstGeom prst="rect">
            <a:avLst/>
          </a:prstGeom>
          <a:noFill/>
        </p:spPr>
        <p:txBody>
          <a:bodyPr wrap="square" rtlCol="0">
            <a:spAutoFit/>
          </a:bodyPr>
          <a:lstStyle/>
          <a:p>
            <a:r>
              <a:rPr lang="it-IT" sz="1100" i="1" dirty="0"/>
              <a:t>C6. Dvs.  </a:t>
            </a:r>
            <a:r>
              <a:rPr lang="ro-RO" sz="1100" i="1" dirty="0"/>
              <a:t>aț</a:t>
            </a:r>
            <a:r>
              <a:rPr lang="it-IT" sz="1100" i="1" dirty="0"/>
              <a:t>i discutat cu copilul/copiii dvs.  despre discriminare? Baz</a:t>
            </a:r>
            <a:r>
              <a:rPr lang="ro-RO" sz="1100" i="1" dirty="0"/>
              <a:t>a</a:t>
            </a:r>
            <a:r>
              <a:rPr lang="it-IT" sz="1100" i="1" dirty="0"/>
              <a:t>=611</a:t>
            </a:r>
          </a:p>
          <a:p>
            <a:r>
              <a:rPr lang="it-IT" sz="1100" i="1" dirty="0"/>
              <a:t>C7. Care sunt motivele pentru care nu a</a:t>
            </a:r>
            <a:r>
              <a:rPr lang="ro-RO" sz="1100" i="1" dirty="0"/>
              <a:t>ț</a:t>
            </a:r>
            <a:r>
              <a:rPr lang="it-IT" sz="1100" i="1" dirty="0"/>
              <a:t>i discutat cu copilul/ copiii dvs. despre discriminare? Baz</a:t>
            </a:r>
            <a:r>
              <a:rPr lang="ro-RO" sz="1100" i="1" dirty="0"/>
              <a:t>a</a:t>
            </a:r>
            <a:r>
              <a:rPr lang="it-IT" sz="1100" i="1" dirty="0"/>
              <a:t>=57</a:t>
            </a:r>
          </a:p>
          <a:p>
            <a:r>
              <a:rPr lang="it-IT" sz="1100" i="1" dirty="0"/>
              <a:t>C8.  Sunte</a:t>
            </a:r>
            <a:r>
              <a:rPr lang="ro-RO" sz="1100" i="1" dirty="0"/>
              <a:t>ț</a:t>
            </a:r>
            <a:r>
              <a:rPr lang="it-IT" sz="1100" i="1" dirty="0"/>
              <a:t>i de p</a:t>
            </a:r>
            <a:r>
              <a:rPr lang="ro-RO" sz="1100" i="1" dirty="0"/>
              <a:t>ă</a:t>
            </a:r>
            <a:r>
              <a:rPr lang="it-IT" sz="1100" i="1" dirty="0"/>
              <a:t>rere c</a:t>
            </a:r>
            <a:r>
              <a:rPr lang="ro-RO" sz="1100" i="1" dirty="0"/>
              <a:t>ă</a:t>
            </a:r>
            <a:r>
              <a:rPr lang="it-IT" sz="1100" i="1" dirty="0"/>
              <a:t> detine</a:t>
            </a:r>
            <a:r>
              <a:rPr lang="ro-RO" sz="1100" i="1" dirty="0"/>
              <a:t>ț</a:t>
            </a:r>
            <a:r>
              <a:rPr lang="it-IT" sz="1100" i="1" dirty="0"/>
              <a:t>i informa</a:t>
            </a:r>
            <a:r>
              <a:rPr lang="ro-RO" sz="1100" i="1" dirty="0"/>
              <a:t>ț</a:t>
            </a:r>
            <a:r>
              <a:rPr lang="it-IT" sz="1100" i="1" dirty="0"/>
              <a:t>iile necesare pentru a avea o discu</a:t>
            </a:r>
            <a:r>
              <a:rPr lang="ro-RO" sz="1100" i="1" dirty="0"/>
              <a:t>ț</a:t>
            </a:r>
            <a:r>
              <a:rPr lang="it-IT" sz="1100" i="1" dirty="0"/>
              <a:t>ie sincer</a:t>
            </a:r>
            <a:r>
              <a:rPr lang="ro-RO" sz="1100" i="1" dirty="0"/>
              <a:t>ă</a:t>
            </a:r>
            <a:r>
              <a:rPr lang="it-IT" sz="1100" i="1" dirty="0"/>
              <a:t> </a:t>
            </a:r>
            <a:r>
              <a:rPr lang="ro-RO" sz="1100" i="1" dirty="0"/>
              <a:t>ș</a:t>
            </a:r>
            <a:r>
              <a:rPr lang="it-IT" sz="1100" i="1" dirty="0"/>
              <a:t>i deschis</a:t>
            </a:r>
            <a:r>
              <a:rPr lang="ro-RO" sz="1100" i="1" dirty="0"/>
              <a:t>ă</a:t>
            </a:r>
            <a:r>
              <a:rPr lang="it-IT" sz="1100" i="1" dirty="0"/>
              <a:t> cu copilul/copiii dvs.  despre discriminarea pe care ar putea s</a:t>
            </a:r>
            <a:r>
              <a:rPr lang="ro-RO" sz="1100" i="1" dirty="0"/>
              <a:t>ă</a:t>
            </a:r>
            <a:r>
              <a:rPr lang="it-IT" sz="1100" i="1" dirty="0"/>
              <a:t> o </a:t>
            </a:r>
            <a:r>
              <a:rPr lang="ro-RO" sz="1100" i="1" dirty="0"/>
              <a:t>î</a:t>
            </a:r>
            <a:r>
              <a:rPr lang="it-IT" sz="1100" i="1" dirty="0"/>
              <a:t>nt</a:t>
            </a:r>
            <a:r>
              <a:rPr lang="ro-RO" sz="1100" i="1" dirty="0"/>
              <a:t>â</a:t>
            </a:r>
            <a:r>
              <a:rPr lang="it-IT" sz="1100" i="1" dirty="0"/>
              <a:t>lneasc</a:t>
            </a:r>
            <a:r>
              <a:rPr lang="ro-RO" sz="1100" i="1" dirty="0"/>
              <a:t>ă</a:t>
            </a:r>
            <a:r>
              <a:rPr lang="it-IT" sz="1100" i="1" dirty="0"/>
              <a:t> la </a:t>
            </a:r>
            <a:r>
              <a:rPr lang="ro-RO" sz="1100" i="1" dirty="0"/>
              <a:t>ș</a:t>
            </a:r>
            <a:r>
              <a:rPr lang="it-IT" sz="1100" i="1" dirty="0"/>
              <a:t>coal</a:t>
            </a:r>
            <a:r>
              <a:rPr lang="ro-RO" sz="1100" i="1" dirty="0"/>
              <a:t>ă</a:t>
            </a:r>
            <a:r>
              <a:rPr lang="it-IT" sz="1100" i="1" dirty="0"/>
              <a:t>? Baz</a:t>
            </a:r>
            <a:r>
              <a:rPr lang="ro-RO" sz="1100" i="1" dirty="0"/>
              <a:t>a</a:t>
            </a:r>
            <a:r>
              <a:rPr lang="it-IT" sz="1100" i="1" dirty="0"/>
              <a:t>=611</a:t>
            </a:r>
          </a:p>
        </p:txBody>
      </p:sp>
    </p:spTree>
    <p:extLst>
      <p:ext uri="{BB962C8B-B14F-4D97-AF65-F5344CB8AC3E}">
        <p14:creationId xmlns:p14="http://schemas.microsoft.com/office/powerpoint/2010/main" val="3419037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6A78324-EE75-456B-9C40-DECA314B8753}"/>
              </a:ext>
            </a:extLst>
          </p:cNvPr>
          <p:cNvGraphicFramePr/>
          <p:nvPr>
            <p:extLst>
              <p:ext uri="{D42A27DB-BD31-4B8C-83A1-F6EECF244321}">
                <p14:modId xmlns:p14="http://schemas.microsoft.com/office/powerpoint/2010/main" val="299109557"/>
              </p:ext>
            </p:extLst>
          </p:nvPr>
        </p:nvGraphicFramePr>
        <p:xfrm>
          <a:off x="1157116" y="1511309"/>
          <a:ext cx="3321807" cy="21146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C79FD4B-D484-4B2C-86C8-1DDDD20117C4}"/>
              </a:ext>
            </a:extLst>
          </p:cNvPr>
          <p:cNvSpPr txBox="1"/>
          <p:nvPr/>
        </p:nvSpPr>
        <p:spPr>
          <a:xfrm>
            <a:off x="2457985" y="2306499"/>
            <a:ext cx="720069" cy="461665"/>
          </a:xfrm>
          <a:prstGeom prst="rect">
            <a:avLst/>
          </a:prstGeom>
          <a:noFill/>
        </p:spPr>
        <p:txBody>
          <a:bodyPr wrap="none" rtlCol="0" anchor="ctr">
            <a:spAutoFit/>
          </a:bodyPr>
          <a:lstStyle/>
          <a:p>
            <a:r>
              <a:rPr lang="en-US" sz="2400" b="1" dirty="0"/>
              <a:t>4</a:t>
            </a:r>
            <a:r>
              <a:rPr lang="ro-RO" sz="2400" b="1" dirty="0"/>
              <a:t>9</a:t>
            </a:r>
            <a:r>
              <a:rPr lang="en-US" sz="2400" b="1" dirty="0"/>
              <a:t>%</a:t>
            </a:r>
          </a:p>
        </p:txBody>
      </p:sp>
      <p:sp>
        <p:nvSpPr>
          <p:cNvPr id="7" name="TextBox 6">
            <a:extLst>
              <a:ext uri="{FF2B5EF4-FFF2-40B4-BE49-F238E27FC236}">
                <a16:creationId xmlns:a16="http://schemas.microsoft.com/office/drawing/2014/main" id="{A14C2D74-C149-425A-9748-97D10DC6D925}"/>
              </a:ext>
            </a:extLst>
          </p:cNvPr>
          <p:cNvSpPr txBox="1"/>
          <p:nvPr/>
        </p:nvSpPr>
        <p:spPr>
          <a:xfrm>
            <a:off x="1157115" y="3744525"/>
            <a:ext cx="3321808" cy="646331"/>
          </a:xfrm>
          <a:prstGeom prst="rect">
            <a:avLst/>
          </a:prstGeom>
          <a:noFill/>
        </p:spPr>
        <p:txBody>
          <a:bodyPr wrap="none" rtlCol="0" anchor="ctr">
            <a:spAutoFit/>
          </a:bodyPr>
          <a:lstStyle/>
          <a:p>
            <a:pPr algn="ctr"/>
            <a:r>
              <a:rPr lang="en-US" b="1" dirty="0" err="1"/>
              <a:t>Cunosc</a:t>
            </a:r>
            <a:r>
              <a:rPr lang="en-US" b="1" dirty="0"/>
              <a:t> </a:t>
            </a:r>
            <a:r>
              <a:rPr lang="en-US" b="1" dirty="0" err="1"/>
              <a:t>procedura</a:t>
            </a:r>
            <a:r>
              <a:rPr lang="en-US" b="1" dirty="0"/>
              <a:t> legal</a:t>
            </a:r>
            <a:r>
              <a:rPr lang="ro-RO" b="1" dirty="0"/>
              <a:t>ă</a:t>
            </a:r>
            <a:r>
              <a:rPr lang="en-US" b="1" dirty="0"/>
              <a:t> </a:t>
            </a:r>
            <a:r>
              <a:rPr lang="ro-RO" b="1" dirty="0"/>
              <a:t>în</a:t>
            </a:r>
            <a:r>
              <a:rPr lang="en-US" b="1" dirty="0"/>
              <a:t> </a:t>
            </a:r>
            <a:r>
              <a:rPr lang="en-US" b="1" dirty="0" err="1"/>
              <a:t>cazul</a:t>
            </a:r>
            <a:r>
              <a:rPr lang="en-US" b="1" dirty="0"/>
              <a:t> </a:t>
            </a:r>
          </a:p>
          <a:p>
            <a:pPr algn="ctr"/>
            <a:r>
              <a:rPr lang="en-US" b="1" dirty="0" err="1"/>
              <a:t>unui</a:t>
            </a:r>
            <a:r>
              <a:rPr lang="en-US" b="1" dirty="0"/>
              <a:t> act de </a:t>
            </a:r>
            <a:r>
              <a:rPr lang="en-US" b="1" dirty="0" err="1"/>
              <a:t>discriminare</a:t>
            </a:r>
            <a:r>
              <a:rPr lang="en-US" b="1" dirty="0"/>
              <a:t> </a:t>
            </a:r>
          </a:p>
        </p:txBody>
      </p:sp>
      <p:graphicFrame>
        <p:nvGraphicFramePr>
          <p:cNvPr id="8" name="Chart 7">
            <a:extLst>
              <a:ext uri="{FF2B5EF4-FFF2-40B4-BE49-F238E27FC236}">
                <a16:creationId xmlns:a16="http://schemas.microsoft.com/office/drawing/2014/main" id="{7FD3F81D-0ABA-4339-9A52-EE20456BA986}"/>
              </a:ext>
            </a:extLst>
          </p:cNvPr>
          <p:cNvGraphicFramePr/>
          <p:nvPr>
            <p:extLst>
              <p:ext uri="{D42A27DB-BD31-4B8C-83A1-F6EECF244321}">
                <p14:modId xmlns:p14="http://schemas.microsoft.com/office/powerpoint/2010/main" val="2062903006"/>
              </p:ext>
            </p:extLst>
          </p:nvPr>
        </p:nvGraphicFramePr>
        <p:xfrm>
          <a:off x="5904920" y="1433729"/>
          <a:ext cx="6147589" cy="445945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2C35AFB-1C76-408F-A486-1C6EB59856F0}"/>
              </a:ext>
            </a:extLst>
          </p:cNvPr>
          <p:cNvSpPr txBox="1"/>
          <p:nvPr/>
        </p:nvSpPr>
        <p:spPr>
          <a:xfrm>
            <a:off x="7106229" y="777636"/>
            <a:ext cx="3179460" cy="646331"/>
          </a:xfrm>
          <a:prstGeom prst="rect">
            <a:avLst/>
          </a:prstGeom>
          <a:noFill/>
        </p:spPr>
        <p:txBody>
          <a:bodyPr wrap="none" rtlCol="0">
            <a:spAutoFit/>
          </a:bodyPr>
          <a:lstStyle/>
          <a:p>
            <a:pPr algn="ctr"/>
            <a:r>
              <a:rPr lang="en-US" b="1" dirty="0"/>
              <a:t>M</a:t>
            </a:r>
            <a:r>
              <a:rPr lang="ro-RO" b="1" dirty="0"/>
              <a:t>ă</a:t>
            </a:r>
            <a:r>
              <a:rPr lang="en-US" b="1" dirty="0" err="1"/>
              <a:t>suri</a:t>
            </a:r>
            <a:r>
              <a:rPr lang="en-US" b="1" dirty="0"/>
              <a:t> pe care le-</a:t>
            </a:r>
            <a:r>
              <a:rPr lang="en-US" b="1" dirty="0" err="1"/>
              <a:t>ar</a:t>
            </a:r>
            <a:r>
              <a:rPr lang="en-US" b="1" dirty="0"/>
              <a:t> </a:t>
            </a:r>
            <a:r>
              <a:rPr lang="en-US" b="1" dirty="0" err="1"/>
              <a:t>lua</a:t>
            </a:r>
            <a:r>
              <a:rPr lang="en-US" b="1" dirty="0"/>
              <a:t> p</a:t>
            </a:r>
            <a:r>
              <a:rPr lang="ro-RO" b="1" dirty="0"/>
              <a:t>ă</a:t>
            </a:r>
            <a:r>
              <a:rPr lang="en-US" b="1" dirty="0" err="1"/>
              <a:t>rin</a:t>
            </a:r>
            <a:r>
              <a:rPr lang="ro-RO" b="1" dirty="0"/>
              <a:t>ț</a:t>
            </a:r>
            <a:r>
              <a:rPr lang="en-US" b="1" dirty="0"/>
              <a:t>ii</a:t>
            </a:r>
          </a:p>
          <a:p>
            <a:pPr algn="ctr"/>
            <a:r>
              <a:rPr lang="en-US" b="1" dirty="0"/>
              <a:t> </a:t>
            </a:r>
            <a:r>
              <a:rPr lang="ro-RO" b="1" dirty="0"/>
              <a:t>î</a:t>
            </a:r>
            <a:r>
              <a:rPr lang="en-US" b="1" dirty="0"/>
              <a:t>n </a:t>
            </a:r>
            <a:r>
              <a:rPr lang="en-US" b="1" dirty="0" err="1"/>
              <a:t>actele</a:t>
            </a:r>
            <a:r>
              <a:rPr lang="en-US" b="1" dirty="0"/>
              <a:t> de </a:t>
            </a:r>
            <a:r>
              <a:rPr lang="en-US" b="1" dirty="0" err="1"/>
              <a:t>discriminare</a:t>
            </a:r>
            <a:endParaRPr lang="en-US" b="1" dirty="0"/>
          </a:p>
        </p:txBody>
      </p:sp>
      <p:sp>
        <p:nvSpPr>
          <p:cNvPr id="3" name="Rectangle 2">
            <a:extLst>
              <a:ext uri="{FF2B5EF4-FFF2-40B4-BE49-F238E27FC236}">
                <a16:creationId xmlns:a16="http://schemas.microsoft.com/office/drawing/2014/main" id="{E81A5EF0-5902-45D5-84CA-EF9D13D2420C}"/>
              </a:ext>
            </a:extLst>
          </p:cNvPr>
          <p:cNvSpPr/>
          <p:nvPr/>
        </p:nvSpPr>
        <p:spPr>
          <a:xfrm>
            <a:off x="7106229" y="2038643"/>
            <a:ext cx="2357818" cy="452477"/>
          </a:xfrm>
          <a:prstGeom prst="rect">
            <a:avLst/>
          </a:prstGeom>
          <a:noFill/>
          <a:ln>
            <a:solidFill>
              <a:srgbClr val="AC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38B9DC3-F6D6-49FD-82C4-A34102EB7428}"/>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519778A-2E30-42C7-BF0F-EB66370A1FF6}"/>
              </a:ext>
            </a:extLst>
          </p:cNvPr>
          <p:cNvSpPr txBox="1"/>
          <p:nvPr/>
        </p:nvSpPr>
        <p:spPr>
          <a:xfrm>
            <a:off x="778898" y="5746076"/>
            <a:ext cx="11367382" cy="430887"/>
          </a:xfrm>
          <a:prstGeom prst="rect">
            <a:avLst/>
          </a:prstGeom>
          <a:noFill/>
        </p:spPr>
        <p:txBody>
          <a:bodyPr wrap="square" rtlCol="0">
            <a:spAutoFit/>
          </a:bodyPr>
          <a:lstStyle/>
          <a:p>
            <a:r>
              <a:rPr lang="it-IT" sz="1100" i="1" dirty="0"/>
              <a:t>C1.  Dac</a:t>
            </a:r>
            <a:r>
              <a:rPr lang="ro-RO" sz="1100" i="1" dirty="0"/>
              <a:t>ă</a:t>
            </a:r>
            <a:r>
              <a:rPr lang="it-IT" sz="1100" i="1" dirty="0"/>
              <a:t> copilul dvs.  ar fi supus unui act de discriminare, </a:t>
            </a:r>
            <a:r>
              <a:rPr lang="ro-RO" sz="1100" i="1" dirty="0"/>
              <a:t>ș</a:t>
            </a:r>
            <a:r>
              <a:rPr lang="it-IT" sz="1100" i="1" dirty="0"/>
              <a:t>ti</a:t>
            </a:r>
            <a:r>
              <a:rPr lang="ro-RO" sz="1100" i="1" dirty="0"/>
              <a:t>ț</a:t>
            </a:r>
            <a:r>
              <a:rPr lang="it-IT" sz="1100" i="1" dirty="0"/>
              <a:t>i ce trebuie s</a:t>
            </a:r>
            <a:r>
              <a:rPr lang="ro-RO" sz="1100" i="1" dirty="0"/>
              <a:t>ă</a:t>
            </a:r>
            <a:r>
              <a:rPr lang="it-IT" sz="1100" i="1" dirty="0"/>
              <a:t> face</a:t>
            </a:r>
            <a:r>
              <a:rPr lang="ro-RO" sz="1100" i="1" dirty="0"/>
              <a:t>ț</a:t>
            </a:r>
            <a:r>
              <a:rPr lang="it-IT" sz="1100" i="1" dirty="0"/>
              <a:t>i din punct de vedere legal? Baza=6</a:t>
            </a:r>
            <a:r>
              <a:rPr lang="ro-RO" sz="1100" i="1" dirty="0"/>
              <a:t>11</a:t>
            </a:r>
            <a:endParaRPr lang="it-IT" sz="1100" i="1" dirty="0"/>
          </a:p>
          <a:p>
            <a:r>
              <a:rPr lang="it-IT" sz="1100" i="1" dirty="0"/>
              <a:t>C3. Ce m</a:t>
            </a:r>
            <a:r>
              <a:rPr lang="ro-RO" sz="1100" i="1" dirty="0"/>
              <a:t>ă</a:t>
            </a:r>
            <a:r>
              <a:rPr lang="it-IT" sz="1100" i="1" dirty="0"/>
              <a:t>sur</a:t>
            </a:r>
            <a:r>
              <a:rPr lang="ro-RO" sz="1100" i="1" dirty="0"/>
              <a:t>ă</a:t>
            </a:r>
            <a:r>
              <a:rPr lang="it-IT" sz="1100" i="1" dirty="0"/>
              <a:t> a</a:t>
            </a:r>
            <a:r>
              <a:rPr lang="ro-RO" sz="1100" i="1" dirty="0"/>
              <a:t>ț</a:t>
            </a:r>
            <a:r>
              <a:rPr lang="it-IT" sz="1100" i="1" dirty="0"/>
              <a:t>i lua dac</a:t>
            </a:r>
            <a:r>
              <a:rPr lang="ro-RO" sz="1100" i="1" dirty="0"/>
              <a:t>ă</a:t>
            </a:r>
            <a:r>
              <a:rPr lang="it-IT" sz="1100" i="1" dirty="0"/>
              <a:t> copilul dvs. ar fi discriminat? Baza=6</a:t>
            </a:r>
            <a:r>
              <a:rPr lang="ro-RO" sz="1100" i="1" dirty="0"/>
              <a:t>11</a:t>
            </a:r>
            <a:endParaRPr lang="en-US" sz="1100" i="1" dirty="0"/>
          </a:p>
        </p:txBody>
      </p:sp>
    </p:spTree>
    <p:extLst>
      <p:ext uri="{BB962C8B-B14F-4D97-AF65-F5344CB8AC3E}">
        <p14:creationId xmlns:p14="http://schemas.microsoft.com/office/powerpoint/2010/main" val="2220320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7BDB3DB-8EA1-41B8-A5A6-C40C57A77E9C}"/>
              </a:ext>
            </a:extLst>
          </p:cNvPr>
          <p:cNvCxnSpPr>
            <a:cxnSpLocks/>
          </p:cNvCxnSpPr>
          <p:nvPr/>
        </p:nvCxnSpPr>
        <p:spPr>
          <a:xfrm>
            <a:off x="6096000" y="1482963"/>
            <a:ext cx="0" cy="3534508"/>
          </a:xfrm>
          <a:prstGeom prst="line">
            <a:avLst/>
          </a:prstGeom>
          <a:ln>
            <a:solidFill>
              <a:srgbClr val="AC0000"/>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B8826FD4-5214-4EF1-A74F-45943B9BAF1D}"/>
              </a:ext>
            </a:extLst>
          </p:cNvPr>
          <p:cNvGraphicFramePr/>
          <p:nvPr/>
        </p:nvGraphicFramePr>
        <p:xfrm>
          <a:off x="1085304" y="2014197"/>
          <a:ext cx="3958662" cy="275281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F881ECFE-12CB-4FAD-BE9B-1E8ABC46E552}"/>
              </a:ext>
            </a:extLst>
          </p:cNvPr>
          <p:cNvSpPr txBox="1"/>
          <p:nvPr/>
        </p:nvSpPr>
        <p:spPr>
          <a:xfrm>
            <a:off x="2704601" y="3122370"/>
            <a:ext cx="720069" cy="461665"/>
          </a:xfrm>
          <a:prstGeom prst="rect">
            <a:avLst/>
          </a:prstGeom>
          <a:noFill/>
        </p:spPr>
        <p:txBody>
          <a:bodyPr wrap="none" rtlCol="0">
            <a:spAutoFit/>
          </a:bodyPr>
          <a:lstStyle/>
          <a:p>
            <a:r>
              <a:rPr lang="en-US" sz="2400" b="1" dirty="0"/>
              <a:t>79%</a:t>
            </a:r>
          </a:p>
        </p:txBody>
      </p:sp>
      <p:sp>
        <p:nvSpPr>
          <p:cNvPr id="10" name="TextBox 9">
            <a:extLst>
              <a:ext uri="{FF2B5EF4-FFF2-40B4-BE49-F238E27FC236}">
                <a16:creationId xmlns:a16="http://schemas.microsoft.com/office/drawing/2014/main" id="{73CBD655-516F-4EC8-B06F-3AF01B7143ED}"/>
              </a:ext>
            </a:extLst>
          </p:cNvPr>
          <p:cNvSpPr txBox="1"/>
          <p:nvPr/>
        </p:nvSpPr>
        <p:spPr>
          <a:xfrm>
            <a:off x="2138741" y="1506365"/>
            <a:ext cx="2039341" cy="400110"/>
          </a:xfrm>
          <a:prstGeom prst="rect">
            <a:avLst/>
          </a:prstGeom>
          <a:noFill/>
        </p:spPr>
        <p:txBody>
          <a:bodyPr wrap="square" rtlCol="0">
            <a:spAutoFit/>
          </a:bodyPr>
          <a:lstStyle/>
          <a:p>
            <a:r>
              <a:rPr lang="en-US" sz="2000" b="1" dirty="0"/>
              <a:t>Au </a:t>
            </a:r>
            <a:r>
              <a:rPr lang="en-US" sz="2000" b="1" dirty="0" err="1"/>
              <a:t>auzit</a:t>
            </a:r>
            <a:r>
              <a:rPr lang="en-US" sz="2000" b="1" dirty="0"/>
              <a:t> de CNCD</a:t>
            </a:r>
          </a:p>
        </p:txBody>
      </p:sp>
      <p:graphicFrame>
        <p:nvGraphicFramePr>
          <p:cNvPr id="11" name="Chart 10">
            <a:extLst>
              <a:ext uri="{FF2B5EF4-FFF2-40B4-BE49-F238E27FC236}">
                <a16:creationId xmlns:a16="http://schemas.microsoft.com/office/drawing/2014/main" id="{933E1375-093E-4C28-A9FD-5DBE51A80C61}"/>
              </a:ext>
            </a:extLst>
          </p:cNvPr>
          <p:cNvGraphicFramePr/>
          <p:nvPr/>
        </p:nvGraphicFramePr>
        <p:xfrm>
          <a:off x="7281424" y="2014197"/>
          <a:ext cx="3958662" cy="275281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B79A7E88-911F-41CD-AE5F-746E94F6A7B2}"/>
              </a:ext>
            </a:extLst>
          </p:cNvPr>
          <p:cNvSpPr txBox="1"/>
          <p:nvPr/>
        </p:nvSpPr>
        <p:spPr>
          <a:xfrm>
            <a:off x="8992161" y="3122370"/>
            <a:ext cx="564578" cy="461665"/>
          </a:xfrm>
          <a:prstGeom prst="rect">
            <a:avLst/>
          </a:prstGeom>
          <a:noFill/>
        </p:spPr>
        <p:txBody>
          <a:bodyPr wrap="none" rtlCol="0">
            <a:spAutoFit/>
          </a:bodyPr>
          <a:lstStyle/>
          <a:p>
            <a:r>
              <a:rPr lang="en-US" sz="2400" b="1" dirty="0"/>
              <a:t>7%</a:t>
            </a:r>
          </a:p>
        </p:txBody>
      </p:sp>
      <p:sp>
        <p:nvSpPr>
          <p:cNvPr id="13" name="TextBox 12">
            <a:extLst>
              <a:ext uri="{FF2B5EF4-FFF2-40B4-BE49-F238E27FC236}">
                <a16:creationId xmlns:a16="http://schemas.microsoft.com/office/drawing/2014/main" id="{35856565-D2D3-4401-86D4-33023F63A00F}"/>
              </a:ext>
            </a:extLst>
          </p:cNvPr>
          <p:cNvSpPr txBox="1"/>
          <p:nvPr/>
        </p:nvSpPr>
        <p:spPr>
          <a:xfrm>
            <a:off x="6892121" y="1227186"/>
            <a:ext cx="4817657" cy="707886"/>
          </a:xfrm>
          <a:prstGeom prst="rect">
            <a:avLst/>
          </a:prstGeom>
          <a:noFill/>
        </p:spPr>
        <p:txBody>
          <a:bodyPr wrap="square" rtlCol="0">
            <a:spAutoFit/>
          </a:bodyPr>
          <a:lstStyle/>
          <a:p>
            <a:pPr algn="ctr"/>
            <a:r>
              <a:rPr lang="en-US" sz="2000" b="1" dirty="0" err="1"/>
              <a:t>Cunosc</a:t>
            </a:r>
            <a:r>
              <a:rPr lang="en-US" sz="2000" b="1" dirty="0"/>
              <a:t> </a:t>
            </a:r>
            <a:r>
              <a:rPr lang="en-US" sz="2000" b="1" dirty="0" err="1"/>
              <a:t>cel</a:t>
            </a:r>
            <a:r>
              <a:rPr lang="en-US" sz="2000" b="1" dirty="0"/>
              <a:t> </a:t>
            </a:r>
            <a:r>
              <a:rPr lang="en-US" sz="2000" b="1" dirty="0" err="1"/>
              <a:t>pu</a:t>
            </a:r>
            <a:r>
              <a:rPr lang="ro-RO" sz="2000" b="1" dirty="0"/>
              <a:t>ț</a:t>
            </a:r>
            <a:r>
              <a:rPr lang="en-US" sz="2000" b="1" dirty="0"/>
              <a:t>in un </a:t>
            </a:r>
            <a:r>
              <a:rPr lang="en-US" sz="2000" b="1" dirty="0" err="1"/>
              <a:t>caz</a:t>
            </a:r>
            <a:r>
              <a:rPr lang="ro-RO" sz="2000" b="1" dirty="0"/>
              <a:t> </a:t>
            </a:r>
            <a:r>
              <a:rPr lang="en-US" sz="2000" b="1" dirty="0" err="1"/>
              <a:t>unde</a:t>
            </a:r>
            <a:endParaRPr lang="ro-RO" sz="2000" b="1" dirty="0"/>
          </a:p>
          <a:p>
            <a:pPr algn="ctr"/>
            <a:r>
              <a:rPr lang="en-US" sz="2000" b="1" dirty="0"/>
              <a:t> a </a:t>
            </a:r>
            <a:r>
              <a:rPr lang="en-US" sz="2000" b="1" dirty="0" err="1"/>
              <a:t>intervenit</a:t>
            </a:r>
            <a:r>
              <a:rPr lang="en-US" sz="2000" b="1" dirty="0"/>
              <a:t> CNCD </a:t>
            </a:r>
          </a:p>
        </p:txBody>
      </p:sp>
      <p:cxnSp>
        <p:nvCxnSpPr>
          <p:cNvPr id="14" name="Straight Connector 13">
            <a:extLst>
              <a:ext uri="{FF2B5EF4-FFF2-40B4-BE49-F238E27FC236}">
                <a16:creationId xmlns:a16="http://schemas.microsoft.com/office/drawing/2014/main" id="{E4733265-4696-4BF7-8384-4E0A3ED46A85}"/>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3EB9984-569F-4118-AA9F-9C550C3F6610}"/>
              </a:ext>
            </a:extLst>
          </p:cNvPr>
          <p:cNvSpPr txBox="1"/>
          <p:nvPr/>
        </p:nvSpPr>
        <p:spPr>
          <a:xfrm>
            <a:off x="778898" y="5746076"/>
            <a:ext cx="11367382" cy="430887"/>
          </a:xfrm>
          <a:prstGeom prst="rect">
            <a:avLst/>
          </a:prstGeom>
          <a:noFill/>
        </p:spPr>
        <p:txBody>
          <a:bodyPr wrap="square" rtlCol="0">
            <a:spAutoFit/>
          </a:bodyPr>
          <a:lstStyle/>
          <a:p>
            <a:r>
              <a:rPr lang="it-IT" sz="1100" i="1" dirty="0"/>
              <a:t>C2  Dvs.  </a:t>
            </a:r>
            <a:r>
              <a:rPr lang="ro-RO" sz="1100" i="1" dirty="0"/>
              <a:t>aț</a:t>
            </a:r>
            <a:r>
              <a:rPr lang="it-IT" sz="1100" i="1" dirty="0"/>
              <a:t>i auzit de Consiliul Na</a:t>
            </a:r>
            <a:r>
              <a:rPr lang="ro-RO" sz="1100" i="1" dirty="0"/>
              <a:t>ț</a:t>
            </a:r>
            <a:r>
              <a:rPr lang="it-IT" sz="1100" i="1" dirty="0"/>
              <a:t>ional pentru Combaterea Discrimin</a:t>
            </a:r>
            <a:r>
              <a:rPr lang="ro-RO" sz="1100" i="1" dirty="0"/>
              <a:t>ă</a:t>
            </a:r>
            <a:r>
              <a:rPr lang="it-IT" sz="1100" i="1" dirty="0"/>
              <a:t>rii (CNCD)? Baz</a:t>
            </a:r>
            <a:r>
              <a:rPr lang="ro-RO" sz="1100" i="1" dirty="0"/>
              <a:t>a</a:t>
            </a:r>
            <a:r>
              <a:rPr lang="it-IT" sz="1100" i="1" dirty="0"/>
              <a:t>=6</a:t>
            </a:r>
            <a:r>
              <a:rPr lang="ro-RO" sz="1100" i="1" dirty="0"/>
              <a:t>11</a:t>
            </a:r>
            <a:endParaRPr lang="it-IT" sz="1100" i="1" dirty="0"/>
          </a:p>
          <a:p>
            <a:r>
              <a:rPr lang="it-IT" sz="1100" i="1" dirty="0"/>
              <a:t>C4. Cunoa</a:t>
            </a:r>
            <a:r>
              <a:rPr lang="ro-RO" sz="1100" i="1" dirty="0"/>
              <a:t>ș</a:t>
            </a:r>
            <a:r>
              <a:rPr lang="it-IT" sz="1100" i="1" dirty="0"/>
              <a:t>te</a:t>
            </a:r>
            <a:r>
              <a:rPr lang="ro-RO" sz="1100" i="1" dirty="0"/>
              <a:t>ț</a:t>
            </a:r>
            <a:r>
              <a:rPr lang="it-IT" sz="1100" i="1" dirty="0"/>
              <a:t>i vreun caz de discriminare </a:t>
            </a:r>
            <a:r>
              <a:rPr lang="ro-RO" sz="1100" i="1" dirty="0"/>
              <a:t>î</a:t>
            </a:r>
            <a:r>
              <a:rPr lang="it-IT" sz="1100" i="1" dirty="0"/>
              <a:t>n care a intervenit Consiliul Na</a:t>
            </a:r>
            <a:r>
              <a:rPr lang="ro-RO" sz="1100" i="1" dirty="0"/>
              <a:t>ț</a:t>
            </a:r>
            <a:r>
              <a:rPr lang="it-IT" sz="1100" i="1" dirty="0"/>
              <a:t>ional pentru Combaterea Discrimin</a:t>
            </a:r>
            <a:r>
              <a:rPr lang="ro-RO" sz="1100" i="1" dirty="0"/>
              <a:t>ă</a:t>
            </a:r>
            <a:r>
              <a:rPr lang="it-IT" sz="1100" i="1" dirty="0"/>
              <a:t>rii (CNCD)? Baz</a:t>
            </a:r>
            <a:r>
              <a:rPr lang="ro-RO" sz="1100" i="1" dirty="0"/>
              <a:t>a</a:t>
            </a:r>
            <a:r>
              <a:rPr lang="it-IT" sz="1100" i="1" dirty="0"/>
              <a:t>=4</a:t>
            </a:r>
            <a:r>
              <a:rPr lang="ro-RO" sz="1100" i="1" dirty="0"/>
              <a:t>84</a:t>
            </a:r>
            <a:endParaRPr lang="en-US" sz="1100" i="1" dirty="0"/>
          </a:p>
        </p:txBody>
      </p:sp>
    </p:spTree>
    <p:extLst>
      <p:ext uri="{BB962C8B-B14F-4D97-AF65-F5344CB8AC3E}">
        <p14:creationId xmlns:p14="http://schemas.microsoft.com/office/powerpoint/2010/main" val="1226532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8BE0A4C-DD22-4315-86A0-9A586182AFD7}"/>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8718D50-AA2C-4444-9166-0CE0BF8C9AAE}"/>
              </a:ext>
            </a:extLst>
          </p:cNvPr>
          <p:cNvSpPr txBox="1"/>
          <p:nvPr/>
        </p:nvSpPr>
        <p:spPr>
          <a:xfrm>
            <a:off x="778898" y="5914889"/>
            <a:ext cx="11367382" cy="261610"/>
          </a:xfrm>
          <a:prstGeom prst="rect">
            <a:avLst/>
          </a:prstGeom>
          <a:noFill/>
        </p:spPr>
        <p:txBody>
          <a:bodyPr wrap="square" rtlCol="0">
            <a:spAutoFit/>
          </a:bodyPr>
          <a:lstStyle/>
          <a:p>
            <a:r>
              <a:rPr lang="it-IT" sz="1100" i="1" dirty="0"/>
              <a:t>C5. Care sunt institu</a:t>
            </a:r>
            <a:r>
              <a:rPr lang="ro-RO" sz="1100" i="1" dirty="0"/>
              <a:t>ț</a:t>
            </a:r>
            <a:r>
              <a:rPr lang="it-IT" sz="1100" i="1" dirty="0"/>
              <a:t>iile care considera</a:t>
            </a:r>
            <a:r>
              <a:rPr lang="ro-RO" sz="1100" i="1" dirty="0"/>
              <a:t>ț</a:t>
            </a:r>
            <a:r>
              <a:rPr lang="it-IT" sz="1100" i="1" dirty="0"/>
              <a:t>i c</a:t>
            </a:r>
            <a:r>
              <a:rPr lang="ro-RO" sz="1100" i="1" dirty="0"/>
              <a:t>ă</a:t>
            </a:r>
            <a:r>
              <a:rPr lang="it-IT" sz="1100" i="1" dirty="0"/>
              <a:t> ar trebui s</a:t>
            </a:r>
            <a:r>
              <a:rPr lang="ro-RO" sz="1100" i="1" dirty="0"/>
              <a:t>ă</a:t>
            </a:r>
            <a:r>
              <a:rPr lang="it-IT" sz="1100" i="1" dirty="0"/>
              <a:t> fie mai activ implicate </a:t>
            </a:r>
            <a:r>
              <a:rPr lang="ro-RO" sz="1100" i="1" dirty="0"/>
              <a:t>î</a:t>
            </a:r>
            <a:r>
              <a:rPr lang="it-IT" sz="1100" i="1" dirty="0"/>
              <a:t>n combaterea discrimin</a:t>
            </a:r>
            <a:r>
              <a:rPr lang="ro-RO" sz="1100" i="1" dirty="0"/>
              <a:t>ă</a:t>
            </a:r>
            <a:r>
              <a:rPr lang="it-IT" sz="1100" i="1" dirty="0"/>
              <a:t>rii?</a:t>
            </a:r>
            <a:r>
              <a:rPr lang="ro-RO" sz="1100" i="1" dirty="0"/>
              <a:t> </a:t>
            </a:r>
            <a:r>
              <a:rPr lang="it-IT" sz="1100" i="1" dirty="0"/>
              <a:t>Baz</a:t>
            </a:r>
            <a:r>
              <a:rPr lang="ro-RO" sz="1100" i="1" dirty="0"/>
              <a:t>a</a:t>
            </a:r>
            <a:r>
              <a:rPr lang="it-IT" sz="1100" i="1" dirty="0"/>
              <a:t>=</a:t>
            </a:r>
            <a:r>
              <a:rPr lang="ro-RO" sz="1100" i="1" dirty="0"/>
              <a:t>611</a:t>
            </a:r>
            <a:endParaRPr lang="en-US" sz="1100" i="1" dirty="0"/>
          </a:p>
        </p:txBody>
      </p:sp>
      <p:graphicFrame>
        <p:nvGraphicFramePr>
          <p:cNvPr id="6" name="Chart 5">
            <a:extLst>
              <a:ext uri="{FF2B5EF4-FFF2-40B4-BE49-F238E27FC236}">
                <a16:creationId xmlns:a16="http://schemas.microsoft.com/office/drawing/2014/main" id="{C14A026A-9981-4AB9-A664-4442953DEED2}"/>
              </a:ext>
            </a:extLst>
          </p:cNvPr>
          <p:cNvGraphicFramePr/>
          <p:nvPr>
            <p:extLst>
              <p:ext uri="{D42A27DB-BD31-4B8C-83A1-F6EECF244321}">
                <p14:modId xmlns:p14="http://schemas.microsoft.com/office/powerpoint/2010/main" val="2736015392"/>
              </p:ext>
            </p:extLst>
          </p:nvPr>
        </p:nvGraphicFramePr>
        <p:xfrm>
          <a:off x="625643" y="1508426"/>
          <a:ext cx="10812378" cy="4033651"/>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4B8886AA-A0DC-4EDC-9823-C2CD40431AD6}"/>
              </a:ext>
            </a:extLst>
          </p:cNvPr>
          <p:cNvSpPr txBox="1">
            <a:spLocks/>
          </p:cNvSpPr>
          <p:nvPr/>
        </p:nvSpPr>
        <p:spPr>
          <a:xfrm>
            <a:off x="2797405" y="828194"/>
            <a:ext cx="6597190" cy="80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latin typeface="+mn-lt"/>
              </a:rPr>
              <a:t>Institu</a:t>
            </a:r>
            <a:r>
              <a:rPr lang="ro-RO" sz="2000" b="1" dirty="0">
                <a:latin typeface="+mn-lt"/>
              </a:rPr>
              <a:t>ț</a:t>
            </a:r>
            <a:r>
              <a:rPr lang="it-IT" sz="2000" b="1" dirty="0">
                <a:latin typeface="+mn-lt"/>
              </a:rPr>
              <a:t>iile solicitate </a:t>
            </a:r>
            <a:r>
              <a:rPr lang="ro-RO" sz="2000" b="1" dirty="0">
                <a:latin typeface="+mn-lt"/>
              </a:rPr>
              <a:t>î</a:t>
            </a:r>
            <a:r>
              <a:rPr lang="it-IT" sz="2000" b="1" dirty="0">
                <a:latin typeface="+mn-lt"/>
              </a:rPr>
              <a:t>n implicarea </a:t>
            </a:r>
          </a:p>
          <a:p>
            <a:pPr algn="ctr"/>
            <a:r>
              <a:rPr lang="it-IT" sz="2000" b="1" dirty="0">
                <a:latin typeface="+mn-lt"/>
              </a:rPr>
              <a:t>mai activ</a:t>
            </a:r>
            <a:r>
              <a:rPr lang="ro-RO" sz="2000" b="1" dirty="0">
                <a:latin typeface="+mn-lt"/>
              </a:rPr>
              <a:t>ă</a:t>
            </a:r>
            <a:r>
              <a:rPr lang="it-IT" sz="2000" b="1" dirty="0">
                <a:latin typeface="+mn-lt"/>
              </a:rPr>
              <a:t> </a:t>
            </a:r>
            <a:r>
              <a:rPr lang="ro-RO" sz="2000" b="1" dirty="0">
                <a:latin typeface="+mn-lt"/>
              </a:rPr>
              <a:t>î</a:t>
            </a:r>
            <a:r>
              <a:rPr lang="it-IT" sz="2000" b="1" dirty="0">
                <a:latin typeface="+mn-lt"/>
              </a:rPr>
              <a:t>n combaterea discrimin</a:t>
            </a:r>
            <a:r>
              <a:rPr lang="ro-RO" sz="2000" b="1" dirty="0">
                <a:latin typeface="+mn-lt"/>
              </a:rPr>
              <a:t>ă</a:t>
            </a:r>
            <a:r>
              <a:rPr lang="it-IT" sz="2000" b="1" dirty="0">
                <a:latin typeface="+mn-lt"/>
              </a:rPr>
              <a:t>rii </a:t>
            </a:r>
            <a:endParaRPr lang="en-US" sz="2000" b="1" dirty="0">
              <a:latin typeface="+mn-lt"/>
            </a:endParaRPr>
          </a:p>
        </p:txBody>
      </p:sp>
      <p:sp>
        <p:nvSpPr>
          <p:cNvPr id="8" name="Rectangle 7">
            <a:extLst>
              <a:ext uri="{FF2B5EF4-FFF2-40B4-BE49-F238E27FC236}">
                <a16:creationId xmlns:a16="http://schemas.microsoft.com/office/drawing/2014/main" id="{9EB8BAD5-1B37-4277-8961-1F046AF5CA15}"/>
              </a:ext>
            </a:extLst>
          </p:cNvPr>
          <p:cNvSpPr/>
          <p:nvPr/>
        </p:nvSpPr>
        <p:spPr>
          <a:xfrm>
            <a:off x="2601535" y="2149641"/>
            <a:ext cx="850232" cy="3080085"/>
          </a:xfrm>
          <a:prstGeom prst="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5641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A2B68F-EC5E-40D5-A6E9-BD4407B5C904}"/>
              </a:ext>
            </a:extLst>
          </p:cNvPr>
          <p:cNvSpPr txBox="1"/>
          <p:nvPr/>
        </p:nvSpPr>
        <p:spPr>
          <a:xfrm>
            <a:off x="618241" y="1156338"/>
            <a:ext cx="4858634" cy="584775"/>
          </a:xfrm>
          <a:prstGeom prst="rect">
            <a:avLst/>
          </a:prstGeom>
          <a:noFill/>
        </p:spPr>
        <p:txBody>
          <a:bodyPr wrap="square" rtlCol="0">
            <a:spAutoFit/>
          </a:bodyPr>
          <a:lstStyle/>
          <a:p>
            <a:r>
              <a:rPr lang="ro-RO" sz="3200" b="1" dirty="0"/>
              <a:t>Cuprins</a:t>
            </a:r>
            <a:endParaRPr lang="en-US" sz="3200" b="1" dirty="0"/>
          </a:p>
        </p:txBody>
      </p:sp>
      <p:cxnSp>
        <p:nvCxnSpPr>
          <p:cNvPr id="7" name="Straight Connector 6">
            <a:extLst>
              <a:ext uri="{FF2B5EF4-FFF2-40B4-BE49-F238E27FC236}">
                <a16:creationId xmlns:a16="http://schemas.microsoft.com/office/drawing/2014/main" id="{FF23A4C9-8F68-4F31-93F4-D50961CE5712}"/>
              </a:ext>
            </a:extLst>
          </p:cNvPr>
          <p:cNvCxnSpPr>
            <a:cxnSpLocks/>
          </p:cNvCxnSpPr>
          <p:nvPr/>
        </p:nvCxnSpPr>
        <p:spPr>
          <a:xfrm>
            <a:off x="638170" y="2059744"/>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A63C621-0CD3-435C-BED9-D9A72CB0D9E4}"/>
              </a:ext>
            </a:extLst>
          </p:cNvPr>
          <p:cNvCxnSpPr>
            <a:cxnSpLocks/>
          </p:cNvCxnSpPr>
          <p:nvPr/>
        </p:nvCxnSpPr>
        <p:spPr>
          <a:xfrm>
            <a:off x="6096000" y="2059744"/>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33F8A49-E76F-40D5-8508-5C03D4068E9A}"/>
              </a:ext>
            </a:extLst>
          </p:cNvPr>
          <p:cNvCxnSpPr>
            <a:cxnSpLocks/>
          </p:cNvCxnSpPr>
          <p:nvPr/>
        </p:nvCxnSpPr>
        <p:spPr>
          <a:xfrm>
            <a:off x="638170" y="3182812"/>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1FD222-5F78-4BD3-AB97-F07D1C31130F}"/>
              </a:ext>
            </a:extLst>
          </p:cNvPr>
          <p:cNvCxnSpPr>
            <a:cxnSpLocks/>
          </p:cNvCxnSpPr>
          <p:nvPr/>
        </p:nvCxnSpPr>
        <p:spPr>
          <a:xfrm>
            <a:off x="6096000" y="3182812"/>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06720E-08FB-4EA6-8305-4B82659E83B8}"/>
              </a:ext>
            </a:extLst>
          </p:cNvPr>
          <p:cNvCxnSpPr>
            <a:cxnSpLocks/>
          </p:cNvCxnSpPr>
          <p:nvPr/>
        </p:nvCxnSpPr>
        <p:spPr>
          <a:xfrm>
            <a:off x="638170" y="4334020"/>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E541A6-7511-42D6-89D6-29E0F0D37BDC}"/>
              </a:ext>
            </a:extLst>
          </p:cNvPr>
          <p:cNvCxnSpPr>
            <a:cxnSpLocks/>
          </p:cNvCxnSpPr>
          <p:nvPr/>
        </p:nvCxnSpPr>
        <p:spPr>
          <a:xfrm>
            <a:off x="6096000" y="4334020"/>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AE9948E-1F1C-418C-9930-57033BE53554}"/>
              </a:ext>
            </a:extLst>
          </p:cNvPr>
          <p:cNvSpPr txBox="1"/>
          <p:nvPr/>
        </p:nvSpPr>
        <p:spPr>
          <a:xfrm>
            <a:off x="618241" y="2094132"/>
            <a:ext cx="5169442" cy="1077218"/>
          </a:xfrm>
          <a:prstGeom prst="rect">
            <a:avLst/>
          </a:prstGeom>
          <a:noFill/>
        </p:spPr>
        <p:txBody>
          <a:bodyPr wrap="square" rtlCol="0">
            <a:spAutoFit/>
          </a:bodyPr>
          <a:lstStyle/>
          <a:p>
            <a:r>
              <a:rPr lang="ro-RO" sz="4000" b="1" dirty="0"/>
              <a:t>1</a:t>
            </a:r>
          </a:p>
          <a:p>
            <a:r>
              <a:rPr lang="ro-RO" sz="2400" dirty="0"/>
              <a:t>Metodologie</a:t>
            </a:r>
            <a:r>
              <a:rPr lang="en-US" sz="2400" dirty="0"/>
              <a:t>                                               </a:t>
            </a:r>
            <a:r>
              <a:rPr lang="en-US" sz="2000" dirty="0"/>
              <a:t>3</a:t>
            </a:r>
            <a:endParaRPr lang="en-US" sz="2400" dirty="0"/>
          </a:p>
        </p:txBody>
      </p:sp>
      <p:sp>
        <p:nvSpPr>
          <p:cNvPr id="16" name="TextBox 15">
            <a:extLst>
              <a:ext uri="{FF2B5EF4-FFF2-40B4-BE49-F238E27FC236}">
                <a16:creationId xmlns:a16="http://schemas.microsoft.com/office/drawing/2014/main" id="{F584A01B-F6DB-443B-8C90-AF9EF7BB8002}"/>
              </a:ext>
            </a:extLst>
          </p:cNvPr>
          <p:cNvSpPr txBox="1"/>
          <p:nvPr/>
        </p:nvSpPr>
        <p:spPr>
          <a:xfrm>
            <a:off x="618240" y="3171350"/>
            <a:ext cx="5149513" cy="1077218"/>
          </a:xfrm>
          <a:prstGeom prst="rect">
            <a:avLst/>
          </a:prstGeom>
          <a:noFill/>
        </p:spPr>
        <p:txBody>
          <a:bodyPr wrap="square" rtlCol="0">
            <a:spAutoFit/>
          </a:bodyPr>
          <a:lstStyle/>
          <a:p>
            <a:r>
              <a:rPr lang="ro-RO" sz="4000" b="1" dirty="0"/>
              <a:t>2</a:t>
            </a:r>
          </a:p>
          <a:p>
            <a:r>
              <a:rPr lang="ro-RO" sz="2400" dirty="0"/>
              <a:t>Sinteza rezultatelor</a:t>
            </a:r>
            <a:r>
              <a:rPr lang="en-US" sz="2400" dirty="0"/>
              <a:t>                                   </a:t>
            </a:r>
            <a:r>
              <a:rPr lang="en-US" sz="2000" dirty="0"/>
              <a:t>5</a:t>
            </a:r>
            <a:endParaRPr lang="en-US" sz="2400" dirty="0"/>
          </a:p>
        </p:txBody>
      </p:sp>
      <p:cxnSp>
        <p:nvCxnSpPr>
          <p:cNvPr id="17" name="Straight Connector 16">
            <a:extLst>
              <a:ext uri="{FF2B5EF4-FFF2-40B4-BE49-F238E27FC236}">
                <a16:creationId xmlns:a16="http://schemas.microsoft.com/office/drawing/2014/main" id="{3A5DC93E-16B4-4C9A-BADD-AE9731A336CD}"/>
              </a:ext>
            </a:extLst>
          </p:cNvPr>
          <p:cNvCxnSpPr>
            <a:cxnSpLocks/>
          </p:cNvCxnSpPr>
          <p:nvPr/>
        </p:nvCxnSpPr>
        <p:spPr>
          <a:xfrm>
            <a:off x="638170" y="5513357"/>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A5FA1E-145A-4C5F-8F75-9C9564BF3A42}"/>
              </a:ext>
            </a:extLst>
          </p:cNvPr>
          <p:cNvCxnSpPr>
            <a:cxnSpLocks/>
          </p:cNvCxnSpPr>
          <p:nvPr/>
        </p:nvCxnSpPr>
        <p:spPr>
          <a:xfrm>
            <a:off x="6135858" y="5513357"/>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75B33D8-714D-49AB-979A-71D43EF32C44}"/>
              </a:ext>
            </a:extLst>
          </p:cNvPr>
          <p:cNvSpPr txBox="1"/>
          <p:nvPr/>
        </p:nvSpPr>
        <p:spPr>
          <a:xfrm>
            <a:off x="615894" y="4350687"/>
            <a:ext cx="5169442" cy="1077218"/>
          </a:xfrm>
          <a:prstGeom prst="rect">
            <a:avLst/>
          </a:prstGeom>
          <a:noFill/>
        </p:spPr>
        <p:txBody>
          <a:bodyPr wrap="square" rtlCol="0">
            <a:spAutoFit/>
          </a:bodyPr>
          <a:lstStyle/>
          <a:p>
            <a:r>
              <a:rPr lang="ro-RO" sz="4000" b="1" dirty="0"/>
              <a:t>3</a:t>
            </a:r>
          </a:p>
          <a:p>
            <a:r>
              <a:rPr lang="ro-RO" sz="2400" dirty="0"/>
              <a:t>Discriminarea în școli</a:t>
            </a:r>
            <a:r>
              <a:rPr lang="en-US" sz="2400" dirty="0"/>
              <a:t>                               </a:t>
            </a:r>
            <a:r>
              <a:rPr lang="ro-RO" sz="2400" dirty="0"/>
              <a:t> </a:t>
            </a:r>
            <a:r>
              <a:rPr lang="ro-RO" sz="2000" dirty="0"/>
              <a:t>9</a:t>
            </a:r>
            <a:r>
              <a:rPr lang="en-US" sz="2400" dirty="0"/>
              <a:t>                                  </a:t>
            </a:r>
            <a:endParaRPr lang="ro-RO" sz="2400" dirty="0"/>
          </a:p>
        </p:txBody>
      </p:sp>
      <p:sp>
        <p:nvSpPr>
          <p:cNvPr id="20" name="TextBox 19">
            <a:extLst>
              <a:ext uri="{FF2B5EF4-FFF2-40B4-BE49-F238E27FC236}">
                <a16:creationId xmlns:a16="http://schemas.microsoft.com/office/drawing/2014/main" id="{1F36CBEF-6D42-4F52-A50D-BF1FF5AD04D1}"/>
              </a:ext>
            </a:extLst>
          </p:cNvPr>
          <p:cNvSpPr txBox="1"/>
          <p:nvPr/>
        </p:nvSpPr>
        <p:spPr>
          <a:xfrm>
            <a:off x="6138205" y="2096825"/>
            <a:ext cx="5107308" cy="1077218"/>
          </a:xfrm>
          <a:prstGeom prst="rect">
            <a:avLst/>
          </a:prstGeom>
          <a:noFill/>
        </p:spPr>
        <p:txBody>
          <a:bodyPr wrap="square" rtlCol="0">
            <a:spAutoFit/>
          </a:bodyPr>
          <a:lstStyle/>
          <a:p>
            <a:r>
              <a:rPr lang="ro-RO" sz="4000" b="1" dirty="0"/>
              <a:t>4</a:t>
            </a:r>
            <a:r>
              <a:rPr lang="en-US" sz="4000" b="1" dirty="0"/>
              <a:t> </a:t>
            </a:r>
          </a:p>
          <a:p>
            <a:r>
              <a:rPr lang="ro-RO" sz="2400" dirty="0"/>
              <a:t>Atitudini și percepții</a:t>
            </a:r>
            <a:r>
              <a:rPr lang="en-US" sz="2400" dirty="0"/>
              <a:t>                               </a:t>
            </a:r>
            <a:r>
              <a:rPr lang="en-US" sz="2000" dirty="0"/>
              <a:t>2</a:t>
            </a:r>
            <a:r>
              <a:rPr lang="ro-RO" sz="2000" dirty="0"/>
              <a:t>0</a:t>
            </a:r>
            <a:endParaRPr lang="ro-RO" sz="2400" dirty="0"/>
          </a:p>
        </p:txBody>
      </p:sp>
      <p:sp>
        <p:nvSpPr>
          <p:cNvPr id="21" name="TextBox 20">
            <a:extLst>
              <a:ext uri="{FF2B5EF4-FFF2-40B4-BE49-F238E27FC236}">
                <a16:creationId xmlns:a16="http://schemas.microsoft.com/office/drawing/2014/main" id="{BAF2C157-0D75-4C23-B7CE-8D9A6285C0F4}"/>
              </a:ext>
            </a:extLst>
          </p:cNvPr>
          <p:cNvSpPr txBox="1"/>
          <p:nvPr/>
        </p:nvSpPr>
        <p:spPr>
          <a:xfrm>
            <a:off x="6138204" y="3253171"/>
            <a:ext cx="5107309" cy="1077218"/>
          </a:xfrm>
          <a:prstGeom prst="rect">
            <a:avLst/>
          </a:prstGeom>
          <a:noFill/>
        </p:spPr>
        <p:txBody>
          <a:bodyPr wrap="square" rtlCol="0">
            <a:spAutoFit/>
          </a:bodyPr>
          <a:lstStyle/>
          <a:p>
            <a:r>
              <a:rPr lang="ro-RO" sz="4000" b="1" dirty="0"/>
              <a:t>5</a:t>
            </a:r>
          </a:p>
          <a:p>
            <a:r>
              <a:rPr lang="en-US" sz="2400" dirty="0" err="1"/>
              <a:t>Anex</a:t>
            </a:r>
            <a:r>
              <a:rPr lang="ro-RO" sz="2400" dirty="0"/>
              <a:t>ă                                                         </a:t>
            </a:r>
            <a:r>
              <a:rPr lang="ro-RO" sz="2000" dirty="0"/>
              <a:t>33</a:t>
            </a:r>
            <a:r>
              <a:rPr lang="ro-RO" sz="2400" dirty="0"/>
              <a:t> </a:t>
            </a:r>
            <a:endParaRPr lang="en-US" sz="2400" dirty="0"/>
          </a:p>
        </p:txBody>
      </p:sp>
    </p:spTree>
    <p:extLst>
      <p:ext uri="{BB962C8B-B14F-4D97-AF65-F5344CB8AC3E}">
        <p14:creationId xmlns:p14="http://schemas.microsoft.com/office/powerpoint/2010/main" val="108362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three women in assorted-color tops">
            <a:extLst>
              <a:ext uri="{FF2B5EF4-FFF2-40B4-BE49-F238E27FC236}">
                <a16:creationId xmlns:a16="http://schemas.microsoft.com/office/drawing/2014/main" id="{CFE74A50-BA7C-4763-956E-18C6B84393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52" b="3925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70913BD-7676-4ED6-8873-F7FC9E78B18E}"/>
              </a:ext>
            </a:extLst>
          </p:cNvPr>
          <p:cNvSpPr/>
          <p:nvPr/>
        </p:nvSpPr>
        <p:spPr>
          <a:xfrm>
            <a:off x="201766" y="4885898"/>
            <a:ext cx="5894234" cy="1310185"/>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3200" b="1" dirty="0">
                <a:solidFill>
                  <a:schemeClr val="tx1"/>
                </a:solidFill>
              </a:rPr>
              <a:t>Atitudini ș</a:t>
            </a:r>
            <a:r>
              <a:rPr lang="en-US" sz="3200" b="1" dirty="0" err="1">
                <a:solidFill>
                  <a:schemeClr val="tx1"/>
                </a:solidFill>
              </a:rPr>
              <a:t>i</a:t>
            </a:r>
            <a:r>
              <a:rPr lang="ro-RO" sz="3200" b="1" dirty="0">
                <a:solidFill>
                  <a:schemeClr val="tx1"/>
                </a:solidFill>
              </a:rPr>
              <a:t> percepții despre discriminare în rândul părinților</a:t>
            </a:r>
          </a:p>
        </p:txBody>
      </p:sp>
    </p:spTree>
    <p:extLst>
      <p:ext uri="{BB962C8B-B14F-4D97-AF65-F5344CB8AC3E}">
        <p14:creationId xmlns:p14="http://schemas.microsoft.com/office/powerpoint/2010/main" val="3954636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221EBD82-6B21-4656-AF57-E4AA9398E55C}"/>
              </a:ext>
            </a:extLst>
          </p:cNvPr>
          <p:cNvGraphicFramePr/>
          <p:nvPr>
            <p:extLst>
              <p:ext uri="{D42A27DB-BD31-4B8C-83A1-F6EECF244321}">
                <p14:modId xmlns:p14="http://schemas.microsoft.com/office/powerpoint/2010/main" val="3322310804"/>
              </p:ext>
            </p:extLst>
          </p:nvPr>
        </p:nvGraphicFramePr>
        <p:xfrm>
          <a:off x="1382148" y="2046123"/>
          <a:ext cx="9427702" cy="3584136"/>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E0B7088D-5C00-46D9-97A5-6D9D65B346A4}"/>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0333E649-89CC-4883-94C3-5AE205E4E7CB}"/>
              </a:ext>
            </a:extLst>
          </p:cNvPr>
          <p:cNvSpPr>
            <a:spLocks noGrp="1"/>
          </p:cNvSpPr>
          <p:nvPr>
            <p:ph type="title"/>
          </p:nvPr>
        </p:nvSpPr>
        <p:spPr>
          <a:xfrm>
            <a:off x="822960" y="932551"/>
            <a:ext cx="10276450" cy="584785"/>
          </a:xfrm>
        </p:spPr>
        <p:txBody>
          <a:bodyPr>
            <a:normAutofit/>
          </a:bodyPr>
          <a:lstStyle/>
          <a:p>
            <a:pPr algn="ctr"/>
            <a:r>
              <a:rPr lang="en-US" sz="2400" b="1" dirty="0"/>
              <a:t>Apar</a:t>
            </a:r>
            <a:r>
              <a:rPr lang="ro-RO" sz="2400" b="1" dirty="0"/>
              <a:t>ț</a:t>
            </a:r>
            <a:r>
              <a:rPr lang="en-US" sz="2400" b="1" dirty="0"/>
              <a:t>in </a:t>
            </a:r>
            <a:r>
              <a:rPr lang="en-US" sz="2400" b="1" dirty="0" err="1"/>
              <a:t>poporului</a:t>
            </a:r>
            <a:r>
              <a:rPr lang="en-US" sz="2400" b="1" dirty="0"/>
              <a:t> rom</a:t>
            </a:r>
            <a:r>
              <a:rPr lang="ro-RO" sz="2400" b="1" dirty="0"/>
              <a:t>â</a:t>
            </a:r>
            <a:r>
              <a:rPr lang="en-US" sz="2400" b="1" dirty="0"/>
              <a:t>n…</a:t>
            </a:r>
            <a:endParaRPr lang="en-US" sz="2400" b="1" i="1" dirty="0"/>
          </a:p>
        </p:txBody>
      </p:sp>
      <p:sp>
        <p:nvSpPr>
          <p:cNvPr id="24" name="TextBox 23">
            <a:extLst>
              <a:ext uri="{FF2B5EF4-FFF2-40B4-BE49-F238E27FC236}">
                <a16:creationId xmlns:a16="http://schemas.microsoft.com/office/drawing/2014/main" id="{90E003B2-EEF3-48AA-9949-8C76437065D9}"/>
              </a:ext>
            </a:extLst>
          </p:cNvPr>
          <p:cNvSpPr txBox="1"/>
          <p:nvPr/>
        </p:nvSpPr>
        <p:spPr>
          <a:xfrm>
            <a:off x="822960" y="5905892"/>
            <a:ext cx="6232124" cy="261610"/>
          </a:xfrm>
          <a:prstGeom prst="rect">
            <a:avLst/>
          </a:prstGeom>
          <a:noFill/>
        </p:spPr>
        <p:txBody>
          <a:bodyPr wrap="square" rtlCol="0">
            <a:spAutoFit/>
          </a:bodyPr>
          <a:lstStyle/>
          <a:p>
            <a:r>
              <a:rPr lang="it-IT" sz="1100" i="1" dirty="0"/>
              <a:t>A1. </a:t>
            </a:r>
            <a:r>
              <a:rPr lang="ro-RO" sz="1100" i="1" dirty="0"/>
              <a:t>Î</a:t>
            </a:r>
            <a:r>
              <a:rPr lang="it-IT" sz="1100" i="1" dirty="0"/>
              <a:t>n opinia dvs., urm</a:t>
            </a:r>
            <a:r>
              <a:rPr lang="ro-RO" sz="1100" i="1" dirty="0"/>
              <a:t>ă</a:t>
            </a:r>
            <a:r>
              <a:rPr lang="it-IT" sz="1100" i="1" dirty="0"/>
              <a:t>toarele categorii de persoane apar</a:t>
            </a:r>
            <a:r>
              <a:rPr lang="ro-RO" sz="1100" i="1" dirty="0"/>
              <a:t>ți</a:t>
            </a:r>
            <a:r>
              <a:rPr lang="it-IT" sz="1100" i="1" dirty="0"/>
              <a:t>n sau nu apar</a:t>
            </a:r>
            <a:r>
              <a:rPr lang="ro-RO" sz="1100" i="1" dirty="0"/>
              <a:t>ți</a:t>
            </a:r>
            <a:r>
              <a:rPr lang="it-IT" sz="1100" i="1" dirty="0"/>
              <a:t>n poporului rom</a:t>
            </a:r>
            <a:r>
              <a:rPr lang="ro-RO" sz="1100" i="1" dirty="0"/>
              <a:t>â</a:t>
            </a:r>
            <a:r>
              <a:rPr lang="it-IT" sz="1100" i="1" dirty="0"/>
              <a:t>n? Baz</a:t>
            </a:r>
            <a:r>
              <a:rPr lang="ro-RO" sz="1100" i="1" dirty="0"/>
              <a:t>a</a:t>
            </a:r>
            <a:r>
              <a:rPr lang="it-IT" sz="1100" i="1" dirty="0"/>
              <a:t>=6</a:t>
            </a:r>
            <a:r>
              <a:rPr lang="ro-RO" sz="1100" i="1" dirty="0"/>
              <a:t>11</a:t>
            </a:r>
            <a:endParaRPr lang="en-US" sz="1100" i="1" dirty="0"/>
          </a:p>
        </p:txBody>
      </p:sp>
    </p:spTree>
    <p:extLst>
      <p:ext uri="{BB962C8B-B14F-4D97-AF65-F5344CB8AC3E}">
        <p14:creationId xmlns:p14="http://schemas.microsoft.com/office/powerpoint/2010/main" val="1256297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572A-3A48-4EA1-826C-77FAB1880341}"/>
              </a:ext>
            </a:extLst>
          </p:cNvPr>
          <p:cNvSpPr>
            <a:spLocks noGrp="1"/>
          </p:cNvSpPr>
          <p:nvPr>
            <p:ph type="title"/>
          </p:nvPr>
        </p:nvSpPr>
        <p:spPr>
          <a:xfrm>
            <a:off x="2069871" y="789699"/>
            <a:ext cx="9158056" cy="584785"/>
          </a:xfrm>
        </p:spPr>
        <p:txBody>
          <a:bodyPr>
            <a:normAutofit/>
          </a:bodyPr>
          <a:lstStyle/>
          <a:p>
            <a:pPr algn="ctr"/>
            <a:r>
              <a:rPr lang="en-US" sz="2400" b="1" dirty="0" err="1"/>
              <a:t>Atitudinea</a:t>
            </a:r>
            <a:r>
              <a:rPr lang="en-US" sz="2400" b="1" dirty="0"/>
              <a:t> general</a:t>
            </a:r>
            <a:r>
              <a:rPr lang="ro-RO" sz="2400" b="1" dirty="0"/>
              <a:t>ă</a:t>
            </a:r>
            <a:r>
              <a:rPr lang="en-US" sz="2400" b="1" dirty="0"/>
              <a:t> fa</a:t>
            </a:r>
            <a:r>
              <a:rPr lang="ro-RO" sz="2400" b="1" dirty="0"/>
              <a:t>ță</a:t>
            </a:r>
            <a:r>
              <a:rPr lang="en-US" sz="2400" b="1" dirty="0"/>
              <a:t> de…</a:t>
            </a:r>
          </a:p>
        </p:txBody>
      </p:sp>
      <p:sp>
        <p:nvSpPr>
          <p:cNvPr id="4" name="TextBox 3">
            <a:extLst>
              <a:ext uri="{FF2B5EF4-FFF2-40B4-BE49-F238E27FC236}">
                <a16:creationId xmlns:a16="http://schemas.microsoft.com/office/drawing/2014/main" id="{9FB3EBD0-1965-4A34-A71B-90ED3444296F}"/>
              </a:ext>
            </a:extLst>
          </p:cNvPr>
          <p:cNvSpPr txBox="1"/>
          <p:nvPr/>
        </p:nvSpPr>
        <p:spPr>
          <a:xfrm>
            <a:off x="798033" y="5744961"/>
            <a:ext cx="6096000" cy="430887"/>
          </a:xfrm>
          <a:prstGeom prst="rect">
            <a:avLst/>
          </a:prstGeom>
          <a:noFill/>
        </p:spPr>
        <p:txBody>
          <a:bodyPr wrap="square" rtlCol="0">
            <a:spAutoFit/>
          </a:bodyPr>
          <a:lstStyle/>
          <a:p>
            <a:r>
              <a:rPr lang="it-IT" sz="1100" i="1" dirty="0"/>
              <a:t>A2. Sunte</a:t>
            </a:r>
            <a:r>
              <a:rPr lang="ro-RO" sz="1100" i="1" dirty="0"/>
              <a:t>ț</a:t>
            </a:r>
            <a:r>
              <a:rPr lang="it-IT" sz="1100" i="1" dirty="0"/>
              <a:t>i mai degrab</a:t>
            </a:r>
            <a:r>
              <a:rPr lang="ro-RO" sz="1100" i="1" dirty="0"/>
              <a:t>ă</a:t>
            </a:r>
            <a:r>
              <a:rPr lang="it-IT" sz="1100" i="1" dirty="0"/>
              <a:t> </a:t>
            </a:r>
            <a:r>
              <a:rPr lang="ro-RO" sz="1100" i="1" dirty="0"/>
              <a:t>î</a:t>
            </a:r>
            <a:r>
              <a:rPr lang="it-IT" sz="1100" i="1" dirty="0"/>
              <a:t>n acord sau mai degrab</a:t>
            </a:r>
            <a:r>
              <a:rPr lang="ro-RO" sz="1100" i="1" dirty="0"/>
              <a:t>ă</a:t>
            </a:r>
            <a:r>
              <a:rPr lang="it-IT" sz="1100" i="1" dirty="0"/>
              <a:t> </a:t>
            </a:r>
            <a:r>
              <a:rPr lang="ro-RO" sz="1100" i="1" dirty="0"/>
              <a:t>î</a:t>
            </a:r>
            <a:r>
              <a:rPr lang="it-IT" sz="1100" i="1" dirty="0"/>
              <a:t>n dezacord cu urmatoarele afirma</a:t>
            </a:r>
            <a:r>
              <a:rPr lang="ro-RO" sz="1100" i="1" dirty="0"/>
              <a:t>ț</a:t>
            </a:r>
            <a:r>
              <a:rPr lang="it-IT" sz="1100" i="1" dirty="0"/>
              <a:t>ii? Baz</a:t>
            </a:r>
            <a:r>
              <a:rPr lang="ro-RO" sz="1100" i="1" dirty="0"/>
              <a:t>a</a:t>
            </a:r>
            <a:r>
              <a:rPr lang="it-IT" sz="1100" i="1" dirty="0"/>
              <a:t>=6</a:t>
            </a:r>
            <a:r>
              <a:rPr lang="ro-RO" sz="1100" i="1" dirty="0"/>
              <a:t>11</a:t>
            </a:r>
            <a:endParaRPr lang="it-IT" sz="1100" i="1" dirty="0"/>
          </a:p>
          <a:p>
            <a:r>
              <a:rPr lang="it-IT" sz="1100" i="1" dirty="0"/>
              <a:t>A3. Sunte</a:t>
            </a:r>
            <a:r>
              <a:rPr lang="ro-RO" sz="1100" i="1" dirty="0"/>
              <a:t>ț</a:t>
            </a:r>
            <a:r>
              <a:rPr lang="it-IT" sz="1100" i="1" dirty="0"/>
              <a:t>i mai degrab</a:t>
            </a:r>
            <a:r>
              <a:rPr lang="ro-RO" sz="1100" i="1" dirty="0"/>
              <a:t>ă</a:t>
            </a:r>
            <a:r>
              <a:rPr lang="it-IT" sz="1100" i="1" dirty="0"/>
              <a:t> </a:t>
            </a:r>
            <a:r>
              <a:rPr lang="ro-RO" sz="1100" i="1" dirty="0"/>
              <a:t>î</a:t>
            </a:r>
            <a:r>
              <a:rPr lang="it-IT" sz="1100" i="1" dirty="0"/>
              <a:t>n acord sau mai degrab</a:t>
            </a:r>
            <a:r>
              <a:rPr lang="ro-RO" sz="1100" i="1" dirty="0"/>
              <a:t>ă</a:t>
            </a:r>
            <a:r>
              <a:rPr lang="it-IT" sz="1100" i="1" dirty="0"/>
              <a:t> </a:t>
            </a:r>
            <a:r>
              <a:rPr lang="ro-RO" sz="1100" i="1" dirty="0"/>
              <a:t>î</a:t>
            </a:r>
            <a:r>
              <a:rPr lang="it-IT" sz="1100" i="1" dirty="0"/>
              <a:t>n dezacord cu urmatoarele afirma</a:t>
            </a:r>
            <a:r>
              <a:rPr lang="ro-RO" sz="1100" i="1" dirty="0"/>
              <a:t>ț</a:t>
            </a:r>
            <a:r>
              <a:rPr lang="it-IT" sz="1100" i="1" dirty="0"/>
              <a:t>ii? Baz</a:t>
            </a:r>
            <a:r>
              <a:rPr lang="ro-RO" sz="1100" i="1" dirty="0"/>
              <a:t>a</a:t>
            </a:r>
            <a:r>
              <a:rPr lang="it-IT" sz="1100" i="1" dirty="0"/>
              <a:t>=6</a:t>
            </a:r>
            <a:r>
              <a:rPr lang="ro-RO" sz="1100" i="1" dirty="0"/>
              <a:t>11</a:t>
            </a:r>
            <a:endParaRPr lang="it-IT" sz="1100" i="1" dirty="0"/>
          </a:p>
        </p:txBody>
      </p:sp>
      <p:graphicFrame>
        <p:nvGraphicFramePr>
          <p:cNvPr id="7" name="Chart 6">
            <a:extLst>
              <a:ext uri="{FF2B5EF4-FFF2-40B4-BE49-F238E27FC236}">
                <a16:creationId xmlns:a16="http://schemas.microsoft.com/office/drawing/2014/main" id="{57AD8D5C-37D7-4136-B896-E274F29656DF}"/>
              </a:ext>
            </a:extLst>
          </p:cNvPr>
          <p:cNvGraphicFramePr/>
          <p:nvPr>
            <p:extLst>
              <p:ext uri="{D42A27DB-BD31-4B8C-83A1-F6EECF244321}">
                <p14:modId xmlns:p14="http://schemas.microsoft.com/office/powerpoint/2010/main" val="4250276959"/>
              </p:ext>
            </p:extLst>
          </p:nvPr>
        </p:nvGraphicFramePr>
        <p:xfrm>
          <a:off x="2596808" y="1706680"/>
          <a:ext cx="8938939" cy="1857318"/>
        </p:xfrm>
        <a:graphic>
          <a:graphicData uri="http://schemas.openxmlformats.org/drawingml/2006/chart">
            <c:chart xmlns:c="http://schemas.openxmlformats.org/drawingml/2006/chart" xmlns:r="http://schemas.openxmlformats.org/officeDocument/2006/relationships" r:id="rId3"/>
          </a:graphicData>
        </a:graphic>
      </p:graphicFrame>
      <p:sp>
        <p:nvSpPr>
          <p:cNvPr id="9" name="Left Bracket 8">
            <a:extLst>
              <a:ext uri="{FF2B5EF4-FFF2-40B4-BE49-F238E27FC236}">
                <a16:creationId xmlns:a16="http://schemas.microsoft.com/office/drawing/2014/main" id="{14DA4F53-3C43-449F-88E3-76B797399FC0}"/>
              </a:ext>
            </a:extLst>
          </p:cNvPr>
          <p:cNvSpPr/>
          <p:nvPr/>
        </p:nvSpPr>
        <p:spPr>
          <a:xfrm>
            <a:off x="2190520" y="1586816"/>
            <a:ext cx="132877" cy="1857318"/>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58F66D6-D3E1-4D99-B531-86A8EECF2A63}"/>
              </a:ext>
            </a:extLst>
          </p:cNvPr>
          <p:cNvSpPr txBox="1"/>
          <p:nvPr/>
        </p:nvSpPr>
        <p:spPr>
          <a:xfrm>
            <a:off x="1060944" y="2344843"/>
            <a:ext cx="1124219" cy="338554"/>
          </a:xfrm>
          <a:prstGeom prst="rect">
            <a:avLst/>
          </a:prstGeom>
          <a:noFill/>
          <a:ln>
            <a:noFill/>
          </a:ln>
        </p:spPr>
        <p:txBody>
          <a:bodyPr wrap="none" rtlCol="0">
            <a:spAutoFit/>
          </a:bodyPr>
          <a:lstStyle/>
          <a:p>
            <a:r>
              <a:rPr lang="en-US" sz="1600" b="1" dirty="0"/>
              <a:t>LEGISLATIV</a:t>
            </a:r>
          </a:p>
        </p:txBody>
      </p:sp>
      <p:pic>
        <p:nvPicPr>
          <p:cNvPr id="12" name="Graphic 11" descr="Gavel with solid fill">
            <a:extLst>
              <a:ext uri="{FF2B5EF4-FFF2-40B4-BE49-F238E27FC236}">
                <a16:creationId xmlns:a16="http://schemas.microsoft.com/office/drawing/2014/main" id="{C50EF5E8-4E77-43E8-9B05-EE7AB8F255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7858" y="2211740"/>
            <a:ext cx="584785" cy="584785"/>
          </a:xfrm>
          <a:prstGeom prst="rect">
            <a:avLst/>
          </a:prstGeom>
        </p:spPr>
      </p:pic>
      <p:graphicFrame>
        <p:nvGraphicFramePr>
          <p:cNvPr id="13" name="Chart 12">
            <a:extLst>
              <a:ext uri="{FF2B5EF4-FFF2-40B4-BE49-F238E27FC236}">
                <a16:creationId xmlns:a16="http://schemas.microsoft.com/office/drawing/2014/main" id="{B70A7EC5-DADD-4D6C-81CB-0A33CDFFB438}"/>
              </a:ext>
            </a:extLst>
          </p:cNvPr>
          <p:cNvGraphicFramePr/>
          <p:nvPr>
            <p:extLst>
              <p:ext uri="{D42A27DB-BD31-4B8C-83A1-F6EECF244321}">
                <p14:modId xmlns:p14="http://schemas.microsoft.com/office/powerpoint/2010/main" val="3740326170"/>
              </p:ext>
            </p:extLst>
          </p:nvPr>
        </p:nvGraphicFramePr>
        <p:xfrm>
          <a:off x="2596809" y="3614199"/>
          <a:ext cx="8899864" cy="2177001"/>
        </p:xfrm>
        <a:graphic>
          <a:graphicData uri="http://schemas.openxmlformats.org/drawingml/2006/chart">
            <c:chart xmlns:c="http://schemas.openxmlformats.org/drawingml/2006/chart" xmlns:r="http://schemas.openxmlformats.org/officeDocument/2006/relationships" r:id="rId6"/>
          </a:graphicData>
        </a:graphic>
      </p:graphicFrame>
      <p:sp>
        <p:nvSpPr>
          <p:cNvPr id="14" name="Left Bracket 13">
            <a:extLst>
              <a:ext uri="{FF2B5EF4-FFF2-40B4-BE49-F238E27FC236}">
                <a16:creationId xmlns:a16="http://schemas.microsoft.com/office/drawing/2014/main" id="{CB153F1D-3F19-49D4-90AE-668C89E40741}"/>
              </a:ext>
            </a:extLst>
          </p:cNvPr>
          <p:cNvSpPr/>
          <p:nvPr/>
        </p:nvSpPr>
        <p:spPr>
          <a:xfrm>
            <a:off x="2190520" y="3563998"/>
            <a:ext cx="132877" cy="1857318"/>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3F1DDB29-ECA6-4302-82C8-FEB0C9FDD039}"/>
              </a:ext>
            </a:extLst>
          </p:cNvPr>
          <p:cNvSpPr txBox="1"/>
          <p:nvPr/>
        </p:nvSpPr>
        <p:spPr>
          <a:xfrm>
            <a:off x="1231180" y="4309650"/>
            <a:ext cx="838691" cy="338554"/>
          </a:xfrm>
          <a:prstGeom prst="rect">
            <a:avLst/>
          </a:prstGeom>
          <a:noFill/>
          <a:ln>
            <a:noFill/>
          </a:ln>
        </p:spPr>
        <p:txBody>
          <a:bodyPr wrap="none" rtlCol="0">
            <a:spAutoFit/>
          </a:bodyPr>
          <a:lstStyle/>
          <a:p>
            <a:r>
              <a:rPr lang="en-US" sz="1600" b="1" dirty="0"/>
              <a:t>POLITIC</a:t>
            </a:r>
          </a:p>
        </p:txBody>
      </p:sp>
      <p:pic>
        <p:nvPicPr>
          <p:cNvPr id="1030" name="Picture 6" descr="Download Political Candidate Speech Svg Png Icon Free Download - Political  Icon - Full Size PNG Image - PNGkit">
            <a:extLst>
              <a:ext uri="{FF2B5EF4-FFF2-40B4-BE49-F238E27FC236}">
                <a16:creationId xmlns:a16="http://schemas.microsoft.com/office/drawing/2014/main" id="{A7410289-C46C-4C86-AAD3-BF660A0CEA0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340" b="96038" l="10000" r="90000">
                        <a14:foregroundMark x1="55122" y1="11698" x2="55122" y2="11698"/>
                        <a14:foregroundMark x1="51707" y1="4340" x2="51707" y2="4340"/>
                        <a14:foregroundMark x1="41951" y1="32830" x2="41951" y2="32830"/>
                        <a14:foregroundMark x1="49390" y1="36698" x2="49390" y2="36698"/>
                        <a14:foregroundMark x1="49634" y1="39906" x2="49634" y2="39906"/>
                        <a14:foregroundMark x1="49024" y1="45377" x2="50976" y2="34717"/>
                        <a14:foregroundMark x1="50976" y1="34717" x2="52439" y2="32264"/>
                        <a14:foregroundMark x1="50366" y1="25283" x2="50366" y2="26321"/>
                        <a14:foregroundMark x1="57805" y1="36226" x2="66220" y2="45094"/>
                        <a14:foregroundMark x1="45980" y1="56960" x2="54390" y2="87642"/>
                        <a14:foregroundMark x1="44131" y1="50212" x2="45386" y2="54789"/>
                        <a14:foregroundMark x1="39512" y1="93113" x2="53537" y2="91887"/>
                        <a14:foregroundMark x1="53537" y1="91887" x2="54390" y2="92075"/>
                        <a14:foregroundMark x1="43659" y1="95755" x2="50732" y2="96038"/>
                        <a14:foregroundMark x1="65854" y1="44340" x2="65610" y2="52170"/>
                        <a14:backgroundMark x1="48293" y1="48491" x2="48293" y2="48491"/>
                        <a14:backgroundMark x1="44268" y1="49245" x2="44268" y2="49245"/>
                        <a14:backgroundMark x1="41585" y1="49245" x2="45610" y2="48774"/>
                        <a14:backgroundMark x1="44634" y1="55755" x2="47317" y2="55566"/>
                      </a14:backgroundRemoval>
                    </a14:imgEffect>
                  </a14:imgLayer>
                </a14:imgProps>
              </a:ext>
              <a:ext uri="{28A0092B-C50C-407E-A947-70E740481C1C}">
                <a14:useLocalDpi xmlns:a14="http://schemas.microsoft.com/office/drawing/2010/main" val="0"/>
              </a:ext>
            </a:extLst>
          </a:blip>
          <a:srcRect/>
          <a:stretch>
            <a:fillRect/>
          </a:stretch>
        </p:blipFill>
        <p:spPr bwMode="auto">
          <a:xfrm>
            <a:off x="711972" y="4151026"/>
            <a:ext cx="507335" cy="655801"/>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2C9E627B-072D-467E-AFAE-83A89B914336}"/>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39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15CD2EFE-FAE5-41A2-9551-64E0E1632A52}"/>
              </a:ext>
            </a:extLst>
          </p:cNvPr>
          <p:cNvGraphicFramePr/>
          <p:nvPr>
            <p:extLst>
              <p:ext uri="{D42A27DB-BD31-4B8C-83A1-F6EECF244321}">
                <p14:modId xmlns:p14="http://schemas.microsoft.com/office/powerpoint/2010/main" val="3584749569"/>
              </p:ext>
            </p:extLst>
          </p:nvPr>
        </p:nvGraphicFramePr>
        <p:xfrm>
          <a:off x="2574985" y="1756255"/>
          <a:ext cx="8360402" cy="2639554"/>
        </p:xfrm>
        <a:graphic>
          <a:graphicData uri="http://schemas.openxmlformats.org/drawingml/2006/chart">
            <c:chart xmlns:c="http://schemas.openxmlformats.org/drawingml/2006/chart" xmlns:r="http://schemas.openxmlformats.org/officeDocument/2006/relationships" r:id="rId3"/>
          </a:graphicData>
        </a:graphic>
      </p:graphicFrame>
      <p:sp>
        <p:nvSpPr>
          <p:cNvPr id="17" name="Left Bracket 16">
            <a:extLst>
              <a:ext uri="{FF2B5EF4-FFF2-40B4-BE49-F238E27FC236}">
                <a16:creationId xmlns:a16="http://schemas.microsoft.com/office/drawing/2014/main" id="{F96E4D2C-F3A0-444B-A707-76F2D0AD74F5}"/>
              </a:ext>
            </a:extLst>
          </p:cNvPr>
          <p:cNvSpPr/>
          <p:nvPr/>
        </p:nvSpPr>
        <p:spPr>
          <a:xfrm>
            <a:off x="2510846" y="1784391"/>
            <a:ext cx="125896" cy="2376405"/>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C16BA42F-BD1E-4312-845F-88BE8D298FA2}"/>
              </a:ext>
            </a:extLst>
          </p:cNvPr>
          <p:cNvSpPr txBox="1"/>
          <p:nvPr/>
        </p:nvSpPr>
        <p:spPr>
          <a:xfrm>
            <a:off x="1588082" y="2663434"/>
            <a:ext cx="1003801" cy="584775"/>
          </a:xfrm>
          <a:prstGeom prst="rect">
            <a:avLst/>
          </a:prstGeom>
          <a:noFill/>
          <a:ln>
            <a:noFill/>
          </a:ln>
        </p:spPr>
        <p:txBody>
          <a:bodyPr wrap="square" rtlCol="0">
            <a:spAutoFit/>
          </a:bodyPr>
          <a:lstStyle/>
          <a:p>
            <a:r>
              <a:rPr lang="en-US" sz="1600" b="1" dirty="0"/>
              <a:t>STATUT </a:t>
            </a:r>
          </a:p>
          <a:p>
            <a:r>
              <a:rPr lang="en-US" sz="1600" b="1" dirty="0"/>
              <a:t>SOCIAL</a:t>
            </a:r>
          </a:p>
        </p:txBody>
      </p:sp>
      <p:pic>
        <p:nvPicPr>
          <p:cNvPr id="19" name="Picture 12" descr="Status bar - Free social icons">
            <a:extLst>
              <a:ext uri="{FF2B5EF4-FFF2-40B4-BE49-F238E27FC236}">
                <a16:creationId xmlns:a16="http://schemas.microsoft.com/office/drawing/2014/main" id="{0FCB6DE6-472C-4337-A00D-498E8F10F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813" y="2630691"/>
            <a:ext cx="584786" cy="5847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Religion Icons - 28,850 free vector icons">
            <a:extLst>
              <a:ext uri="{FF2B5EF4-FFF2-40B4-BE49-F238E27FC236}">
                <a16:creationId xmlns:a16="http://schemas.microsoft.com/office/drawing/2014/main" id="{2261B974-25B4-4EE5-B3FA-5F13A3289A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311" y="4585707"/>
            <a:ext cx="584786" cy="58478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E4B6E68-BEBD-4DF9-BCD6-02B7C7DE3B9E}"/>
              </a:ext>
            </a:extLst>
          </p:cNvPr>
          <p:cNvSpPr txBox="1"/>
          <p:nvPr/>
        </p:nvSpPr>
        <p:spPr>
          <a:xfrm>
            <a:off x="1588082" y="4694017"/>
            <a:ext cx="1003801" cy="338554"/>
          </a:xfrm>
          <a:prstGeom prst="rect">
            <a:avLst/>
          </a:prstGeom>
          <a:noFill/>
          <a:ln>
            <a:noFill/>
          </a:ln>
        </p:spPr>
        <p:txBody>
          <a:bodyPr wrap="square" rtlCol="0">
            <a:spAutoFit/>
          </a:bodyPr>
          <a:lstStyle/>
          <a:p>
            <a:r>
              <a:rPr lang="en-US" sz="1600" b="1" dirty="0"/>
              <a:t>RELIGIE</a:t>
            </a:r>
          </a:p>
        </p:txBody>
      </p:sp>
      <p:graphicFrame>
        <p:nvGraphicFramePr>
          <p:cNvPr id="22" name="Chart 21">
            <a:extLst>
              <a:ext uri="{FF2B5EF4-FFF2-40B4-BE49-F238E27FC236}">
                <a16:creationId xmlns:a16="http://schemas.microsoft.com/office/drawing/2014/main" id="{357A8D0B-47FF-447B-AFDE-AB66FC5FE3CF}"/>
              </a:ext>
            </a:extLst>
          </p:cNvPr>
          <p:cNvGraphicFramePr/>
          <p:nvPr>
            <p:extLst>
              <p:ext uri="{D42A27DB-BD31-4B8C-83A1-F6EECF244321}">
                <p14:modId xmlns:p14="http://schemas.microsoft.com/office/powerpoint/2010/main" val="2877669559"/>
              </p:ext>
            </p:extLst>
          </p:nvPr>
        </p:nvGraphicFramePr>
        <p:xfrm>
          <a:off x="2603834" y="4574325"/>
          <a:ext cx="8333296" cy="1651087"/>
        </p:xfrm>
        <a:graphic>
          <a:graphicData uri="http://schemas.openxmlformats.org/drawingml/2006/chart">
            <c:chart xmlns:c="http://schemas.openxmlformats.org/drawingml/2006/chart" xmlns:r="http://schemas.openxmlformats.org/officeDocument/2006/relationships" r:id="rId6"/>
          </a:graphicData>
        </a:graphic>
      </p:graphicFrame>
      <p:sp>
        <p:nvSpPr>
          <p:cNvPr id="24" name="Left Bracket 23">
            <a:extLst>
              <a:ext uri="{FF2B5EF4-FFF2-40B4-BE49-F238E27FC236}">
                <a16:creationId xmlns:a16="http://schemas.microsoft.com/office/drawing/2014/main" id="{EAC58C43-2760-4A51-8B8D-C7D47650EF91}"/>
              </a:ext>
            </a:extLst>
          </p:cNvPr>
          <p:cNvSpPr/>
          <p:nvPr/>
        </p:nvSpPr>
        <p:spPr>
          <a:xfrm>
            <a:off x="2510846" y="4641127"/>
            <a:ext cx="64139" cy="627675"/>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2A7A66ED-BB78-4114-A4A7-A04776CB11A3}"/>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FD09E708-FC33-4820-943C-F6C070707155}"/>
              </a:ext>
            </a:extLst>
          </p:cNvPr>
          <p:cNvSpPr txBox="1">
            <a:spLocks/>
          </p:cNvSpPr>
          <p:nvPr/>
        </p:nvSpPr>
        <p:spPr>
          <a:xfrm>
            <a:off x="2222271" y="942099"/>
            <a:ext cx="9158056" cy="584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t>Atitudinea general</a:t>
            </a:r>
            <a:r>
              <a:rPr lang="ro-RO" sz="2400" b="1"/>
              <a:t>ă</a:t>
            </a:r>
            <a:r>
              <a:rPr lang="en-US" sz="2400" b="1"/>
              <a:t> fa</a:t>
            </a:r>
            <a:r>
              <a:rPr lang="ro-RO" sz="2400" b="1"/>
              <a:t>ță</a:t>
            </a:r>
            <a:r>
              <a:rPr lang="en-US" sz="2400" b="1"/>
              <a:t> de…</a:t>
            </a:r>
            <a:endParaRPr lang="en-US" sz="2400" b="1" dirty="0"/>
          </a:p>
        </p:txBody>
      </p:sp>
      <p:sp>
        <p:nvSpPr>
          <p:cNvPr id="14" name="TextBox 13">
            <a:extLst>
              <a:ext uri="{FF2B5EF4-FFF2-40B4-BE49-F238E27FC236}">
                <a16:creationId xmlns:a16="http://schemas.microsoft.com/office/drawing/2014/main" id="{85F661C7-E43A-492A-B7EB-AC6E20086354}"/>
              </a:ext>
            </a:extLst>
          </p:cNvPr>
          <p:cNvSpPr txBox="1"/>
          <p:nvPr/>
        </p:nvSpPr>
        <p:spPr>
          <a:xfrm>
            <a:off x="950433" y="5733585"/>
            <a:ext cx="6096000" cy="430887"/>
          </a:xfrm>
          <a:prstGeom prst="rect">
            <a:avLst/>
          </a:prstGeom>
          <a:noFill/>
        </p:spPr>
        <p:txBody>
          <a:bodyPr wrap="square" rtlCol="0">
            <a:spAutoFit/>
          </a:bodyPr>
          <a:lstStyle/>
          <a:p>
            <a:r>
              <a:rPr lang="it-IT" sz="1100" i="1" dirty="0"/>
              <a:t>A2. Sunte</a:t>
            </a:r>
            <a:r>
              <a:rPr lang="ro-RO" sz="1100" i="1" dirty="0"/>
              <a:t>ț</a:t>
            </a:r>
            <a:r>
              <a:rPr lang="it-IT" sz="1100" i="1" dirty="0"/>
              <a:t>i mai degrab</a:t>
            </a:r>
            <a:r>
              <a:rPr lang="ro-RO" sz="1100" i="1" dirty="0"/>
              <a:t>ă</a:t>
            </a:r>
            <a:r>
              <a:rPr lang="it-IT" sz="1100" i="1" dirty="0"/>
              <a:t> </a:t>
            </a:r>
            <a:r>
              <a:rPr lang="ro-RO" sz="1100" i="1" dirty="0"/>
              <a:t>î</a:t>
            </a:r>
            <a:r>
              <a:rPr lang="it-IT" sz="1100" i="1" dirty="0"/>
              <a:t>n acord sau mai degrab</a:t>
            </a:r>
            <a:r>
              <a:rPr lang="ro-RO" sz="1100" i="1" dirty="0"/>
              <a:t>ă</a:t>
            </a:r>
            <a:r>
              <a:rPr lang="it-IT" sz="1100" i="1" dirty="0"/>
              <a:t> </a:t>
            </a:r>
            <a:r>
              <a:rPr lang="ro-RO" sz="1100" i="1" dirty="0"/>
              <a:t>î</a:t>
            </a:r>
            <a:r>
              <a:rPr lang="it-IT" sz="1100" i="1" dirty="0"/>
              <a:t>n dezacord cu urmatoarele afirma</a:t>
            </a:r>
            <a:r>
              <a:rPr lang="ro-RO" sz="1100" i="1" dirty="0"/>
              <a:t>ț</a:t>
            </a:r>
            <a:r>
              <a:rPr lang="it-IT" sz="1100" i="1" dirty="0"/>
              <a:t>ii? Baz</a:t>
            </a:r>
            <a:r>
              <a:rPr lang="ro-RO" sz="1100" i="1" dirty="0"/>
              <a:t>a</a:t>
            </a:r>
            <a:r>
              <a:rPr lang="it-IT" sz="1100" i="1" dirty="0"/>
              <a:t>=6</a:t>
            </a:r>
            <a:r>
              <a:rPr lang="ro-RO" sz="1100" i="1" dirty="0"/>
              <a:t>11</a:t>
            </a:r>
            <a:endParaRPr lang="it-IT" sz="1100" i="1" dirty="0"/>
          </a:p>
          <a:p>
            <a:r>
              <a:rPr lang="it-IT" sz="1100" i="1" dirty="0"/>
              <a:t>A3. Sunte</a:t>
            </a:r>
            <a:r>
              <a:rPr lang="ro-RO" sz="1100" i="1" dirty="0"/>
              <a:t>ț</a:t>
            </a:r>
            <a:r>
              <a:rPr lang="it-IT" sz="1100" i="1" dirty="0"/>
              <a:t>i mai degrab</a:t>
            </a:r>
            <a:r>
              <a:rPr lang="ro-RO" sz="1100" i="1" dirty="0"/>
              <a:t>ă</a:t>
            </a:r>
            <a:r>
              <a:rPr lang="it-IT" sz="1100" i="1" dirty="0"/>
              <a:t> </a:t>
            </a:r>
            <a:r>
              <a:rPr lang="ro-RO" sz="1100" i="1" dirty="0"/>
              <a:t>î</a:t>
            </a:r>
            <a:r>
              <a:rPr lang="it-IT" sz="1100" i="1" dirty="0"/>
              <a:t>n acord sau mai degrab</a:t>
            </a:r>
            <a:r>
              <a:rPr lang="ro-RO" sz="1100" i="1" dirty="0"/>
              <a:t>ă</a:t>
            </a:r>
            <a:r>
              <a:rPr lang="it-IT" sz="1100" i="1" dirty="0"/>
              <a:t> </a:t>
            </a:r>
            <a:r>
              <a:rPr lang="ro-RO" sz="1100" i="1" dirty="0"/>
              <a:t>î</a:t>
            </a:r>
            <a:r>
              <a:rPr lang="it-IT" sz="1100" i="1" dirty="0"/>
              <a:t>n dezacord cu urmatoarele afirma</a:t>
            </a:r>
            <a:r>
              <a:rPr lang="ro-RO" sz="1100" i="1" dirty="0"/>
              <a:t>ț</a:t>
            </a:r>
            <a:r>
              <a:rPr lang="it-IT" sz="1100" i="1" dirty="0"/>
              <a:t>ii? Baz</a:t>
            </a:r>
            <a:r>
              <a:rPr lang="ro-RO" sz="1100" i="1" dirty="0"/>
              <a:t>a</a:t>
            </a:r>
            <a:r>
              <a:rPr lang="it-IT" sz="1100" i="1" dirty="0"/>
              <a:t>=6</a:t>
            </a:r>
            <a:r>
              <a:rPr lang="ro-RO" sz="1100" i="1" dirty="0"/>
              <a:t>11</a:t>
            </a:r>
            <a:endParaRPr lang="it-IT" sz="1100" i="1" dirty="0"/>
          </a:p>
        </p:txBody>
      </p:sp>
    </p:spTree>
    <p:extLst>
      <p:ext uri="{BB962C8B-B14F-4D97-AF65-F5344CB8AC3E}">
        <p14:creationId xmlns:p14="http://schemas.microsoft.com/office/powerpoint/2010/main" val="2744660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0B7088D-5C00-46D9-97A5-6D9D65B346A4}"/>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0E003B2-EEF3-48AA-9949-8C76437065D9}"/>
              </a:ext>
            </a:extLst>
          </p:cNvPr>
          <p:cNvSpPr txBox="1"/>
          <p:nvPr/>
        </p:nvSpPr>
        <p:spPr>
          <a:xfrm>
            <a:off x="792480" y="5907298"/>
            <a:ext cx="7471883" cy="261610"/>
          </a:xfrm>
          <a:prstGeom prst="rect">
            <a:avLst/>
          </a:prstGeom>
          <a:noFill/>
        </p:spPr>
        <p:txBody>
          <a:bodyPr wrap="square" rtlCol="0">
            <a:spAutoFit/>
          </a:bodyPr>
          <a:lstStyle/>
          <a:p>
            <a:r>
              <a:rPr lang="it-IT" sz="1100" i="1" dirty="0"/>
              <a:t>A5. Pentru fiecare dintre urm</a:t>
            </a:r>
            <a:r>
              <a:rPr lang="ro-RO" sz="1100" i="1" dirty="0"/>
              <a:t>ă</a:t>
            </a:r>
            <a:r>
              <a:rPr lang="it-IT" sz="1100" i="1" dirty="0"/>
              <a:t>toarele afirma</a:t>
            </a:r>
            <a:r>
              <a:rPr lang="ro-RO" sz="1100" i="1" dirty="0"/>
              <a:t>ț</a:t>
            </a:r>
            <a:r>
              <a:rPr lang="it-IT" sz="1100" i="1" dirty="0"/>
              <a:t>ii, v</a:t>
            </a:r>
            <a:r>
              <a:rPr lang="ro-RO" sz="1100" i="1" dirty="0"/>
              <a:t>ă</a:t>
            </a:r>
            <a:r>
              <a:rPr lang="it-IT" sz="1100" i="1" dirty="0"/>
              <a:t> rog s</a:t>
            </a:r>
            <a:r>
              <a:rPr lang="ro-RO" sz="1100" i="1" dirty="0"/>
              <a:t>ă</a:t>
            </a:r>
            <a:r>
              <a:rPr lang="it-IT" sz="1100" i="1" dirty="0"/>
              <a:t> alege</a:t>
            </a:r>
            <a:r>
              <a:rPr lang="ro-RO" sz="1100" i="1" dirty="0"/>
              <a:t>ț</a:t>
            </a:r>
            <a:r>
              <a:rPr lang="it-IT" sz="1100" i="1" dirty="0"/>
              <a:t>i varianta de r</a:t>
            </a:r>
            <a:r>
              <a:rPr lang="ro-RO" sz="1100" i="1" dirty="0"/>
              <a:t>ă</a:t>
            </a:r>
            <a:r>
              <a:rPr lang="it-IT" sz="1100" i="1" dirty="0"/>
              <a:t>spuns care vi se potrive</a:t>
            </a:r>
            <a:r>
              <a:rPr lang="ro-RO" sz="1100" i="1" dirty="0"/>
              <a:t>ș</a:t>
            </a:r>
            <a:r>
              <a:rPr lang="it-IT" sz="1100" i="1" dirty="0"/>
              <a:t>te dvs. ? Baz</a:t>
            </a:r>
            <a:r>
              <a:rPr lang="ro-RO" sz="1100" i="1" dirty="0"/>
              <a:t>a</a:t>
            </a:r>
            <a:r>
              <a:rPr lang="it-IT" sz="1100" i="1" dirty="0"/>
              <a:t>=6</a:t>
            </a:r>
            <a:r>
              <a:rPr lang="ro-RO" sz="1100" i="1" dirty="0"/>
              <a:t>11</a:t>
            </a:r>
            <a:r>
              <a:rPr lang="it-IT" sz="1100" i="1" dirty="0"/>
              <a:t>  </a:t>
            </a:r>
            <a:endParaRPr lang="en-US" sz="1100" i="1" dirty="0"/>
          </a:p>
        </p:txBody>
      </p:sp>
      <p:pic>
        <p:nvPicPr>
          <p:cNvPr id="3" name="Graphic 2" descr="Ring outline">
            <a:extLst>
              <a:ext uri="{FF2B5EF4-FFF2-40B4-BE49-F238E27FC236}">
                <a16:creationId xmlns:a16="http://schemas.microsoft.com/office/drawing/2014/main" id="{BBF0FB65-1F2F-4E20-B81C-091939D28C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092" y="2044521"/>
            <a:ext cx="827650" cy="827650"/>
          </a:xfrm>
          <a:prstGeom prst="rect">
            <a:avLst/>
          </a:prstGeom>
        </p:spPr>
      </p:pic>
      <p:sp>
        <p:nvSpPr>
          <p:cNvPr id="8" name="Left Bracket 7">
            <a:extLst>
              <a:ext uri="{FF2B5EF4-FFF2-40B4-BE49-F238E27FC236}">
                <a16:creationId xmlns:a16="http://schemas.microsoft.com/office/drawing/2014/main" id="{72F29ABD-3E1D-4225-82ED-768D40CEA8D3}"/>
              </a:ext>
            </a:extLst>
          </p:cNvPr>
          <p:cNvSpPr/>
          <p:nvPr/>
        </p:nvSpPr>
        <p:spPr>
          <a:xfrm>
            <a:off x="2231427" y="1512515"/>
            <a:ext cx="132877" cy="1857318"/>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3D173DB5-70A2-4B1D-A6AC-E56257C1C62C}"/>
              </a:ext>
            </a:extLst>
          </p:cNvPr>
          <p:cNvGraphicFramePr/>
          <p:nvPr>
            <p:extLst>
              <p:ext uri="{D42A27DB-BD31-4B8C-83A1-F6EECF244321}">
                <p14:modId xmlns:p14="http://schemas.microsoft.com/office/powerpoint/2010/main" val="1229924291"/>
              </p:ext>
            </p:extLst>
          </p:nvPr>
        </p:nvGraphicFramePr>
        <p:xfrm>
          <a:off x="2410532" y="1453349"/>
          <a:ext cx="7799740" cy="197565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Female Profile outline">
            <a:extLst>
              <a:ext uri="{FF2B5EF4-FFF2-40B4-BE49-F238E27FC236}">
                <a16:creationId xmlns:a16="http://schemas.microsoft.com/office/drawing/2014/main" id="{2AF19164-B971-49F6-A73F-79731F9C91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2015" y="4220180"/>
            <a:ext cx="830575" cy="830575"/>
          </a:xfrm>
          <a:prstGeom prst="rect">
            <a:avLst/>
          </a:prstGeom>
        </p:spPr>
      </p:pic>
      <p:sp>
        <p:nvSpPr>
          <p:cNvPr id="14" name="Left Bracket 13">
            <a:extLst>
              <a:ext uri="{FF2B5EF4-FFF2-40B4-BE49-F238E27FC236}">
                <a16:creationId xmlns:a16="http://schemas.microsoft.com/office/drawing/2014/main" id="{D2EE7EF4-D322-4A6E-9393-334967CFFC50}"/>
              </a:ext>
            </a:extLst>
          </p:cNvPr>
          <p:cNvSpPr/>
          <p:nvPr/>
        </p:nvSpPr>
        <p:spPr>
          <a:xfrm>
            <a:off x="2231427" y="3706809"/>
            <a:ext cx="132877" cy="1857318"/>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7" name="Chart 16">
            <a:extLst>
              <a:ext uri="{FF2B5EF4-FFF2-40B4-BE49-F238E27FC236}">
                <a16:creationId xmlns:a16="http://schemas.microsoft.com/office/drawing/2014/main" id="{DB67A427-32E2-4F97-8A19-35EC41D4E633}"/>
              </a:ext>
            </a:extLst>
          </p:cNvPr>
          <p:cNvGraphicFramePr/>
          <p:nvPr>
            <p:extLst>
              <p:ext uri="{D42A27DB-BD31-4B8C-83A1-F6EECF244321}">
                <p14:modId xmlns:p14="http://schemas.microsoft.com/office/powerpoint/2010/main" val="1012183205"/>
              </p:ext>
            </p:extLst>
          </p:nvPr>
        </p:nvGraphicFramePr>
        <p:xfrm>
          <a:off x="2545346" y="3577392"/>
          <a:ext cx="9776656" cy="2126112"/>
        </p:xfrm>
        <a:graphic>
          <a:graphicData uri="http://schemas.openxmlformats.org/drawingml/2006/chart">
            <c:chart xmlns:c="http://schemas.openxmlformats.org/drawingml/2006/chart" xmlns:r="http://schemas.openxmlformats.org/officeDocument/2006/relationships" r:id="rId8"/>
          </a:graphicData>
        </a:graphic>
      </p:graphicFrame>
      <p:sp>
        <p:nvSpPr>
          <p:cNvPr id="13" name="Title 1">
            <a:extLst>
              <a:ext uri="{FF2B5EF4-FFF2-40B4-BE49-F238E27FC236}">
                <a16:creationId xmlns:a16="http://schemas.microsoft.com/office/drawing/2014/main" id="{B79EED7E-4F8D-4B26-8E9F-683EE28A1261}"/>
              </a:ext>
            </a:extLst>
          </p:cNvPr>
          <p:cNvSpPr txBox="1">
            <a:spLocks/>
          </p:cNvSpPr>
          <p:nvPr/>
        </p:nvSpPr>
        <p:spPr>
          <a:xfrm>
            <a:off x="2222271" y="764676"/>
            <a:ext cx="9158056" cy="584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t>Atitudinea general</a:t>
            </a:r>
            <a:r>
              <a:rPr lang="ro-RO" sz="2400" b="1"/>
              <a:t>ă</a:t>
            </a:r>
            <a:r>
              <a:rPr lang="en-US" sz="2400" b="1"/>
              <a:t> fa</a:t>
            </a:r>
            <a:r>
              <a:rPr lang="ro-RO" sz="2400" b="1"/>
              <a:t>ță</a:t>
            </a:r>
            <a:r>
              <a:rPr lang="en-US" sz="2400" b="1"/>
              <a:t> de…</a:t>
            </a:r>
            <a:endParaRPr lang="en-US" sz="2400" b="1" dirty="0"/>
          </a:p>
        </p:txBody>
      </p:sp>
      <p:sp>
        <p:nvSpPr>
          <p:cNvPr id="16" name="TextBox 15">
            <a:extLst>
              <a:ext uri="{FF2B5EF4-FFF2-40B4-BE49-F238E27FC236}">
                <a16:creationId xmlns:a16="http://schemas.microsoft.com/office/drawing/2014/main" id="{E911789B-6AA3-4AE2-9E4A-C5B6326F363C}"/>
              </a:ext>
            </a:extLst>
          </p:cNvPr>
          <p:cNvSpPr txBox="1"/>
          <p:nvPr/>
        </p:nvSpPr>
        <p:spPr>
          <a:xfrm>
            <a:off x="778450" y="2044613"/>
            <a:ext cx="1799403" cy="830997"/>
          </a:xfrm>
          <a:prstGeom prst="rect">
            <a:avLst/>
          </a:prstGeom>
          <a:noFill/>
          <a:ln>
            <a:noFill/>
          </a:ln>
        </p:spPr>
        <p:txBody>
          <a:bodyPr wrap="square" rtlCol="0">
            <a:spAutoFit/>
          </a:bodyPr>
          <a:lstStyle/>
          <a:p>
            <a:r>
              <a:rPr lang="ro-RO" sz="1600" b="1" dirty="0"/>
              <a:t>RELAȚII DINTRE PERSOANE DE ACELAȘI SEX</a:t>
            </a:r>
            <a:endParaRPr lang="en-US" sz="1600" b="1" dirty="0"/>
          </a:p>
        </p:txBody>
      </p:sp>
      <p:sp>
        <p:nvSpPr>
          <p:cNvPr id="18" name="TextBox 17">
            <a:extLst>
              <a:ext uri="{FF2B5EF4-FFF2-40B4-BE49-F238E27FC236}">
                <a16:creationId xmlns:a16="http://schemas.microsoft.com/office/drawing/2014/main" id="{FC5EE016-2A14-40B4-8B9A-BE91C2E4FEE5}"/>
              </a:ext>
            </a:extLst>
          </p:cNvPr>
          <p:cNvSpPr txBox="1"/>
          <p:nvPr/>
        </p:nvSpPr>
        <p:spPr>
          <a:xfrm>
            <a:off x="1400851" y="4466190"/>
            <a:ext cx="830576" cy="338554"/>
          </a:xfrm>
          <a:prstGeom prst="rect">
            <a:avLst/>
          </a:prstGeom>
          <a:noFill/>
          <a:ln>
            <a:noFill/>
          </a:ln>
        </p:spPr>
        <p:txBody>
          <a:bodyPr wrap="square" rtlCol="0">
            <a:spAutoFit/>
          </a:bodyPr>
          <a:lstStyle/>
          <a:p>
            <a:r>
              <a:rPr lang="ro-RO" sz="1600" b="1" dirty="0"/>
              <a:t>FEMEI</a:t>
            </a:r>
            <a:endParaRPr lang="en-US" sz="1600" b="1" dirty="0"/>
          </a:p>
        </p:txBody>
      </p:sp>
    </p:spTree>
    <p:extLst>
      <p:ext uri="{BB962C8B-B14F-4D97-AF65-F5344CB8AC3E}">
        <p14:creationId xmlns:p14="http://schemas.microsoft.com/office/powerpoint/2010/main" val="1594282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0B7088D-5C00-46D9-97A5-6D9D65B346A4}"/>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72F29ABD-3E1D-4225-82ED-768D40CEA8D3}"/>
              </a:ext>
            </a:extLst>
          </p:cNvPr>
          <p:cNvSpPr/>
          <p:nvPr/>
        </p:nvSpPr>
        <p:spPr>
          <a:xfrm>
            <a:off x="1977568" y="1517336"/>
            <a:ext cx="244703" cy="3884328"/>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Graphic 3" descr="Cheers outline">
            <a:extLst>
              <a:ext uri="{FF2B5EF4-FFF2-40B4-BE49-F238E27FC236}">
                <a16:creationId xmlns:a16="http://schemas.microsoft.com/office/drawing/2014/main" id="{0D665EBA-C670-4741-B82C-19FC8DE42C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1551" y="2504206"/>
            <a:ext cx="1114434" cy="1114434"/>
          </a:xfrm>
          <a:prstGeom prst="rect">
            <a:avLst/>
          </a:prstGeom>
        </p:spPr>
      </p:pic>
      <p:graphicFrame>
        <p:nvGraphicFramePr>
          <p:cNvPr id="9" name="Chart 8">
            <a:extLst>
              <a:ext uri="{FF2B5EF4-FFF2-40B4-BE49-F238E27FC236}">
                <a16:creationId xmlns:a16="http://schemas.microsoft.com/office/drawing/2014/main" id="{4500A7D4-8260-4B28-80FF-AF9B8C7E1CE0}"/>
              </a:ext>
            </a:extLst>
          </p:cNvPr>
          <p:cNvGraphicFramePr/>
          <p:nvPr>
            <p:extLst>
              <p:ext uri="{D42A27DB-BD31-4B8C-83A1-F6EECF244321}">
                <p14:modId xmlns:p14="http://schemas.microsoft.com/office/powerpoint/2010/main" val="2331830756"/>
              </p:ext>
            </p:extLst>
          </p:nvPr>
        </p:nvGraphicFramePr>
        <p:xfrm>
          <a:off x="2398386" y="1456336"/>
          <a:ext cx="9776656" cy="4136704"/>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B14013AE-4FF6-4BA3-8E8E-BF15D508DA27}"/>
              </a:ext>
            </a:extLst>
          </p:cNvPr>
          <p:cNvSpPr txBox="1"/>
          <p:nvPr/>
        </p:nvSpPr>
        <p:spPr>
          <a:xfrm>
            <a:off x="792480" y="5907298"/>
            <a:ext cx="7471883" cy="261610"/>
          </a:xfrm>
          <a:prstGeom prst="rect">
            <a:avLst/>
          </a:prstGeom>
          <a:noFill/>
        </p:spPr>
        <p:txBody>
          <a:bodyPr wrap="square" rtlCol="0">
            <a:spAutoFit/>
          </a:bodyPr>
          <a:lstStyle/>
          <a:p>
            <a:r>
              <a:rPr lang="it-IT" sz="1100" i="1" dirty="0"/>
              <a:t>A5. Pentru fiecare dintre urm</a:t>
            </a:r>
            <a:r>
              <a:rPr lang="ro-RO" sz="1100" i="1" dirty="0"/>
              <a:t>ă</a:t>
            </a:r>
            <a:r>
              <a:rPr lang="it-IT" sz="1100" i="1" dirty="0"/>
              <a:t>toarele afirma</a:t>
            </a:r>
            <a:r>
              <a:rPr lang="ro-RO" sz="1100" i="1" dirty="0"/>
              <a:t>ț</a:t>
            </a:r>
            <a:r>
              <a:rPr lang="it-IT" sz="1100" i="1" dirty="0"/>
              <a:t>ii, v</a:t>
            </a:r>
            <a:r>
              <a:rPr lang="ro-RO" sz="1100" i="1" dirty="0"/>
              <a:t>ă</a:t>
            </a:r>
            <a:r>
              <a:rPr lang="it-IT" sz="1100" i="1" dirty="0"/>
              <a:t> rog s</a:t>
            </a:r>
            <a:r>
              <a:rPr lang="ro-RO" sz="1100" i="1" dirty="0"/>
              <a:t>ă</a:t>
            </a:r>
            <a:r>
              <a:rPr lang="it-IT" sz="1100" i="1" dirty="0"/>
              <a:t> alege</a:t>
            </a:r>
            <a:r>
              <a:rPr lang="ro-RO" sz="1100" i="1" dirty="0"/>
              <a:t>ț</a:t>
            </a:r>
            <a:r>
              <a:rPr lang="it-IT" sz="1100" i="1" dirty="0"/>
              <a:t>i varianta de r</a:t>
            </a:r>
            <a:r>
              <a:rPr lang="ro-RO" sz="1100" i="1" dirty="0"/>
              <a:t>ă</a:t>
            </a:r>
            <a:r>
              <a:rPr lang="it-IT" sz="1100" i="1" dirty="0"/>
              <a:t>spuns care vi se potrive</a:t>
            </a:r>
            <a:r>
              <a:rPr lang="ro-RO" sz="1100" i="1" dirty="0"/>
              <a:t>ș</a:t>
            </a:r>
            <a:r>
              <a:rPr lang="it-IT" sz="1100" i="1" dirty="0"/>
              <a:t>te dvs. ? Baz</a:t>
            </a:r>
            <a:r>
              <a:rPr lang="ro-RO" sz="1100" i="1" dirty="0"/>
              <a:t>a</a:t>
            </a:r>
            <a:r>
              <a:rPr lang="it-IT" sz="1100" i="1" dirty="0"/>
              <a:t>=6</a:t>
            </a:r>
            <a:r>
              <a:rPr lang="ro-RO" sz="1100" i="1" dirty="0"/>
              <a:t>11</a:t>
            </a:r>
            <a:r>
              <a:rPr lang="it-IT" sz="1100" i="1" dirty="0"/>
              <a:t>  </a:t>
            </a:r>
            <a:endParaRPr lang="en-US" sz="1100" i="1" dirty="0"/>
          </a:p>
        </p:txBody>
      </p:sp>
      <p:sp>
        <p:nvSpPr>
          <p:cNvPr id="12" name="Title 1">
            <a:extLst>
              <a:ext uri="{FF2B5EF4-FFF2-40B4-BE49-F238E27FC236}">
                <a16:creationId xmlns:a16="http://schemas.microsoft.com/office/drawing/2014/main" id="{F9090886-F486-4B38-A416-53B7A2984D41}"/>
              </a:ext>
            </a:extLst>
          </p:cNvPr>
          <p:cNvSpPr txBox="1">
            <a:spLocks/>
          </p:cNvSpPr>
          <p:nvPr/>
        </p:nvSpPr>
        <p:spPr>
          <a:xfrm>
            <a:off x="2222271" y="764676"/>
            <a:ext cx="9158056" cy="584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t>Atitudinea general</a:t>
            </a:r>
            <a:r>
              <a:rPr lang="ro-RO" sz="2400" b="1"/>
              <a:t>ă</a:t>
            </a:r>
            <a:r>
              <a:rPr lang="en-US" sz="2400" b="1"/>
              <a:t> fa</a:t>
            </a:r>
            <a:r>
              <a:rPr lang="ro-RO" sz="2400" b="1"/>
              <a:t>ță</a:t>
            </a:r>
            <a:r>
              <a:rPr lang="en-US" sz="2400" b="1"/>
              <a:t> de…</a:t>
            </a:r>
            <a:endParaRPr lang="en-US" sz="2400" b="1" dirty="0"/>
          </a:p>
        </p:txBody>
      </p:sp>
      <p:sp>
        <p:nvSpPr>
          <p:cNvPr id="16" name="TextBox 15">
            <a:extLst>
              <a:ext uri="{FF2B5EF4-FFF2-40B4-BE49-F238E27FC236}">
                <a16:creationId xmlns:a16="http://schemas.microsoft.com/office/drawing/2014/main" id="{A3AC9AC2-7A31-4CC7-B6EC-1CB0A7A3B0A5}"/>
              </a:ext>
            </a:extLst>
          </p:cNvPr>
          <p:cNvSpPr txBox="1"/>
          <p:nvPr/>
        </p:nvSpPr>
        <p:spPr>
          <a:xfrm>
            <a:off x="289066" y="3767612"/>
            <a:ext cx="1799403" cy="584775"/>
          </a:xfrm>
          <a:prstGeom prst="rect">
            <a:avLst/>
          </a:prstGeom>
          <a:noFill/>
          <a:ln>
            <a:noFill/>
          </a:ln>
        </p:spPr>
        <p:txBody>
          <a:bodyPr wrap="square" rtlCol="0">
            <a:spAutoFit/>
          </a:bodyPr>
          <a:lstStyle/>
          <a:p>
            <a:pPr algn="ctr"/>
            <a:r>
              <a:rPr lang="ro-RO" sz="1600" b="1" dirty="0"/>
              <a:t>NAȚIONALITATE </a:t>
            </a:r>
          </a:p>
          <a:p>
            <a:pPr algn="ctr"/>
            <a:r>
              <a:rPr lang="ro-RO" sz="1600" b="1" dirty="0"/>
              <a:t>&amp; ETNIE</a:t>
            </a:r>
            <a:endParaRPr lang="en-US" sz="1600" b="1" dirty="0"/>
          </a:p>
        </p:txBody>
      </p:sp>
    </p:spTree>
    <p:extLst>
      <p:ext uri="{BB962C8B-B14F-4D97-AF65-F5344CB8AC3E}">
        <p14:creationId xmlns:p14="http://schemas.microsoft.com/office/powerpoint/2010/main" val="3438996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19792B5B-00F4-415E-BE76-1A61FB499DD3}"/>
              </a:ext>
            </a:extLst>
          </p:cNvPr>
          <p:cNvGraphicFramePr/>
          <p:nvPr>
            <p:extLst>
              <p:ext uri="{D42A27DB-BD31-4B8C-83A1-F6EECF244321}">
                <p14:modId xmlns:p14="http://schemas.microsoft.com/office/powerpoint/2010/main" val="2187973275"/>
              </p:ext>
            </p:extLst>
          </p:nvPr>
        </p:nvGraphicFramePr>
        <p:xfrm>
          <a:off x="2513743" y="3952814"/>
          <a:ext cx="8825495" cy="2286762"/>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E0B7088D-5C00-46D9-97A5-6D9D65B346A4}"/>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Left Bracket 13">
            <a:extLst>
              <a:ext uri="{FF2B5EF4-FFF2-40B4-BE49-F238E27FC236}">
                <a16:creationId xmlns:a16="http://schemas.microsoft.com/office/drawing/2014/main" id="{D2EE7EF4-D322-4A6E-9393-334967CFFC50}"/>
              </a:ext>
            </a:extLst>
          </p:cNvPr>
          <p:cNvSpPr/>
          <p:nvPr/>
        </p:nvSpPr>
        <p:spPr>
          <a:xfrm>
            <a:off x="2422262" y="2161201"/>
            <a:ext cx="132877" cy="1857318"/>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Graphic 3" descr="Lecturer outline">
            <a:extLst>
              <a:ext uri="{FF2B5EF4-FFF2-40B4-BE49-F238E27FC236}">
                <a16:creationId xmlns:a16="http://schemas.microsoft.com/office/drawing/2014/main" id="{5367D303-A23C-48C6-8C43-614E50B80E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4340" y="2275265"/>
            <a:ext cx="914400" cy="914400"/>
          </a:xfrm>
          <a:prstGeom prst="rect">
            <a:avLst/>
          </a:prstGeom>
        </p:spPr>
      </p:pic>
      <p:graphicFrame>
        <p:nvGraphicFramePr>
          <p:cNvPr id="8" name="Chart 7">
            <a:extLst>
              <a:ext uri="{FF2B5EF4-FFF2-40B4-BE49-F238E27FC236}">
                <a16:creationId xmlns:a16="http://schemas.microsoft.com/office/drawing/2014/main" id="{88DB4B76-426A-497E-B9C7-3D0194925F78}"/>
              </a:ext>
            </a:extLst>
          </p:cNvPr>
          <p:cNvGraphicFramePr/>
          <p:nvPr>
            <p:extLst>
              <p:ext uri="{D42A27DB-BD31-4B8C-83A1-F6EECF244321}">
                <p14:modId xmlns:p14="http://schemas.microsoft.com/office/powerpoint/2010/main" val="4044137489"/>
              </p:ext>
            </p:extLst>
          </p:nvPr>
        </p:nvGraphicFramePr>
        <p:xfrm>
          <a:off x="2513743" y="1854590"/>
          <a:ext cx="8825495" cy="2286762"/>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17EE0179-9AB1-4034-A26A-4B1A6C012259}"/>
              </a:ext>
            </a:extLst>
          </p:cNvPr>
          <p:cNvSpPr txBox="1"/>
          <p:nvPr/>
        </p:nvSpPr>
        <p:spPr>
          <a:xfrm>
            <a:off x="792480" y="5907298"/>
            <a:ext cx="7471883" cy="261610"/>
          </a:xfrm>
          <a:prstGeom prst="rect">
            <a:avLst/>
          </a:prstGeom>
          <a:noFill/>
        </p:spPr>
        <p:txBody>
          <a:bodyPr wrap="square" rtlCol="0">
            <a:spAutoFit/>
          </a:bodyPr>
          <a:lstStyle/>
          <a:p>
            <a:r>
              <a:rPr lang="it-IT" sz="1100" i="1" dirty="0"/>
              <a:t>A5. Pentru fiecare dintre urm</a:t>
            </a:r>
            <a:r>
              <a:rPr lang="ro-RO" sz="1100" i="1" dirty="0"/>
              <a:t>ă</a:t>
            </a:r>
            <a:r>
              <a:rPr lang="it-IT" sz="1100" i="1" dirty="0"/>
              <a:t>toarele afirma</a:t>
            </a:r>
            <a:r>
              <a:rPr lang="ro-RO" sz="1100" i="1" dirty="0"/>
              <a:t>ț</a:t>
            </a:r>
            <a:r>
              <a:rPr lang="it-IT" sz="1100" i="1" dirty="0"/>
              <a:t>ii, v</a:t>
            </a:r>
            <a:r>
              <a:rPr lang="ro-RO" sz="1100" i="1" dirty="0"/>
              <a:t>ă</a:t>
            </a:r>
            <a:r>
              <a:rPr lang="it-IT" sz="1100" i="1" dirty="0"/>
              <a:t> rog s</a:t>
            </a:r>
            <a:r>
              <a:rPr lang="ro-RO" sz="1100" i="1" dirty="0"/>
              <a:t>ă</a:t>
            </a:r>
            <a:r>
              <a:rPr lang="it-IT" sz="1100" i="1" dirty="0"/>
              <a:t> alege</a:t>
            </a:r>
            <a:r>
              <a:rPr lang="ro-RO" sz="1100" i="1" dirty="0"/>
              <a:t>ț</a:t>
            </a:r>
            <a:r>
              <a:rPr lang="it-IT" sz="1100" i="1" dirty="0"/>
              <a:t>i varianta de r</a:t>
            </a:r>
            <a:r>
              <a:rPr lang="ro-RO" sz="1100" i="1" dirty="0"/>
              <a:t>ă</a:t>
            </a:r>
            <a:r>
              <a:rPr lang="it-IT" sz="1100" i="1" dirty="0"/>
              <a:t>spuns care vi se potrive</a:t>
            </a:r>
            <a:r>
              <a:rPr lang="ro-RO" sz="1100" i="1" dirty="0"/>
              <a:t>ș</a:t>
            </a:r>
            <a:r>
              <a:rPr lang="it-IT" sz="1100" i="1" dirty="0"/>
              <a:t>te dvs. ? Baz</a:t>
            </a:r>
            <a:r>
              <a:rPr lang="ro-RO" sz="1100" i="1" dirty="0"/>
              <a:t>a</a:t>
            </a:r>
            <a:r>
              <a:rPr lang="it-IT" sz="1100" i="1" dirty="0"/>
              <a:t>=6</a:t>
            </a:r>
            <a:r>
              <a:rPr lang="ro-RO" sz="1100" i="1" dirty="0"/>
              <a:t>11</a:t>
            </a:r>
            <a:r>
              <a:rPr lang="it-IT" sz="1100" i="1" dirty="0"/>
              <a:t>  </a:t>
            </a:r>
            <a:endParaRPr lang="en-US" sz="1100" i="1" dirty="0"/>
          </a:p>
        </p:txBody>
      </p:sp>
      <p:sp>
        <p:nvSpPr>
          <p:cNvPr id="11" name="Title 1">
            <a:extLst>
              <a:ext uri="{FF2B5EF4-FFF2-40B4-BE49-F238E27FC236}">
                <a16:creationId xmlns:a16="http://schemas.microsoft.com/office/drawing/2014/main" id="{18D729F0-5416-4A55-B009-EA88492C5F14}"/>
              </a:ext>
            </a:extLst>
          </p:cNvPr>
          <p:cNvSpPr txBox="1">
            <a:spLocks/>
          </p:cNvSpPr>
          <p:nvPr/>
        </p:nvSpPr>
        <p:spPr>
          <a:xfrm>
            <a:off x="1967830" y="812414"/>
            <a:ext cx="9158056" cy="584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t>Atitudinea general</a:t>
            </a:r>
            <a:r>
              <a:rPr lang="ro-RO" sz="2400" b="1"/>
              <a:t>ă</a:t>
            </a:r>
            <a:r>
              <a:rPr lang="en-US" sz="2400" b="1"/>
              <a:t> fa</a:t>
            </a:r>
            <a:r>
              <a:rPr lang="ro-RO" sz="2400" b="1"/>
              <a:t>ță</a:t>
            </a:r>
            <a:r>
              <a:rPr lang="en-US" sz="2400" b="1"/>
              <a:t> de…</a:t>
            </a:r>
            <a:endParaRPr lang="en-US" sz="2400" b="1" dirty="0"/>
          </a:p>
        </p:txBody>
      </p:sp>
      <p:sp>
        <p:nvSpPr>
          <p:cNvPr id="16" name="TextBox 15">
            <a:extLst>
              <a:ext uri="{FF2B5EF4-FFF2-40B4-BE49-F238E27FC236}">
                <a16:creationId xmlns:a16="http://schemas.microsoft.com/office/drawing/2014/main" id="{E8EAC9F2-98C0-4986-BC05-40C7DA6705B2}"/>
              </a:ext>
            </a:extLst>
          </p:cNvPr>
          <p:cNvSpPr txBox="1"/>
          <p:nvPr/>
        </p:nvSpPr>
        <p:spPr>
          <a:xfrm>
            <a:off x="651839" y="3303729"/>
            <a:ext cx="1799403" cy="584775"/>
          </a:xfrm>
          <a:prstGeom prst="rect">
            <a:avLst/>
          </a:prstGeom>
          <a:noFill/>
          <a:ln>
            <a:noFill/>
          </a:ln>
        </p:spPr>
        <p:txBody>
          <a:bodyPr wrap="square" rtlCol="0">
            <a:spAutoFit/>
          </a:bodyPr>
          <a:lstStyle/>
          <a:p>
            <a:pPr algn="ctr"/>
            <a:r>
              <a:rPr lang="ro-RO" sz="1600" b="1" dirty="0"/>
              <a:t>ORDINEA </a:t>
            </a:r>
          </a:p>
          <a:p>
            <a:pPr algn="ctr"/>
            <a:r>
              <a:rPr lang="ro-RO" sz="1600" b="1" dirty="0"/>
              <a:t>PUBLICĂ</a:t>
            </a:r>
            <a:endParaRPr lang="en-US" sz="1600" b="1" dirty="0"/>
          </a:p>
        </p:txBody>
      </p:sp>
      <p:sp>
        <p:nvSpPr>
          <p:cNvPr id="17" name="Left Bracket 16">
            <a:extLst>
              <a:ext uri="{FF2B5EF4-FFF2-40B4-BE49-F238E27FC236}">
                <a16:creationId xmlns:a16="http://schemas.microsoft.com/office/drawing/2014/main" id="{B8E0F16E-85AD-41E2-AE00-A706DE482DA9}"/>
              </a:ext>
            </a:extLst>
          </p:cNvPr>
          <p:cNvSpPr/>
          <p:nvPr/>
        </p:nvSpPr>
        <p:spPr>
          <a:xfrm>
            <a:off x="3377608" y="4596733"/>
            <a:ext cx="132877" cy="714790"/>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B5A99BEA-5EDE-4D5A-948A-1407540C7C68}"/>
              </a:ext>
            </a:extLst>
          </p:cNvPr>
          <p:cNvSpPr txBox="1"/>
          <p:nvPr/>
        </p:nvSpPr>
        <p:spPr>
          <a:xfrm>
            <a:off x="2337090" y="4699105"/>
            <a:ext cx="1168596" cy="584775"/>
          </a:xfrm>
          <a:prstGeom prst="rect">
            <a:avLst/>
          </a:prstGeom>
          <a:noFill/>
          <a:ln>
            <a:noFill/>
          </a:ln>
        </p:spPr>
        <p:txBody>
          <a:bodyPr wrap="square" rtlCol="0">
            <a:spAutoFit/>
          </a:bodyPr>
          <a:lstStyle/>
          <a:p>
            <a:pPr algn="ctr"/>
            <a:r>
              <a:rPr lang="ro-RO" sz="1600" b="1" dirty="0"/>
              <a:t>ASPECT </a:t>
            </a:r>
          </a:p>
          <a:p>
            <a:pPr algn="ctr"/>
            <a:r>
              <a:rPr lang="ro-RO" sz="1600" b="1" dirty="0"/>
              <a:t>FIZIC</a:t>
            </a:r>
            <a:endParaRPr lang="en-US" sz="1600" b="1" dirty="0"/>
          </a:p>
        </p:txBody>
      </p:sp>
    </p:spTree>
    <p:extLst>
      <p:ext uri="{BB962C8B-B14F-4D97-AF65-F5344CB8AC3E}">
        <p14:creationId xmlns:p14="http://schemas.microsoft.com/office/powerpoint/2010/main" val="273635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B3EBD0-1965-4A34-A71B-90ED3444296F}"/>
              </a:ext>
            </a:extLst>
          </p:cNvPr>
          <p:cNvSpPr txBox="1"/>
          <p:nvPr/>
        </p:nvSpPr>
        <p:spPr>
          <a:xfrm>
            <a:off x="855947" y="5907285"/>
            <a:ext cx="6781800" cy="261610"/>
          </a:xfrm>
          <a:prstGeom prst="rect">
            <a:avLst/>
          </a:prstGeom>
          <a:noFill/>
        </p:spPr>
        <p:txBody>
          <a:bodyPr wrap="square" rtlCol="0">
            <a:spAutoFit/>
          </a:bodyPr>
          <a:lstStyle/>
          <a:p>
            <a:r>
              <a:rPr lang="it-IT" sz="1100" i="1" dirty="0"/>
              <a:t>A4. Cât de bine ar fi pentru România să aibă la conducere un regim militar? Baz</a:t>
            </a:r>
            <a:r>
              <a:rPr lang="ro-RO" sz="1100" i="1" dirty="0"/>
              <a:t>a</a:t>
            </a:r>
            <a:r>
              <a:rPr lang="it-IT" sz="1100" i="1" dirty="0"/>
              <a:t>=6</a:t>
            </a:r>
            <a:r>
              <a:rPr lang="ro-RO" sz="1100" i="1" dirty="0"/>
              <a:t>11</a:t>
            </a:r>
            <a:endParaRPr lang="en-US" sz="1100" i="1" dirty="0"/>
          </a:p>
        </p:txBody>
      </p:sp>
      <p:graphicFrame>
        <p:nvGraphicFramePr>
          <p:cNvPr id="6" name="Chart 5">
            <a:extLst>
              <a:ext uri="{FF2B5EF4-FFF2-40B4-BE49-F238E27FC236}">
                <a16:creationId xmlns:a16="http://schemas.microsoft.com/office/drawing/2014/main" id="{C87E48D1-47DA-4F48-9AB1-C46BB751C726}"/>
              </a:ext>
            </a:extLst>
          </p:cNvPr>
          <p:cNvGraphicFramePr/>
          <p:nvPr>
            <p:extLst>
              <p:ext uri="{D42A27DB-BD31-4B8C-83A1-F6EECF244321}">
                <p14:modId xmlns:p14="http://schemas.microsoft.com/office/powerpoint/2010/main" val="1439937539"/>
              </p:ext>
            </p:extLst>
          </p:nvPr>
        </p:nvGraphicFramePr>
        <p:xfrm>
          <a:off x="1787843" y="1127759"/>
          <a:ext cx="8616315" cy="414280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846AA9A-D6C1-40FB-9AC0-2BB3BEE81B1F}"/>
              </a:ext>
            </a:extLst>
          </p:cNvPr>
          <p:cNvSpPr txBox="1"/>
          <p:nvPr/>
        </p:nvSpPr>
        <p:spPr>
          <a:xfrm>
            <a:off x="2971962" y="1394009"/>
            <a:ext cx="5855515" cy="707886"/>
          </a:xfrm>
          <a:prstGeom prst="rect">
            <a:avLst/>
          </a:prstGeom>
          <a:noFill/>
        </p:spPr>
        <p:txBody>
          <a:bodyPr wrap="square" rtlCol="0">
            <a:spAutoFit/>
          </a:bodyPr>
          <a:lstStyle/>
          <a:p>
            <a:pPr algn="ctr"/>
            <a:r>
              <a:rPr lang="it-IT" sz="2000" b="1" dirty="0"/>
              <a:t>C</a:t>
            </a:r>
            <a:r>
              <a:rPr lang="ro-RO" sz="2000" b="1" dirty="0"/>
              <a:t>â</a:t>
            </a:r>
            <a:r>
              <a:rPr lang="it-IT" sz="2000" b="1" dirty="0"/>
              <a:t>t de bine ar fi pentru Rom</a:t>
            </a:r>
            <a:r>
              <a:rPr lang="ro-RO" sz="2000" b="1" dirty="0"/>
              <a:t>â</a:t>
            </a:r>
            <a:r>
              <a:rPr lang="it-IT" sz="2000" b="1" dirty="0"/>
              <a:t>nia s</a:t>
            </a:r>
            <a:r>
              <a:rPr lang="ro-RO" sz="2000" b="1" dirty="0"/>
              <a:t>ă</a:t>
            </a:r>
            <a:r>
              <a:rPr lang="it-IT" sz="2000" b="1" dirty="0"/>
              <a:t> aib</a:t>
            </a:r>
            <a:r>
              <a:rPr lang="ro-RO" sz="2000" b="1" dirty="0"/>
              <a:t>ă</a:t>
            </a:r>
            <a:r>
              <a:rPr lang="it-IT" sz="2000" b="1" dirty="0"/>
              <a:t> la conducere un regim militar? </a:t>
            </a:r>
            <a:endParaRPr lang="en-US" sz="2000" b="1" dirty="0"/>
          </a:p>
        </p:txBody>
      </p:sp>
      <p:cxnSp>
        <p:nvCxnSpPr>
          <p:cNvPr id="22" name="Straight Connector 21">
            <a:extLst>
              <a:ext uri="{FF2B5EF4-FFF2-40B4-BE49-F238E27FC236}">
                <a16:creationId xmlns:a16="http://schemas.microsoft.com/office/drawing/2014/main" id="{EE2598C0-B762-4C1D-9353-962B94EDDA2F}"/>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473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216FB31-51AC-47FA-B5CC-59E8EB682AA8}"/>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D8E1290-266C-4603-898A-AD1B6E8FE406}"/>
              </a:ext>
            </a:extLst>
          </p:cNvPr>
          <p:cNvSpPr txBox="1"/>
          <p:nvPr/>
        </p:nvSpPr>
        <p:spPr>
          <a:xfrm>
            <a:off x="762000" y="5905568"/>
            <a:ext cx="8747760" cy="261610"/>
          </a:xfrm>
          <a:prstGeom prst="rect">
            <a:avLst/>
          </a:prstGeom>
          <a:noFill/>
        </p:spPr>
        <p:txBody>
          <a:bodyPr wrap="square" rtlCol="0">
            <a:spAutoFit/>
          </a:bodyPr>
          <a:lstStyle/>
          <a:p>
            <a:r>
              <a:rPr lang="it-IT" sz="1100" i="1" dirty="0"/>
              <a:t>A6. Care ar fi cea mai apropiata relatie pe care ati accepta-o cu o persoana care este...? Baza=6</a:t>
            </a:r>
            <a:r>
              <a:rPr lang="ro-RO" sz="1100" i="1" dirty="0"/>
              <a:t>11</a:t>
            </a:r>
            <a:endParaRPr lang="en-US" sz="1100" i="1" dirty="0"/>
          </a:p>
        </p:txBody>
      </p:sp>
      <p:sp>
        <p:nvSpPr>
          <p:cNvPr id="8" name="Title 1">
            <a:extLst>
              <a:ext uri="{FF2B5EF4-FFF2-40B4-BE49-F238E27FC236}">
                <a16:creationId xmlns:a16="http://schemas.microsoft.com/office/drawing/2014/main" id="{4ECBC609-740C-427A-9D7C-45B6365FDE31}"/>
              </a:ext>
            </a:extLst>
          </p:cNvPr>
          <p:cNvSpPr>
            <a:spLocks noGrp="1"/>
          </p:cNvSpPr>
          <p:nvPr>
            <p:ph type="title"/>
          </p:nvPr>
        </p:nvSpPr>
        <p:spPr>
          <a:xfrm>
            <a:off x="2797405" y="751994"/>
            <a:ext cx="6597190" cy="584785"/>
          </a:xfrm>
        </p:spPr>
        <p:txBody>
          <a:bodyPr>
            <a:normAutofit/>
          </a:bodyPr>
          <a:lstStyle/>
          <a:p>
            <a:pPr algn="ctr"/>
            <a:r>
              <a:rPr lang="en-US" sz="2000" b="1" dirty="0" err="1"/>
              <a:t>Distan</a:t>
            </a:r>
            <a:r>
              <a:rPr lang="ro-RO" sz="2000" b="1" dirty="0"/>
              <a:t>ț</a:t>
            </a:r>
            <a:r>
              <a:rPr lang="en-US" sz="2000" b="1" dirty="0"/>
              <a:t>a </a:t>
            </a:r>
            <a:r>
              <a:rPr lang="ro-RO" sz="2000" b="1" dirty="0"/>
              <a:t>ș</a:t>
            </a:r>
            <a:r>
              <a:rPr lang="en-US" sz="2000" b="1" dirty="0" err="1"/>
              <a:t>i</a:t>
            </a:r>
            <a:r>
              <a:rPr lang="en-US" sz="2000" b="1" dirty="0"/>
              <a:t> </a:t>
            </a:r>
            <a:r>
              <a:rPr lang="en-US" sz="2000" b="1" dirty="0" err="1"/>
              <a:t>acceptare</a:t>
            </a:r>
            <a:r>
              <a:rPr lang="en-US" sz="2000" b="1" dirty="0"/>
              <a:t> social</a:t>
            </a:r>
            <a:r>
              <a:rPr lang="ro-RO" sz="2000" b="1" dirty="0"/>
              <a:t>ă</a:t>
            </a:r>
            <a:r>
              <a:rPr lang="en-US" sz="2000" b="1" dirty="0"/>
              <a:t> fa</a:t>
            </a:r>
            <a:r>
              <a:rPr lang="ro-RO" sz="2000" b="1" dirty="0"/>
              <a:t>ță</a:t>
            </a:r>
            <a:r>
              <a:rPr lang="en-US" sz="2000" b="1" dirty="0"/>
              <a:t> de </a:t>
            </a:r>
            <a:r>
              <a:rPr lang="en-US" sz="2000" b="1" dirty="0" err="1"/>
              <a:t>grupurile</a:t>
            </a:r>
            <a:r>
              <a:rPr lang="en-US" sz="2000" b="1" dirty="0"/>
              <a:t> </a:t>
            </a:r>
            <a:r>
              <a:rPr lang="en-US" sz="2000" b="1" dirty="0" err="1"/>
              <a:t>vulnerabile</a:t>
            </a:r>
            <a:endParaRPr lang="en-US" sz="2000" b="1" dirty="0"/>
          </a:p>
        </p:txBody>
      </p:sp>
      <p:graphicFrame>
        <p:nvGraphicFramePr>
          <p:cNvPr id="2" name="Table 1">
            <a:extLst>
              <a:ext uri="{FF2B5EF4-FFF2-40B4-BE49-F238E27FC236}">
                <a16:creationId xmlns:a16="http://schemas.microsoft.com/office/drawing/2014/main" id="{37040DCB-4F69-4B21-B072-4C1F940DDD98}"/>
              </a:ext>
            </a:extLst>
          </p:cNvPr>
          <p:cNvGraphicFramePr>
            <a:graphicFrameLocks noGrp="1"/>
          </p:cNvGraphicFramePr>
          <p:nvPr>
            <p:extLst>
              <p:ext uri="{D42A27DB-BD31-4B8C-83A1-F6EECF244321}">
                <p14:modId xmlns:p14="http://schemas.microsoft.com/office/powerpoint/2010/main" val="2421209091"/>
              </p:ext>
            </p:extLst>
          </p:nvPr>
        </p:nvGraphicFramePr>
        <p:xfrm>
          <a:off x="761999" y="1684338"/>
          <a:ext cx="10886051" cy="4041211"/>
        </p:xfrm>
        <a:graphic>
          <a:graphicData uri="http://schemas.openxmlformats.org/drawingml/2006/table">
            <a:tbl>
              <a:tblPr>
                <a:tableStyleId>{8799B23B-EC83-4686-B30A-512413B5E67A}</a:tableStyleId>
              </a:tblPr>
              <a:tblGrid>
                <a:gridCol w="2698653">
                  <a:extLst>
                    <a:ext uri="{9D8B030D-6E8A-4147-A177-3AD203B41FA5}">
                      <a16:colId xmlns:a16="http://schemas.microsoft.com/office/drawing/2014/main" val="256633116"/>
                    </a:ext>
                  </a:extLst>
                </a:gridCol>
                <a:gridCol w="928468">
                  <a:extLst>
                    <a:ext uri="{9D8B030D-6E8A-4147-A177-3AD203B41FA5}">
                      <a16:colId xmlns:a16="http://schemas.microsoft.com/office/drawing/2014/main" val="3160022668"/>
                    </a:ext>
                  </a:extLst>
                </a:gridCol>
                <a:gridCol w="1209822">
                  <a:extLst>
                    <a:ext uri="{9D8B030D-6E8A-4147-A177-3AD203B41FA5}">
                      <a16:colId xmlns:a16="http://schemas.microsoft.com/office/drawing/2014/main" val="1161135543"/>
                    </a:ext>
                  </a:extLst>
                </a:gridCol>
                <a:gridCol w="1237956">
                  <a:extLst>
                    <a:ext uri="{9D8B030D-6E8A-4147-A177-3AD203B41FA5}">
                      <a16:colId xmlns:a16="http://schemas.microsoft.com/office/drawing/2014/main" val="902741574"/>
                    </a:ext>
                  </a:extLst>
                </a:gridCol>
                <a:gridCol w="1182468">
                  <a:extLst>
                    <a:ext uri="{9D8B030D-6E8A-4147-A177-3AD203B41FA5}">
                      <a16:colId xmlns:a16="http://schemas.microsoft.com/office/drawing/2014/main" val="2033798348"/>
                    </a:ext>
                  </a:extLst>
                </a:gridCol>
                <a:gridCol w="1082431">
                  <a:extLst>
                    <a:ext uri="{9D8B030D-6E8A-4147-A177-3AD203B41FA5}">
                      <a16:colId xmlns:a16="http://schemas.microsoft.com/office/drawing/2014/main" val="1398346998"/>
                    </a:ext>
                  </a:extLst>
                </a:gridCol>
                <a:gridCol w="1012874">
                  <a:extLst>
                    <a:ext uri="{9D8B030D-6E8A-4147-A177-3AD203B41FA5}">
                      <a16:colId xmlns:a16="http://schemas.microsoft.com/office/drawing/2014/main" val="3599192963"/>
                    </a:ext>
                  </a:extLst>
                </a:gridCol>
                <a:gridCol w="773723">
                  <a:extLst>
                    <a:ext uri="{9D8B030D-6E8A-4147-A177-3AD203B41FA5}">
                      <a16:colId xmlns:a16="http://schemas.microsoft.com/office/drawing/2014/main" val="1457133595"/>
                    </a:ext>
                  </a:extLst>
                </a:gridCol>
                <a:gridCol w="759656">
                  <a:extLst>
                    <a:ext uri="{9D8B030D-6E8A-4147-A177-3AD203B41FA5}">
                      <a16:colId xmlns:a16="http://schemas.microsoft.com/office/drawing/2014/main" val="2270482792"/>
                    </a:ext>
                  </a:extLst>
                </a:gridCol>
              </a:tblGrid>
              <a:tr h="692853">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err="1">
                          <a:effectLst/>
                        </a:rPr>
                        <a:t>Să</a:t>
                      </a:r>
                      <a:r>
                        <a:rPr lang="en-US" sz="1400" b="1" u="none" strike="noStrike" dirty="0">
                          <a:effectLst/>
                        </a:rPr>
                        <a:t> </a:t>
                      </a:r>
                      <a:r>
                        <a:rPr lang="en-US" sz="1400" b="1" u="none" strike="noStrike" dirty="0" err="1">
                          <a:effectLst/>
                        </a:rPr>
                        <a:t>îmi</a:t>
                      </a:r>
                      <a:r>
                        <a:rPr lang="en-US" sz="1400" b="1" u="none" strike="noStrike" dirty="0">
                          <a:effectLst/>
                        </a:rPr>
                        <a:t> fie </a:t>
                      </a:r>
                      <a:r>
                        <a:rPr lang="en-US" sz="1400" b="1" u="none" strike="noStrike" dirty="0" err="1">
                          <a:effectLst/>
                        </a:rPr>
                        <a:t>rudă</a:t>
                      </a:r>
                      <a:endParaRPr lang="en-US" sz="1400" b="1"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b="1" u="none" strike="noStrike" dirty="0" err="1">
                          <a:effectLst/>
                        </a:rPr>
                        <a:t>Să</a:t>
                      </a:r>
                      <a:r>
                        <a:rPr lang="en-US" sz="1400" b="1" u="none" strike="noStrike" dirty="0">
                          <a:effectLst/>
                        </a:rPr>
                        <a:t> </a:t>
                      </a:r>
                      <a:r>
                        <a:rPr lang="en-US" sz="1400" b="1" u="none" strike="noStrike" dirty="0" err="1">
                          <a:effectLst/>
                        </a:rPr>
                        <a:t>îmi</a:t>
                      </a:r>
                      <a:r>
                        <a:rPr lang="en-US" sz="1400" b="1" u="none" strike="noStrike" dirty="0">
                          <a:effectLst/>
                        </a:rPr>
                        <a:t> fie </a:t>
                      </a:r>
                      <a:r>
                        <a:rPr lang="en-US" sz="1400" b="1" u="none" strike="noStrike" dirty="0" err="1">
                          <a:effectLst/>
                        </a:rPr>
                        <a:t>prieten</a:t>
                      </a:r>
                      <a:endParaRPr lang="en-US" sz="1400" b="1"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b="1" u="none" strike="noStrike">
                          <a:effectLst/>
                        </a:rPr>
                        <a:t>Să îmi fie coleg de muncă</a:t>
                      </a:r>
                      <a:endParaRPr lang="en-US" sz="1400" b="1" i="0" u="none" strike="noStrike">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b="1" u="none" strike="noStrike">
                          <a:effectLst/>
                        </a:rPr>
                        <a:t>Să locuiască pe aceeași scară/stradă</a:t>
                      </a:r>
                      <a:endParaRPr lang="en-US" sz="1400" b="1" i="0" u="none" strike="noStrike">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b="1" u="none" strike="noStrike">
                          <a:effectLst/>
                        </a:rPr>
                        <a:t>Să locuiască în același oraș/comună</a:t>
                      </a:r>
                      <a:endParaRPr lang="en-US" sz="1400" b="1" i="0" u="none" strike="noStrike">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b="1" u="none" strike="noStrike">
                          <a:effectLst/>
                        </a:rPr>
                        <a:t>Să locuiască în România</a:t>
                      </a:r>
                      <a:endParaRPr lang="en-US" sz="1400" b="1" i="0" u="none" strike="noStrike">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b="1" u="none" strike="noStrike" dirty="0" err="1">
                          <a:effectLst/>
                        </a:rPr>
                        <a:t>Să</a:t>
                      </a:r>
                      <a:r>
                        <a:rPr lang="en-US" sz="1400" b="1" u="none" strike="noStrike" dirty="0">
                          <a:effectLst/>
                        </a:rPr>
                        <a:t> </a:t>
                      </a:r>
                      <a:r>
                        <a:rPr lang="en-US" sz="1400" b="1" u="none" strike="noStrike" dirty="0" err="1">
                          <a:effectLst/>
                        </a:rPr>
                        <a:t>viziteze</a:t>
                      </a:r>
                      <a:r>
                        <a:rPr lang="en-US" sz="1400" b="1" u="none" strike="noStrike" dirty="0">
                          <a:effectLst/>
                        </a:rPr>
                        <a:t> </a:t>
                      </a:r>
                      <a:r>
                        <a:rPr lang="en-US" sz="1400" b="1" u="none" strike="noStrike" dirty="0" err="1">
                          <a:effectLst/>
                        </a:rPr>
                        <a:t>România</a:t>
                      </a:r>
                      <a:endParaRPr lang="en-US" sz="1400" b="1"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b="1" u="none" strike="noStrike" dirty="0">
                          <a:effectLst/>
                        </a:rPr>
                        <a:t>Nu </a:t>
                      </a:r>
                      <a:r>
                        <a:rPr lang="en-US" sz="1400" b="1" u="none" strike="noStrike" dirty="0" err="1">
                          <a:effectLst/>
                        </a:rPr>
                        <a:t>aș</a:t>
                      </a:r>
                      <a:r>
                        <a:rPr lang="en-US" sz="1400" b="1" u="none" strike="noStrike" dirty="0">
                          <a:effectLst/>
                        </a:rPr>
                        <a:t> </a:t>
                      </a:r>
                      <a:r>
                        <a:rPr lang="en-US" sz="1400" b="1" u="none" strike="noStrike" dirty="0" err="1">
                          <a:effectLst/>
                        </a:rPr>
                        <a:t>accepta</a:t>
                      </a:r>
                      <a:endParaRPr lang="en-US" sz="1400" b="1"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12782080"/>
                  </a:ext>
                </a:extLst>
              </a:tr>
              <a:tr h="257566">
                <a:tc>
                  <a:txBody>
                    <a:bodyPr/>
                    <a:lstStyle/>
                    <a:p>
                      <a:pPr algn="l" fontAlgn="b"/>
                      <a:r>
                        <a:rPr lang="en-US" sz="1400" u="none" strike="noStrike">
                          <a:effectLst/>
                        </a:rPr>
                        <a:t>Săracă</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t"/>
                      <a:r>
                        <a:rPr lang="en-US" sz="1400" u="none" strike="noStrike">
                          <a:effectLst/>
                        </a:rPr>
                        <a:t>34%</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35%</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14%</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7%</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6%</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3%</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0%</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1%</a:t>
                      </a:r>
                      <a:endParaRPr lang="en-US" sz="1400" b="0" i="0" u="none" strike="noStrike" dirty="0">
                        <a:solidFill>
                          <a:srgbClr val="010205"/>
                        </a:solidFill>
                        <a:effectLst/>
                        <a:latin typeface="Arial" panose="020B0604020202020204" pitchFamily="34" charset="0"/>
                      </a:endParaRPr>
                    </a:p>
                  </a:txBody>
                  <a:tcPr marL="9525" marR="9525" marT="9525" marB="0"/>
                </a:tc>
                <a:extLst>
                  <a:ext uri="{0D108BD9-81ED-4DB2-BD59-A6C34878D82A}">
                    <a16:rowId xmlns:a16="http://schemas.microsoft.com/office/drawing/2014/main" val="2132288032"/>
                  </a:ext>
                </a:extLst>
              </a:tr>
              <a:tr h="257566">
                <a:tc>
                  <a:txBody>
                    <a:bodyPr/>
                    <a:lstStyle/>
                    <a:p>
                      <a:pPr algn="l" fontAlgn="b"/>
                      <a:r>
                        <a:rPr lang="en-US" sz="1400" u="none" strike="noStrike">
                          <a:effectLst/>
                        </a:rPr>
                        <a:t>Șomeră</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t"/>
                      <a:r>
                        <a:rPr lang="en-US" sz="1400" u="none" strike="noStrike">
                          <a:effectLst/>
                        </a:rPr>
                        <a:t>33%</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36%</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10%</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8%</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9%</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3%</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0%</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1%</a:t>
                      </a:r>
                      <a:endParaRPr lang="en-US" sz="1400" b="0" i="0" u="none" strike="noStrike" dirty="0">
                        <a:solidFill>
                          <a:srgbClr val="010205"/>
                        </a:solidFill>
                        <a:effectLst/>
                        <a:latin typeface="Arial" panose="020B0604020202020204" pitchFamily="34" charset="0"/>
                      </a:endParaRPr>
                    </a:p>
                  </a:txBody>
                  <a:tcPr marL="9525" marR="9525" marT="9525" marB="0"/>
                </a:tc>
                <a:extLst>
                  <a:ext uri="{0D108BD9-81ED-4DB2-BD59-A6C34878D82A}">
                    <a16:rowId xmlns:a16="http://schemas.microsoft.com/office/drawing/2014/main" val="1657789337"/>
                  </a:ext>
                </a:extLst>
              </a:tr>
              <a:tr h="257566">
                <a:tc>
                  <a:txBody>
                    <a:bodyPr/>
                    <a:lstStyle/>
                    <a:p>
                      <a:pPr algn="l" fontAlgn="b"/>
                      <a:r>
                        <a:rPr lang="en-US" sz="1400" u="none" strike="noStrike">
                          <a:effectLst/>
                        </a:rPr>
                        <a:t>Cu dizabilități</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t"/>
                      <a:r>
                        <a:rPr lang="en-US" sz="1400" u="none" strike="noStrike">
                          <a:effectLst/>
                        </a:rPr>
                        <a:t>31%</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34%</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13%</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9%</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9%</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3%</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0%</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2%</a:t>
                      </a:r>
                      <a:endParaRPr lang="en-US" sz="1400" b="0" i="0" u="none" strike="noStrike">
                        <a:solidFill>
                          <a:srgbClr val="010205"/>
                        </a:solidFill>
                        <a:effectLst/>
                        <a:latin typeface="Arial" panose="020B0604020202020204" pitchFamily="34" charset="0"/>
                      </a:endParaRPr>
                    </a:p>
                  </a:txBody>
                  <a:tcPr marL="9525" marR="9525" marT="9525" marB="0"/>
                </a:tc>
                <a:extLst>
                  <a:ext uri="{0D108BD9-81ED-4DB2-BD59-A6C34878D82A}">
                    <a16:rowId xmlns:a16="http://schemas.microsoft.com/office/drawing/2014/main" val="2490005856"/>
                  </a:ext>
                </a:extLst>
              </a:tr>
              <a:tr h="257566">
                <a:tc>
                  <a:txBody>
                    <a:bodyPr/>
                    <a:lstStyle/>
                    <a:p>
                      <a:pPr algn="l" fontAlgn="b"/>
                      <a:r>
                        <a:rPr lang="en-US" sz="1400" u="none" strike="noStrike">
                          <a:effectLst/>
                        </a:rPr>
                        <a:t>De etnie germană</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t"/>
                      <a:r>
                        <a:rPr lang="en-US" sz="1400" u="none" strike="noStrike">
                          <a:effectLst/>
                        </a:rPr>
                        <a:t>27%</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31%</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15%</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10%</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9%</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5%</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3%</a:t>
                      </a:r>
                      <a:endParaRPr lang="en-US" sz="1400" b="0" i="0" u="none" strike="noStrike">
                        <a:solidFill>
                          <a:srgbClr val="010205"/>
                        </a:solidFill>
                        <a:effectLst/>
                        <a:latin typeface="Arial" panose="020B0604020202020204" pitchFamily="34" charset="0"/>
                      </a:endParaRPr>
                    </a:p>
                  </a:txBody>
                  <a:tcPr marL="9525" marR="9525" marT="9525" marB="0"/>
                </a:tc>
                <a:extLst>
                  <a:ext uri="{0D108BD9-81ED-4DB2-BD59-A6C34878D82A}">
                    <a16:rowId xmlns:a16="http://schemas.microsoft.com/office/drawing/2014/main" val="498906624"/>
                  </a:ext>
                </a:extLst>
              </a:tr>
              <a:tr h="257566">
                <a:tc>
                  <a:txBody>
                    <a:bodyPr/>
                    <a:lstStyle/>
                    <a:p>
                      <a:pPr algn="l" fontAlgn="b"/>
                      <a:r>
                        <a:rPr lang="en-US" sz="1400" u="none" strike="noStrike">
                          <a:effectLst/>
                        </a:rPr>
                        <a:t>De etnie maghiară</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t"/>
                      <a:r>
                        <a:rPr lang="en-US" sz="1400" u="none" strike="noStrike">
                          <a:effectLst/>
                        </a:rPr>
                        <a:t>25%</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31%</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16%</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9%</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9%</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5%</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4%</a:t>
                      </a:r>
                      <a:endParaRPr lang="en-US" sz="1400" b="0" i="0" u="none" strike="noStrike">
                        <a:solidFill>
                          <a:srgbClr val="010205"/>
                        </a:solidFill>
                        <a:effectLst/>
                        <a:latin typeface="Arial" panose="020B0604020202020204" pitchFamily="34" charset="0"/>
                      </a:endParaRPr>
                    </a:p>
                  </a:txBody>
                  <a:tcPr marL="9525" marR="9525" marT="9525" marB="0"/>
                </a:tc>
                <a:extLst>
                  <a:ext uri="{0D108BD9-81ED-4DB2-BD59-A6C34878D82A}">
                    <a16:rowId xmlns:a16="http://schemas.microsoft.com/office/drawing/2014/main" val="1831254160"/>
                  </a:ext>
                </a:extLst>
              </a:tr>
              <a:tr h="257566">
                <a:tc>
                  <a:txBody>
                    <a:bodyPr/>
                    <a:lstStyle/>
                    <a:p>
                      <a:pPr algn="l" fontAlgn="b"/>
                      <a:r>
                        <a:rPr lang="en-US" sz="1400" u="none" strike="noStrike">
                          <a:effectLst/>
                        </a:rPr>
                        <a:t>Un evreu</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t"/>
                      <a:r>
                        <a:rPr lang="en-US" sz="1400" u="none" strike="noStrike">
                          <a:effectLst/>
                        </a:rPr>
                        <a:t>22%</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32%</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17%</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10%</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9%</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4%</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5%</a:t>
                      </a:r>
                      <a:endParaRPr lang="en-US" sz="1400" b="0" i="0" u="none" strike="noStrike">
                        <a:solidFill>
                          <a:srgbClr val="010205"/>
                        </a:solidFill>
                        <a:effectLst/>
                        <a:latin typeface="Arial" panose="020B0604020202020204" pitchFamily="34" charset="0"/>
                      </a:endParaRPr>
                    </a:p>
                  </a:txBody>
                  <a:tcPr marL="9525" marR="9525" marT="9525" marB="0"/>
                </a:tc>
                <a:extLst>
                  <a:ext uri="{0D108BD9-81ED-4DB2-BD59-A6C34878D82A}">
                    <a16:rowId xmlns:a16="http://schemas.microsoft.com/office/drawing/2014/main" val="3781241585"/>
                  </a:ext>
                </a:extLst>
              </a:tr>
              <a:tr h="257566">
                <a:tc>
                  <a:txBody>
                    <a:bodyPr/>
                    <a:lstStyle/>
                    <a:p>
                      <a:pPr algn="l" fontAlgn="b"/>
                      <a:r>
                        <a:rPr lang="en-US" sz="1400" u="none" strike="noStrike">
                          <a:effectLst/>
                        </a:rPr>
                        <a:t>De culoare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t"/>
                      <a:r>
                        <a:rPr lang="en-US" sz="1400" u="none" strike="noStrike">
                          <a:effectLst/>
                        </a:rPr>
                        <a:t>22%</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32%</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18%</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9%</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10%</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6%</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3%</a:t>
                      </a:r>
                      <a:endParaRPr lang="en-US" sz="1400" b="0" i="0" u="none" strike="noStrike">
                        <a:solidFill>
                          <a:srgbClr val="010205"/>
                        </a:solidFill>
                        <a:effectLst/>
                        <a:latin typeface="Arial" panose="020B0604020202020204" pitchFamily="34" charset="0"/>
                      </a:endParaRPr>
                    </a:p>
                  </a:txBody>
                  <a:tcPr marL="9525" marR="9525" marT="9525" marB="0"/>
                </a:tc>
                <a:extLst>
                  <a:ext uri="{0D108BD9-81ED-4DB2-BD59-A6C34878D82A}">
                    <a16:rowId xmlns:a16="http://schemas.microsoft.com/office/drawing/2014/main" val="2931704537"/>
                  </a:ext>
                </a:extLst>
              </a:tr>
              <a:tr h="257566">
                <a:tc>
                  <a:txBody>
                    <a:bodyPr/>
                    <a:lstStyle/>
                    <a:p>
                      <a:pPr algn="l" fontAlgn="b"/>
                      <a:r>
                        <a:rPr lang="en-US" sz="1400" u="none" strike="noStrike">
                          <a:effectLst/>
                        </a:rPr>
                        <a:t>Infectată cu HIV/SIDA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t"/>
                      <a:r>
                        <a:rPr lang="en-US" sz="1400" u="none" strike="noStrike">
                          <a:effectLst/>
                        </a:rPr>
                        <a:t>22%</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28%</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16%</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11%</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11%</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3%</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8%</a:t>
                      </a:r>
                      <a:endParaRPr lang="en-US" sz="1400" b="0" i="0" u="none" strike="noStrike">
                        <a:solidFill>
                          <a:srgbClr val="010205"/>
                        </a:solidFill>
                        <a:effectLst/>
                        <a:latin typeface="Arial" panose="020B0604020202020204" pitchFamily="34" charset="0"/>
                      </a:endParaRPr>
                    </a:p>
                  </a:txBody>
                  <a:tcPr marL="9525" marR="9525" marT="9525" marB="0"/>
                </a:tc>
                <a:extLst>
                  <a:ext uri="{0D108BD9-81ED-4DB2-BD59-A6C34878D82A}">
                    <a16:rowId xmlns:a16="http://schemas.microsoft.com/office/drawing/2014/main" val="1380641971"/>
                  </a:ext>
                </a:extLst>
              </a:tr>
              <a:tr h="257566">
                <a:tc>
                  <a:txBody>
                    <a:bodyPr/>
                    <a:lstStyle/>
                    <a:p>
                      <a:pPr algn="l" fontAlgn="b"/>
                      <a:r>
                        <a:rPr lang="en-US" sz="1400" u="none" strike="noStrike">
                          <a:effectLst/>
                        </a:rPr>
                        <a:t>De religie musulmană</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t"/>
                      <a:r>
                        <a:rPr lang="en-US" sz="1400" u="none" strike="noStrike">
                          <a:effectLst/>
                        </a:rPr>
                        <a:t>21%</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30%</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18%</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10%</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9%</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5%</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1%</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6%</a:t>
                      </a:r>
                      <a:endParaRPr lang="en-US" sz="1400" b="0" i="0" u="none" strike="noStrike">
                        <a:solidFill>
                          <a:srgbClr val="010205"/>
                        </a:solidFill>
                        <a:effectLst/>
                        <a:latin typeface="Arial" panose="020B0604020202020204" pitchFamily="34" charset="0"/>
                      </a:endParaRPr>
                    </a:p>
                  </a:txBody>
                  <a:tcPr marL="9525" marR="9525" marT="9525" marB="0"/>
                </a:tc>
                <a:extLst>
                  <a:ext uri="{0D108BD9-81ED-4DB2-BD59-A6C34878D82A}">
                    <a16:rowId xmlns:a16="http://schemas.microsoft.com/office/drawing/2014/main" val="3795911349"/>
                  </a:ext>
                </a:extLst>
              </a:tr>
              <a:tr h="257566">
                <a:tc>
                  <a:txBody>
                    <a:bodyPr/>
                    <a:lstStyle/>
                    <a:p>
                      <a:pPr algn="l" fontAlgn="b"/>
                      <a:r>
                        <a:rPr lang="en-US" sz="1400" u="none" strike="noStrike">
                          <a:effectLst/>
                        </a:rPr>
                        <a:t>Care aparține unei secte religioase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t"/>
                      <a:r>
                        <a:rPr lang="en-US" sz="1400" u="none" strike="noStrike">
                          <a:effectLst/>
                        </a:rPr>
                        <a:t>19%</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29%</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20%</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11%</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10%</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5%</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1%</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5%</a:t>
                      </a:r>
                      <a:endParaRPr lang="en-US" sz="1400" b="0" i="0" u="none" strike="noStrike">
                        <a:solidFill>
                          <a:srgbClr val="010205"/>
                        </a:solidFill>
                        <a:effectLst/>
                        <a:latin typeface="Arial" panose="020B0604020202020204" pitchFamily="34" charset="0"/>
                      </a:endParaRPr>
                    </a:p>
                  </a:txBody>
                  <a:tcPr marL="9525" marR="9525" marT="9525" marB="0"/>
                </a:tc>
                <a:extLst>
                  <a:ext uri="{0D108BD9-81ED-4DB2-BD59-A6C34878D82A}">
                    <a16:rowId xmlns:a16="http://schemas.microsoft.com/office/drawing/2014/main" val="2089831327"/>
                  </a:ext>
                </a:extLst>
              </a:tr>
              <a:tr h="257566">
                <a:tc>
                  <a:txBody>
                    <a:bodyPr/>
                    <a:lstStyle/>
                    <a:p>
                      <a:pPr algn="l" fontAlgn="b"/>
                      <a:r>
                        <a:rPr lang="en-US" sz="1400" u="none" strike="noStrike">
                          <a:effectLst/>
                        </a:rPr>
                        <a:t>Imigrant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t"/>
                      <a:r>
                        <a:rPr lang="en-US" sz="1400" u="none" strike="noStrike">
                          <a:effectLst/>
                        </a:rPr>
                        <a:t>18%</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29%</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17%</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10%</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9%</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7%</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2%</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7%</a:t>
                      </a:r>
                      <a:endParaRPr lang="en-US" sz="1400" b="0" i="0" u="none" strike="noStrike">
                        <a:solidFill>
                          <a:srgbClr val="010205"/>
                        </a:solidFill>
                        <a:effectLst/>
                        <a:latin typeface="Arial" panose="020B0604020202020204" pitchFamily="34" charset="0"/>
                      </a:endParaRPr>
                    </a:p>
                  </a:txBody>
                  <a:tcPr marL="9525" marR="9525" marT="9525" marB="0"/>
                </a:tc>
                <a:extLst>
                  <a:ext uri="{0D108BD9-81ED-4DB2-BD59-A6C34878D82A}">
                    <a16:rowId xmlns:a16="http://schemas.microsoft.com/office/drawing/2014/main" val="2061625668"/>
                  </a:ext>
                </a:extLst>
              </a:tr>
              <a:tr h="257566">
                <a:tc>
                  <a:txBody>
                    <a:bodyPr/>
                    <a:lstStyle/>
                    <a:p>
                      <a:pPr algn="l" fontAlgn="b"/>
                      <a:r>
                        <a:rPr lang="en-US" sz="1400" u="none" strike="noStrike">
                          <a:effectLst/>
                        </a:rPr>
                        <a:t>De etnie romă</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t"/>
                      <a:r>
                        <a:rPr lang="en-US" sz="1400" u="none" strike="noStrike">
                          <a:effectLst/>
                        </a:rPr>
                        <a:t>18%</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31%</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18%</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12%</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10%</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5%</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0%</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5%</a:t>
                      </a:r>
                      <a:endParaRPr lang="en-US" sz="1400" b="0" i="0" u="none" strike="noStrike" dirty="0">
                        <a:solidFill>
                          <a:srgbClr val="010205"/>
                        </a:solidFill>
                        <a:effectLst/>
                        <a:latin typeface="Arial" panose="020B0604020202020204" pitchFamily="34" charset="0"/>
                      </a:endParaRPr>
                    </a:p>
                  </a:txBody>
                  <a:tcPr marL="9525" marR="9525" marT="9525" marB="0"/>
                </a:tc>
                <a:extLst>
                  <a:ext uri="{0D108BD9-81ED-4DB2-BD59-A6C34878D82A}">
                    <a16:rowId xmlns:a16="http://schemas.microsoft.com/office/drawing/2014/main" val="3245447022"/>
                  </a:ext>
                </a:extLst>
              </a:tr>
              <a:tr h="257566">
                <a:tc>
                  <a:txBody>
                    <a:bodyPr/>
                    <a:lstStyle/>
                    <a:p>
                      <a:pPr algn="l" fontAlgn="b"/>
                      <a:r>
                        <a:rPr lang="en-US" sz="1400" u="none" strike="noStrike">
                          <a:effectLst/>
                        </a:rPr>
                        <a:t>Cu orientare homosexuală</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t"/>
                      <a:r>
                        <a:rPr lang="en-US" sz="1400" u="none" strike="noStrike">
                          <a:effectLst/>
                        </a:rPr>
                        <a:t>18%</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24%</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15%</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9%</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8%</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a:effectLst/>
                        </a:rPr>
                        <a:t>7%</a:t>
                      </a:r>
                      <a:endParaRPr lang="en-US" sz="1400" b="0" i="0" u="none" strike="noStrike">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1%</a:t>
                      </a:r>
                      <a:endParaRPr lang="en-US" sz="1400" b="0" i="0" u="none" strike="noStrike" dirty="0">
                        <a:solidFill>
                          <a:srgbClr val="010205"/>
                        </a:solidFill>
                        <a:effectLst/>
                        <a:latin typeface="Arial" panose="020B0604020202020204" pitchFamily="34" charset="0"/>
                      </a:endParaRPr>
                    </a:p>
                  </a:txBody>
                  <a:tcPr marL="9525" marR="9525" marT="9525" marB="0"/>
                </a:tc>
                <a:tc>
                  <a:txBody>
                    <a:bodyPr/>
                    <a:lstStyle/>
                    <a:p>
                      <a:pPr algn="ctr" fontAlgn="t"/>
                      <a:r>
                        <a:rPr lang="en-US" sz="1400" u="none" strike="noStrike" dirty="0">
                          <a:effectLst/>
                        </a:rPr>
                        <a:t>19%</a:t>
                      </a:r>
                      <a:endParaRPr lang="en-US" sz="1400" b="0" i="0" u="none" strike="noStrike" dirty="0">
                        <a:solidFill>
                          <a:srgbClr val="010205"/>
                        </a:solidFill>
                        <a:effectLst/>
                        <a:latin typeface="Arial" panose="020B0604020202020204" pitchFamily="34" charset="0"/>
                      </a:endParaRPr>
                    </a:p>
                  </a:txBody>
                  <a:tcPr marL="9525" marR="9525" marT="9525" marB="0"/>
                </a:tc>
                <a:extLst>
                  <a:ext uri="{0D108BD9-81ED-4DB2-BD59-A6C34878D82A}">
                    <a16:rowId xmlns:a16="http://schemas.microsoft.com/office/drawing/2014/main" val="1075596213"/>
                  </a:ext>
                </a:extLst>
              </a:tr>
            </a:tbl>
          </a:graphicData>
        </a:graphic>
      </p:graphicFrame>
    </p:spTree>
    <p:extLst>
      <p:ext uri="{BB962C8B-B14F-4D97-AF65-F5344CB8AC3E}">
        <p14:creationId xmlns:p14="http://schemas.microsoft.com/office/powerpoint/2010/main" val="2297864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A403FC7-826E-496C-8FC2-CF79C1011073}"/>
              </a:ext>
            </a:extLst>
          </p:cNvPr>
          <p:cNvGraphicFramePr/>
          <p:nvPr>
            <p:extLst>
              <p:ext uri="{D42A27DB-BD31-4B8C-83A1-F6EECF244321}">
                <p14:modId xmlns:p14="http://schemas.microsoft.com/office/powerpoint/2010/main" val="1414360095"/>
              </p:ext>
            </p:extLst>
          </p:nvPr>
        </p:nvGraphicFramePr>
        <p:xfrm>
          <a:off x="1841416" y="1691640"/>
          <a:ext cx="9100904" cy="416052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6953E734-BE99-484A-B8D0-71A4ED037A61}"/>
              </a:ext>
            </a:extLst>
          </p:cNvPr>
          <p:cNvSpPr txBox="1">
            <a:spLocks/>
          </p:cNvSpPr>
          <p:nvPr/>
        </p:nvSpPr>
        <p:spPr>
          <a:xfrm>
            <a:off x="2797405" y="828194"/>
            <a:ext cx="6597190" cy="58478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a:t>Inciden</a:t>
            </a:r>
            <a:r>
              <a:rPr lang="ro-RO" sz="2400" b="1" dirty="0"/>
              <a:t>ț</a:t>
            </a:r>
            <a:r>
              <a:rPr lang="en-US" sz="2400" b="1" dirty="0"/>
              <a:t>a </a:t>
            </a:r>
            <a:r>
              <a:rPr lang="en-US" sz="2400" b="1" dirty="0" err="1"/>
              <a:t>cazurilor</a:t>
            </a:r>
            <a:r>
              <a:rPr lang="en-US" sz="2400" b="1" dirty="0"/>
              <a:t> de </a:t>
            </a:r>
            <a:r>
              <a:rPr lang="en-US" sz="2400" b="1" dirty="0" err="1"/>
              <a:t>discriminare</a:t>
            </a:r>
            <a:r>
              <a:rPr lang="en-US" sz="2400" b="1" dirty="0"/>
              <a:t> </a:t>
            </a:r>
            <a:r>
              <a:rPr lang="ro-RO" sz="2400" b="1" dirty="0"/>
              <a:t>î</a:t>
            </a:r>
            <a:r>
              <a:rPr lang="en-US" sz="2400" b="1" dirty="0"/>
              <a:t>n </a:t>
            </a:r>
            <a:r>
              <a:rPr lang="en-US" sz="2400" b="1" dirty="0" err="1"/>
              <a:t>ceea</a:t>
            </a:r>
            <a:r>
              <a:rPr lang="en-US" sz="2400" b="1" dirty="0"/>
              <a:t> </a:t>
            </a:r>
            <a:r>
              <a:rPr lang="en-US" sz="2400" b="1" dirty="0" err="1"/>
              <a:t>ce</a:t>
            </a:r>
            <a:r>
              <a:rPr lang="en-US" sz="2400" b="1" dirty="0"/>
              <a:t> </a:t>
            </a:r>
            <a:r>
              <a:rPr lang="en-US" sz="2400" b="1" dirty="0" err="1"/>
              <a:t>prive</a:t>
            </a:r>
            <a:r>
              <a:rPr lang="ro-RO" sz="2400" b="1" dirty="0"/>
              <a:t>ș</a:t>
            </a:r>
            <a:r>
              <a:rPr lang="en-US" sz="2400" b="1" dirty="0" err="1"/>
              <a:t>te</a:t>
            </a:r>
            <a:r>
              <a:rPr lang="en-US" sz="2400" b="1" dirty="0"/>
              <a:t>:</a:t>
            </a:r>
          </a:p>
        </p:txBody>
      </p:sp>
      <p:cxnSp>
        <p:nvCxnSpPr>
          <p:cNvPr id="7" name="Straight Connector 6">
            <a:extLst>
              <a:ext uri="{FF2B5EF4-FFF2-40B4-BE49-F238E27FC236}">
                <a16:creationId xmlns:a16="http://schemas.microsoft.com/office/drawing/2014/main" id="{270BC354-7C0A-4F53-BA2D-140AF0BCACD5}"/>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C0B9CC-9CF0-4B1F-B627-6F7846557E74}"/>
              </a:ext>
            </a:extLst>
          </p:cNvPr>
          <p:cNvSpPr txBox="1"/>
          <p:nvPr/>
        </p:nvSpPr>
        <p:spPr>
          <a:xfrm>
            <a:off x="762000" y="5905568"/>
            <a:ext cx="8747760" cy="261610"/>
          </a:xfrm>
          <a:prstGeom prst="rect">
            <a:avLst/>
          </a:prstGeom>
          <a:noFill/>
        </p:spPr>
        <p:txBody>
          <a:bodyPr wrap="square" rtlCol="0">
            <a:spAutoFit/>
          </a:bodyPr>
          <a:lstStyle/>
          <a:p>
            <a:r>
              <a:rPr lang="it-IT" sz="1100" i="1" dirty="0"/>
              <a:t>A8. A</a:t>
            </a:r>
            <a:r>
              <a:rPr lang="ro-RO" sz="1100" i="1" dirty="0"/>
              <a:t>ț</a:t>
            </a:r>
            <a:r>
              <a:rPr lang="it-IT" sz="1100" i="1" dirty="0"/>
              <a:t>i auzit sau a</a:t>
            </a:r>
            <a:r>
              <a:rPr lang="ro-RO" sz="1100" i="1" dirty="0"/>
              <a:t>ț</a:t>
            </a:r>
            <a:r>
              <a:rPr lang="it-IT" sz="1100" i="1" dirty="0"/>
              <a:t>i fost vreodat</a:t>
            </a:r>
            <a:r>
              <a:rPr lang="ro-RO" sz="1100" i="1" dirty="0"/>
              <a:t>ă</a:t>
            </a:r>
            <a:r>
              <a:rPr lang="it-IT" sz="1100" i="1" dirty="0"/>
              <a:t> martor la exprimarea unor opinii negative care s</a:t>
            </a:r>
            <a:r>
              <a:rPr lang="ro-RO" sz="1100" i="1" dirty="0"/>
              <a:t>ă</a:t>
            </a:r>
            <a:r>
              <a:rPr lang="it-IT" sz="1100" i="1" dirty="0"/>
              <a:t> incite la ur</a:t>
            </a:r>
            <a:r>
              <a:rPr lang="ro-RO" sz="1100" i="1" dirty="0"/>
              <a:t>ă</a:t>
            </a:r>
            <a:r>
              <a:rPr lang="it-IT" sz="1100" i="1" dirty="0"/>
              <a:t> c</a:t>
            </a:r>
            <a:r>
              <a:rPr lang="ro-RO" sz="1100" i="1" dirty="0"/>
              <a:t>â</a:t>
            </a:r>
            <a:r>
              <a:rPr lang="it-IT" sz="1100" i="1" dirty="0"/>
              <a:t>nd vine vorba de: Baz</a:t>
            </a:r>
            <a:r>
              <a:rPr lang="ro-RO" sz="1100" i="1" dirty="0"/>
              <a:t>a</a:t>
            </a:r>
            <a:r>
              <a:rPr lang="it-IT" sz="1100" i="1" dirty="0"/>
              <a:t>=6</a:t>
            </a:r>
            <a:r>
              <a:rPr lang="ro-RO" sz="1100" i="1" dirty="0"/>
              <a:t>11</a:t>
            </a:r>
            <a:endParaRPr lang="en-US" sz="1100" i="1" dirty="0"/>
          </a:p>
        </p:txBody>
      </p:sp>
    </p:spTree>
    <p:extLst>
      <p:ext uri="{BB962C8B-B14F-4D97-AF65-F5344CB8AC3E}">
        <p14:creationId xmlns:p14="http://schemas.microsoft.com/office/powerpoint/2010/main" val="123361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423D5A-BCC6-4872-B70C-33AC971638A4}"/>
              </a:ext>
            </a:extLst>
          </p:cNvPr>
          <p:cNvSpPr>
            <a:spLocks noGrp="1"/>
          </p:cNvSpPr>
          <p:nvPr>
            <p:ph type="title"/>
          </p:nvPr>
        </p:nvSpPr>
        <p:spPr>
          <a:xfrm>
            <a:off x="579121" y="1132188"/>
            <a:ext cx="6586491" cy="666132"/>
          </a:xfrm>
        </p:spPr>
        <p:txBody>
          <a:bodyPr anchor="b">
            <a:normAutofit/>
          </a:bodyPr>
          <a:lstStyle/>
          <a:p>
            <a:r>
              <a:rPr lang="en-US" sz="3200" b="1" dirty="0" err="1"/>
              <a:t>Metodologie</a:t>
            </a:r>
            <a:r>
              <a:rPr lang="en-US" sz="3200" b="1" dirty="0"/>
              <a:t>:</a:t>
            </a:r>
            <a:endParaRPr lang="ro-RO" sz="3200" b="1" dirty="0"/>
          </a:p>
        </p:txBody>
      </p:sp>
      <p:sp>
        <p:nvSpPr>
          <p:cNvPr id="5" name="Content Placeholder 2">
            <a:extLst>
              <a:ext uri="{FF2B5EF4-FFF2-40B4-BE49-F238E27FC236}">
                <a16:creationId xmlns:a16="http://schemas.microsoft.com/office/drawing/2014/main" id="{BC32AABD-389B-4FBC-B223-E03891018701}"/>
              </a:ext>
            </a:extLst>
          </p:cNvPr>
          <p:cNvSpPr>
            <a:spLocks noGrp="1"/>
          </p:cNvSpPr>
          <p:nvPr>
            <p:ph idx="1"/>
          </p:nvPr>
        </p:nvSpPr>
        <p:spPr>
          <a:xfrm>
            <a:off x="579121" y="2057400"/>
            <a:ext cx="10972800" cy="3785419"/>
          </a:xfrm>
        </p:spPr>
        <p:txBody>
          <a:bodyPr>
            <a:normAutofit lnSpcReduction="10000"/>
          </a:bodyPr>
          <a:lstStyle/>
          <a:p>
            <a:pPr marL="0" indent="0">
              <a:buNone/>
            </a:pPr>
            <a:r>
              <a:rPr lang="en-US" sz="2000" b="1" dirty="0"/>
              <a:t>Target &amp; </a:t>
            </a:r>
            <a:r>
              <a:rPr lang="en-US" sz="2000" b="1" dirty="0" err="1"/>
              <a:t>Marime</a:t>
            </a:r>
            <a:r>
              <a:rPr lang="en-US" sz="2000" b="1" dirty="0"/>
              <a:t> e</a:t>
            </a:r>
            <a:r>
              <a:rPr lang="ro-RO" sz="2000" b="1" dirty="0"/>
              <a:t>ș</a:t>
            </a:r>
            <a:r>
              <a:rPr lang="en-US" sz="2000" b="1" dirty="0" err="1"/>
              <a:t>antion</a:t>
            </a:r>
            <a:r>
              <a:rPr lang="en-US" sz="2000" b="1" dirty="0"/>
              <a:t>:</a:t>
            </a:r>
          </a:p>
          <a:p>
            <a:pPr>
              <a:buFontTx/>
              <a:buChar char="-"/>
            </a:pPr>
            <a:r>
              <a:rPr lang="en-US" sz="2000" dirty="0"/>
              <a:t>P</a:t>
            </a:r>
            <a:r>
              <a:rPr lang="ro-RO" sz="2000" dirty="0"/>
              <a:t>ă</a:t>
            </a:r>
            <a:r>
              <a:rPr lang="en-US" sz="2000" dirty="0" err="1"/>
              <a:t>rin</a:t>
            </a:r>
            <a:r>
              <a:rPr lang="ro-RO" sz="2000" dirty="0"/>
              <a:t>ț</a:t>
            </a:r>
            <a:r>
              <a:rPr lang="en-US" sz="2000" dirty="0" err="1"/>
              <a:t>i</a:t>
            </a:r>
            <a:r>
              <a:rPr lang="en-US" sz="2000" dirty="0"/>
              <a:t> cu </a:t>
            </a:r>
            <a:r>
              <a:rPr lang="en-US" sz="2000" dirty="0" err="1"/>
              <a:t>copii</a:t>
            </a:r>
            <a:r>
              <a:rPr lang="en-US" sz="2000" dirty="0"/>
              <a:t> </a:t>
            </a:r>
            <a:r>
              <a:rPr lang="ro-RO" sz="2000" dirty="0"/>
              <a:t>î</a:t>
            </a:r>
            <a:r>
              <a:rPr lang="en-US" sz="2000" dirty="0" err="1"/>
              <a:t>nscri</a:t>
            </a:r>
            <a:r>
              <a:rPr lang="ro-RO" sz="2000" dirty="0"/>
              <a:t>ș</a:t>
            </a:r>
            <a:r>
              <a:rPr lang="en-US" sz="2000" dirty="0" err="1"/>
              <a:t>i</a:t>
            </a:r>
            <a:r>
              <a:rPr lang="en-US" sz="2000" dirty="0"/>
              <a:t> </a:t>
            </a:r>
            <a:r>
              <a:rPr lang="ro-RO" sz="2000" dirty="0"/>
              <a:t>î</a:t>
            </a:r>
            <a:r>
              <a:rPr lang="en-US" sz="2000" dirty="0"/>
              <a:t>n </a:t>
            </a:r>
            <a:r>
              <a:rPr lang="en-US" sz="2000" dirty="0" err="1"/>
              <a:t>ciclul</a:t>
            </a:r>
            <a:r>
              <a:rPr lang="en-US" sz="2000" dirty="0"/>
              <a:t> de </a:t>
            </a:r>
            <a:r>
              <a:rPr lang="ro-RO" sz="2000" dirty="0"/>
              <a:t>î</a:t>
            </a:r>
            <a:r>
              <a:rPr lang="en-US" sz="2000" dirty="0" err="1"/>
              <a:t>nv</a:t>
            </a:r>
            <a:r>
              <a:rPr lang="ro-RO" sz="2000" dirty="0"/>
              <a:t>ăță</a:t>
            </a:r>
            <a:r>
              <a:rPr lang="en-US" sz="2000" dirty="0"/>
              <a:t>m</a:t>
            </a:r>
            <a:r>
              <a:rPr lang="ro-RO" sz="2000" dirty="0"/>
              <a:t>â</a:t>
            </a:r>
            <a:r>
              <a:rPr lang="en-US" sz="2000" dirty="0" err="1"/>
              <a:t>nt</a:t>
            </a:r>
            <a:r>
              <a:rPr lang="en-US" sz="2000" dirty="0"/>
              <a:t> </a:t>
            </a:r>
            <a:r>
              <a:rPr lang="en-US" sz="2000" dirty="0" err="1"/>
              <a:t>gimnazial</a:t>
            </a:r>
            <a:r>
              <a:rPr lang="en-US" sz="2000" dirty="0"/>
              <a:t> </a:t>
            </a:r>
            <a:r>
              <a:rPr lang="ro-RO" sz="2000" dirty="0"/>
              <a:t>ș</a:t>
            </a:r>
            <a:r>
              <a:rPr lang="en-US" sz="2000" dirty="0" err="1"/>
              <a:t>i</a:t>
            </a:r>
            <a:r>
              <a:rPr lang="en-US" sz="2000" dirty="0"/>
              <a:t> </a:t>
            </a:r>
            <a:r>
              <a:rPr lang="en-US" sz="2000" dirty="0" err="1"/>
              <a:t>liceal</a:t>
            </a:r>
            <a:r>
              <a:rPr lang="en-US" sz="2000" dirty="0"/>
              <a:t>: </a:t>
            </a:r>
          </a:p>
          <a:p>
            <a:pPr>
              <a:buFontTx/>
              <a:buChar char="-"/>
            </a:pPr>
            <a:r>
              <a:rPr lang="en-US" sz="2000" dirty="0"/>
              <a:t>611 </a:t>
            </a:r>
            <a:r>
              <a:rPr lang="en-US" sz="2000" dirty="0" err="1"/>
              <a:t>interviuri</a:t>
            </a:r>
            <a:endParaRPr lang="ro-RO" sz="2000" dirty="0"/>
          </a:p>
          <a:p>
            <a:pPr marL="0" indent="0">
              <a:buNone/>
            </a:pPr>
            <a:endParaRPr lang="en-US" sz="2000" b="1" dirty="0"/>
          </a:p>
          <a:p>
            <a:pPr marL="0" indent="0">
              <a:buNone/>
            </a:pPr>
            <a:r>
              <a:rPr lang="ro-RO" sz="2000" b="1" dirty="0"/>
              <a:t>Eșantion</a:t>
            </a:r>
            <a:r>
              <a:rPr lang="en-US" sz="2000" b="1" dirty="0"/>
              <a:t>: </a:t>
            </a:r>
            <a:r>
              <a:rPr lang="en-US" sz="2000" dirty="0"/>
              <a:t>Probabilistic </a:t>
            </a:r>
            <a:r>
              <a:rPr lang="en-US" sz="2000" dirty="0" err="1"/>
              <a:t>stratificat</a:t>
            </a:r>
            <a:r>
              <a:rPr lang="en-US" sz="2000" dirty="0"/>
              <a:t>, av</a:t>
            </a:r>
            <a:r>
              <a:rPr lang="ro-RO" sz="2000" dirty="0"/>
              <a:t>ând o marjă de eroare de +-4%, grad de încredere de 95%</a:t>
            </a:r>
            <a:endParaRPr lang="en-US" sz="2000" dirty="0"/>
          </a:p>
          <a:p>
            <a:pPr marL="0" indent="0">
              <a:buNone/>
            </a:pPr>
            <a:endParaRPr lang="en-US" sz="2000" b="1" dirty="0"/>
          </a:p>
          <a:p>
            <a:pPr marL="0" indent="0">
              <a:buNone/>
            </a:pPr>
            <a:r>
              <a:rPr lang="en-US" sz="2000" b="1" dirty="0" err="1"/>
              <a:t>Culegerea</a:t>
            </a:r>
            <a:r>
              <a:rPr lang="en-US" sz="2000" b="1" dirty="0"/>
              <a:t> </a:t>
            </a:r>
            <a:r>
              <a:rPr lang="en-US" sz="2000" b="1" dirty="0" err="1"/>
              <a:t>datelor</a:t>
            </a:r>
            <a:r>
              <a:rPr lang="en-US" sz="2000" b="1" dirty="0"/>
              <a:t>:  </a:t>
            </a:r>
            <a:r>
              <a:rPr lang="en-US" sz="1900" dirty="0"/>
              <a:t>CATI (</a:t>
            </a:r>
            <a:r>
              <a:rPr lang="en-US" sz="1900" dirty="0" err="1"/>
              <a:t>telefonic</a:t>
            </a:r>
            <a:r>
              <a:rPr lang="en-US" sz="1900" dirty="0"/>
              <a:t>) </a:t>
            </a:r>
            <a:r>
              <a:rPr lang="en-US" sz="1900" dirty="0" err="1"/>
              <a:t>pentru</a:t>
            </a:r>
            <a:r>
              <a:rPr lang="en-US" sz="1900" dirty="0"/>
              <a:t> </a:t>
            </a:r>
            <a:r>
              <a:rPr lang="en-US" sz="1900" dirty="0" err="1"/>
              <a:t>asigurarea</a:t>
            </a:r>
            <a:r>
              <a:rPr lang="en-US" sz="1900" dirty="0"/>
              <a:t> </a:t>
            </a:r>
            <a:r>
              <a:rPr lang="en-US" sz="1900" dirty="0" err="1"/>
              <a:t>reprezentativit</a:t>
            </a:r>
            <a:r>
              <a:rPr lang="ro-RO" sz="1900" dirty="0"/>
              <a:t>ăț</a:t>
            </a:r>
            <a:r>
              <a:rPr lang="en-US" sz="1900" dirty="0"/>
              <a:t>ii </a:t>
            </a:r>
            <a:r>
              <a:rPr lang="ro-RO" sz="1900" dirty="0"/>
              <a:t>ș</a:t>
            </a:r>
            <a:r>
              <a:rPr lang="en-US" sz="1900" dirty="0" err="1"/>
              <a:t>i</a:t>
            </a:r>
            <a:r>
              <a:rPr lang="en-US" sz="1900" dirty="0"/>
              <a:t> </a:t>
            </a:r>
            <a:r>
              <a:rPr lang="en-US" sz="1900" dirty="0" err="1"/>
              <a:t>acoperirea</a:t>
            </a:r>
            <a:r>
              <a:rPr lang="en-US" sz="1900" dirty="0"/>
              <a:t> </a:t>
            </a:r>
            <a:r>
              <a:rPr lang="en-US" sz="1900" dirty="0" err="1"/>
              <a:t>obiectivelor</a:t>
            </a:r>
            <a:r>
              <a:rPr lang="en-US" sz="1900" dirty="0"/>
              <a:t> de </a:t>
            </a:r>
            <a:r>
              <a:rPr lang="en-US" sz="1900" dirty="0" err="1"/>
              <a:t>inciden</a:t>
            </a:r>
            <a:r>
              <a:rPr lang="ro-RO" sz="1900" dirty="0"/>
              <a:t>ță</a:t>
            </a:r>
            <a:endParaRPr lang="en-US" sz="1900" dirty="0"/>
          </a:p>
          <a:p>
            <a:pPr marL="0" indent="0">
              <a:buNone/>
            </a:pPr>
            <a:endParaRPr lang="en-US" sz="2000" dirty="0"/>
          </a:p>
          <a:p>
            <a:pPr marL="0" indent="0">
              <a:buNone/>
            </a:pPr>
            <a:r>
              <a:rPr lang="en-US" sz="2000" b="1" dirty="0" err="1"/>
              <a:t>Perioada</a:t>
            </a:r>
            <a:r>
              <a:rPr lang="en-US" sz="2000" b="1" dirty="0"/>
              <a:t> de </a:t>
            </a:r>
            <a:r>
              <a:rPr lang="en-US" sz="2000" b="1" dirty="0" err="1"/>
              <a:t>colectare</a:t>
            </a:r>
            <a:r>
              <a:rPr lang="en-US" sz="2000" b="1" dirty="0"/>
              <a:t> a </a:t>
            </a:r>
            <a:r>
              <a:rPr lang="en-US" sz="2000" b="1" dirty="0" err="1"/>
              <a:t>datelor</a:t>
            </a:r>
            <a:r>
              <a:rPr lang="en-US" sz="2000" b="1" dirty="0"/>
              <a:t>: </a:t>
            </a:r>
            <a:r>
              <a:rPr lang="en-US" sz="2000" dirty="0"/>
              <a:t>Mai – </a:t>
            </a:r>
            <a:r>
              <a:rPr lang="en-US" sz="2000" dirty="0" err="1"/>
              <a:t>Iunie</a:t>
            </a:r>
            <a:r>
              <a:rPr lang="ro-RO" sz="2000" dirty="0"/>
              <a:t> 2021</a:t>
            </a: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669758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922473E-6038-4C20-9BA5-A7B30BF32832}"/>
              </a:ext>
            </a:extLst>
          </p:cNvPr>
          <p:cNvGraphicFramePr/>
          <p:nvPr>
            <p:extLst>
              <p:ext uri="{D42A27DB-BD31-4B8C-83A1-F6EECF244321}">
                <p14:modId xmlns:p14="http://schemas.microsoft.com/office/powerpoint/2010/main" val="2362008150"/>
              </p:ext>
            </p:extLst>
          </p:nvPr>
        </p:nvGraphicFramePr>
        <p:xfrm>
          <a:off x="1178558" y="1604678"/>
          <a:ext cx="9834884" cy="40336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103C8F19-497C-42E9-B32E-1D9989277CF2}"/>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55113A-DAD2-45EB-A1B3-ABFFB4A2BAC9}"/>
              </a:ext>
            </a:extLst>
          </p:cNvPr>
          <p:cNvSpPr txBox="1"/>
          <p:nvPr/>
        </p:nvSpPr>
        <p:spPr>
          <a:xfrm>
            <a:off x="762000" y="5905568"/>
            <a:ext cx="9616440" cy="261610"/>
          </a:xfrm>
          <a:prstGeom prst="rect">
            <a:avLst/>
          </a:prstGeom>
          <a:noFill/>
        </p:spPr>
        <p:txBody>
          <a:bodyPr wrap="square" rtlCol="0">
            <a:spAutoFit/>
          </a:bodyPr>
          <a:lstStyle/>
          <a:p>
            <a:r>
              <a:rPr lang="it-IT" sz="1100" i="1" dirty="0"/>
              <a:t>A9. Care crede</a:t>
            </a:r>
            <a:r>
              <a:rPr lang="ro-RO" sz="1100" i="1" dirty="0"/>
              <a:t>ț</a:t>
            </a:r>
            <a:r>
              <a:rPr lang="it-IT" sz="1100" i="1" dirty="0"/>
              <a:t>i c</a:t>
            </a:r>
            <a:r>
              <a:rPr lang="ro-RO" sz="1100" i="1" dirty="0"/>
              <a:t>ă</a:t>
            </a:r>
            <a:r>
              <a:rPr lang="it-IT" sz="1100" i="1" dirty="0"/>
              <a:t> sunt motivele pentru care anumite persoane discrimineaz</a:t>
            </a:r>
            <a:r>
              <a:rPr lang="ro-RO" sz="1100" i="1" dirty="0"/>
              <a:t>ă</a:t>
            </a:r>
            <a:r>
              <a:rPr lang="it-IT" sz="1100" i="1" dirty="0"/>
              <a:t> pe anumite criterii, de exemplu ras</a:t>
            </a:r>
            <a:r>
              <a:rPr lang="ro-RO" sz="1100" i="1" dirty="0"/>
              <a:t>ă</a:t>
            </a:r>
            <a:r>
              <a:rPr lang="it-IT" sz="1100" i="1" dirty="0"/>
              <a:t>, etnie, religie, orientare sexual</a:t>
            </a:r>
            <a:r>
              <a:rPr lang="ro-RO" sz="1100" i="1" dirty="0"/>
              <a:t>ă</a:t>
            </a:r>
            <a:r>
              <a:rPr lang="it-IT" sz="1100" i="1" dirty="0"/>
              <a:t>? Baz</a:t>
            </a:r>
            <a:r>
              <a:rPr lang="ro-RO" sz="1100" i="1" dirty="0"/>
              <a:t>a=</a:t>
            </a:r>
            <a:r>
              <a:rPr lang="it-IT" sz="1100" i="1" dirty="0"/>
              <a:t>6</a:t>
            </a:r>
            <a:r>
              <a:rPr lang="ro-RO" sz="1100" i="1" dirty="0"/>
              <a:t>11</a:t>
            </a:r>
            <a:endParaRPr lang="en-US" sz="1100" i="1" dirty="0"/>
          </a:p>
        </p:txBody>
      </p:sp>
      <p:sp>
        <p:nvSpPr>
          <p:cNvPr id="9" name="Title 1">
            <a:extLst>
              <a:ext uri="{FF2B5EF4-FFF2-40B4-BE49-F238E27FC236}">
                <a16:creationId xmlns:a16="http://schemas.microsoft.com/office/drawing/2014/main" id="{FBEE1F46-3E52-4F19-9294-1F22A623E033}"/>
              </a:ext>
            </a:extLst>
          </p:cNvPr>
          <p:cNvSpPr txBox="1">
            <a:spLocks/>
          </p:cNvSpPr>
          <p:nvPr/>
        </p:nvSpPr>
        <p:spPr>
          <a:xfrm>
            <a:off x="2797405" y="828194"/>
            <a:ext cx="6597190" cy="584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t>Factorii care conduc la discriminare</a:t>
            </a:r>
            <a:endParaRPr lang="en-US" sz="2400" b="1" dirty="0"/>
          </a:p>
        </p:txBody>
      </p:sp>
    </p:spTree>
    <p:extLst>
      <p:ext uri="{BB962C8B-B14F-4D97-AF65-F5344CB8AC3E}">
        <p14:creationId xmlns:p14="http://schemas.microsoft.com/office/powerpoint/2010/main" val="2697322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B0B9BE7-A697-4904-8857-94AB4152D718}"/>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1E229A7-3283-4B18-8C14-22F0F3E1D29C}"/>
              </a:ext>
            </a:extLst>
          </p:cNvPr>
          <p:cNvSpPr txBox="1"/>
          <p:nvPr/>
        </p:nvSpPr>
        <p:spPr>
          <a:xfrm>
            <a:off x="762000" y="5905568"/>
            <a:ext cx="8747760" cy="261610"/>
          </a:xfrm>
          <a:prstGeom prst="rect">
            <a:avLst/>
          </a:prstGeom>
          <a:noFill/>
        </p:spPr>
        <p:txBody>
          <a:bodyPr wrap="square" rtlCol="0">
            <a:spAutoFit/>
          </a:bodyPr>
          <a:lstStyle/>
          <a:p>
            <a:r>
              <a:rPr lang="it-IT" sz="1100" i="1" dirty="0"/>
              <a:t>A7. Cine considera</a:t>
            </a:r>
            <a:r>
              <a:rPr lang="ro-RO" sz="1100" i="1" dirty="0"/>
              <a:t>ț</a:t>
            </a:r>
            <a:r>
              <a:rPr lang="it-IT" sz="1100" i="1" dirty="0"/>
              <a:t>i c</a:t>
            </a:r>
            <a:r>
              <a:rPr lang="ro-RO" sz="1100" i="1" dirty="0"/>
              <a:t>ă</a:t>
            </a:r>
            <a:r>
              <a:rPr lang="it-IT" sz="1100" i="1" dirty="0"/>
              <a:t> sunt mai toleran</a:t>
            </a:r>
            <a:r>
              <a:rPr lang="ro-RO" sz="1100" i="1" dirty="0"/>
              <a:t>ț</a:t>
            </a:r>
            <a:r>
              <a:rPr lang="it-IT" sz="1100" i="1" dirty="0"/>
              <a:t>i fa</a:t>
            </a:r>
            <a:r>
              <a:rPr lang="ro-RO" sz="1100" i="1" dirty="0"/>
              <a:t>ță</a:t>
            </a:r>
            <a:r>
              <a:rPr lang="it-IT" sz="1100" i="1" dirty="0"/>
              <a:t> de urm</a:t>
            </a:r>
            <a:r>
              <a:rPr lang="ro-RO" sz="1100" i="1" dirty="0"/>
              <a:t>ă</a:t>
            </a:r>
            <a:r>
              <a:rPr lang="it-IT" sz="1100" i="1" dirty="0"/>
              <a:t>toarele categorii de persoane: p</a:t>
            </a:r>
            <a:r>
              <a:rPr lang="ro-RO" sz="1100" i="1" dirty="0"/>
              <a:t>ă</a:t>
            </a:r>
            <a:r>
              <a:rPr lang="it-IT" sz="1100" i="1" dirty="0"/>
              <a:t>rin</a:t>
            </a:r>
            <a:r>
              <a:rPr lang="ro-RO" sz="1100" i="1" dirty="0"/>
              <a:t>ț</a:t>
            </a:r>
            <a:r>
              <a:rPr lang="it-IT" sz="1100" i="1" dirty="0"/>
              <a:t>ii sau profesorii din </a:t>
            </a:r>
            <a:r>
              <a:rPr lang="ro-RO" sz="1100" i="1" dirty="0"/>
              <a:t>ș</a:t>
            </a:r>
            <a:r>
              <a:rPr lang="it-IT" sz="1100" i="1" dirty="0"/>
              <a:t>coala dvs</a:t>
            </a:r>
            <a:r>
              <a:rPr lang="ro-RO" sz="1100" i="1" dirty="0"/>
              <a:t>.</a:t>
            </a:r>
            <a:r>
              <a:rPr lang="it-IT" sz="1100" i="1" dirty="0"/>
              <a:t>? Baz</a:t>
            </a:r>
            <a:r>
              <a:rPr lang="ro-RO" sz="1100" i="1" dirty="0"/>
              <a:t>a</a:t>
            </a:r>
            <a:r>
              <a:rPr lang="it-IT" sz="1100" i="1" dirty="0"/>
              <a:t>=6</a:t>
            </a:r>
            <a:r>
              <a:rPr lang="ro-RO" sz="1100" i="1" dirty="0"/>
              <a:t>11</a:t>
            </a:r>
            <a:endParaRPr lang="it-IT" sz="1100" i="1" dirty="0"/>
          </a:p>
        </p:txBody>
      </p:sp>
      <p:graphicFrame>
        <p:nvGraphicFramePr>
          <p:cNvPr id="12" name="Chart 11">
            <a:extLst>
              <a:ext uri="{FF2B5EF4-FFF2-40B4-BE49-F238E27FC236}">
                <a16:creationId xmlns:a16="http://schemas.microsoft.com/office/drawing/2014/main" id="{712758B0-D0BD-42F6-A3C8-B8C69A352EF3}"/>
              </a:ext>
            </a:extLst>
          </p:cNvPr>
          <p:cNvGraphicFramePr/>
          <p:nvPr>
            <p:extLst>
              <p:ext uri="{D42A27DB-BD31-4B8C-83A1-F6EECF244321}">
                <p14:modId xmlns:p14="http://schemas.microsoft.com/office/powerpoint/2010/main" val="711073024"/>
              </p:ext>
            </p:extLst>
          </p:nvPr>
        </p:nvGraphicFramePr>
        <p:xfrm>
          <a:off x="1123068" y="1412979"/>
          <a:ext cx="10017372" cy="4503489"/>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a:extLst>
              <a:ext uri="{FF2B5EF4-FFF2-40B4-BE49-F238E27FC236}">
                <a16:creationId xmlns:a16="http://schemas.microsoft.com/office/drawing/2014/main" id="{4554DDA8-1AC4-4E0B-9AAC-1C97A1DB331F}"/>
              </a:ext>
            </a:extLst>
          </p:cNvPr>
          <p:cNvSpPr>
            <a:spLocks noGrp="1"/>
          </p:cNvSpPr>
          <p:nvPr>
            <p:ph type="title"/>
          </p:nvPr>
        </p:nvSpPr>
        <p:spPr>
          <a:xfrm>
            <a:off x="4586070" y="826557"/>
            <a:ext cx="5430130" cy="584785"/>
          </a:xfrm>
        </p:spPr>
        <p:txBody>
          <a:bodyPr>
            <a:noAutofit/>
          </a:bodyPr>
          <a:lstStyle/>
          <a:p>
            <a:pPr algn="ctr"/>
            <a:r>
              <a:rPr lang="ro-RO" sz="2000" b="1" dirty="0"/>
              <a:t>Cine sunt mai toleranți față de următoarele categorii de persoane?</a:t>
            </a:r>
            <a:endParaRPr lang="en-US" sz="2000" b="1" dirty="0"/>
          </a:p>
        </p:txBody>
      </p:sp>
    </p:spTree>
    <p:extLst>
      <p:ext uri="{BB962C8B-B14F-4D97-AF65-F5344CB8AC3E}">
        <p14:creationId xmlns:p14="http://schemas.microsoft.com/office/powerpoint/2010/main" val="1314373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B9C8B6B-0778-4C36-8B8C-5FE7B0E717BF}"/>
              </a:ext>
            </a:extLst>
          </p:cNvPr>
          <p:cNvGrpSpPr/>
          <p:nvPr/>
        </p:nvGrpSpPr>
        <p:grpSpPr>
          <a:xfrm>
            <a:off x="1963413" y="1068636"/>
            <a:ext cx="1745321" cy="682694"/>
            <a:chOff x="862714" y="2673580"/>
            <a:chExt cx="1745321" cy="682694"/>
          </a:xfrm>
        </p:grpSpPr>
        <p:pic>
          <p:nvPicPr>
            <p:cNvPr id="6" name="Picture 9" descr="C:\Users\I12367\AppData\Local\Microsoft\Windows\Temporary Internet Files\Content.IE5\9QY9120J\Toilets_unisex.svg[1].png">
              <a:extLst>
                <a:ext uri="{FF2B5EF4-FFF2-40B4-BE49-F238E27FC236}">
                  <a16:creationId xmlns:a16="http://schemas.microsoft.com/office/drawing/2014/main" id="{2E318A33-815A-464D-89DA-A452D7009E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1370" y="2673580"/>
              <a:ext cx="701019" cy="646850"/>
            </a:xfrm>
            <a:prstGeom prst="rect">
              <a:avLst/>
            </a:prstGeom>
            <a:solidFill>
              <a:srgbClr val="FFFFFF"/>
            </a:solidFill>
          </p:spPr>
        </p:pic>
        <p:sp>
          <p:nvSpPr>
            <p:cNvPr id="7" name="Oval 6">
              <a:extLst>
                <a:ext uri="{FF2B5EF4-FFF2-40B4-BE49-F238E27FC236}">
                  <a16:creationId xmlns:a16="http://schemas.microsoft.com/office/drawing/2014/main" id="{3C8410C3-FAC3-42DF-A712-6194DA7F5329}"/>
                </a:ext>
              </a:extLst>
            </p:cNvPr>
            <p:cNvSpPr/>
            <p:nvPr/>
          </p:nvSpPr>
          <p:spPr bwMode="gray">
            <a:xfrm>
              <a:off x="2089380" y="2916540"/>
              <a:ext cx="518655" cy="439733"/>
            </a:xfrm>
            <a:prstGeom prst="ellipse">
              <a:avLst/>
            </a:prstGeom>
            <a:solidFill>
              <a:srgbClr val="FFFFFF"/>
            </a:solidFill>
            <a:ln w="19050" cap="flat" cmpd="sng">
              <a:solidFill>
                <a:schemeClr val="bg1">
                  <a:lumMod val="95000"/>
                  <a:lumOff val="5000"/>
                </a:schemeClr>
              </a:solidFill>
              <a:prstDash val="solid"/>
              <a:round/>
              <a:headEnd/>
              <a:tailEnd/>
            </a:ln>
          </p:spPr>
          <p:txBody>
            <a:bodyPr wrap="none" lIns="121599" tIns="60801" rIns="121599" bIns="60801" rtlCol="0" anchor="ctr"/>
            <a:lstStyle/>
            <a:p>
              <a:pPr marL="0" marR="0" lvl="0" indent="0" algn="ctr" defTabSz="1214678" eaLnBrk="1" fontAlgn="base" latinLnBrk="0" hangingPunct="1">
                <a:lnSpc>
                  <a:spcPct val="100000"/>
                </a:lnSpc>
                <a:spcBef>
                  <a:spcPct val="0"/>
                </a:spcBef>
                <a:spcAft>
                  <a:spcPct val="0"/>
                </a:spcAft>
                <a:buClrTx/>
                <a:buSzTx/>
                <a:buFontTx/>
                <a:buNone/>
                <a:tabLst/>
                <a:defRPr/>
              </a:pPr>
              <a:r>
                <a:rPr lang="en-US" sz="1467" b="1" kern="0" dirty="0">
                  <a:latin typeface="EON Brix Sans"/>
                  <a:cs typeface="Arial" charset="0"/>
                </a:rPr>
                <a:t>36</a:t>
              </a:r>
              <a:r>
                <a:rPr kumimoji="0" lang="en-US" sz="1467" b="1" i="0" u="none" strike="noStrike" kern="0" cap="none" spc="0" normalizeH="0" baseline="0" noProof="0" dirty="0">
                  <a:ln>
                    <a:noFill/>
                  </a:ln>
                  <a:effectLst/>
                  <a:uLnTx/>
                  <a:uFillTx/>
                  <a:latin typeface="EON Brix Sans"/>
                  <a:cs typeface="Arial" charset="0"/>
                </a:rPr>
                <a:t>%</a:t>
              </a:r>
            </a:p>
          </p:txBody>
        </p:sp>
        <p:sp>
          <p:nvSpPr>
            <p:cNvPr id="8" name="Oval 7">
              <a:extLst>
                <a:ext uri="{FF2B5EF4-FFF2-40B4-BE49-F238E27FC236}">
                  <a16:creationId xmlns:a16="http://schemas.microsoft.com/office/drawing/2014/main" id="{FEDFEC78-63EF-4485-ADBA-C61D9DBB7271}"/>
                </a:ext>
              </a:extLst>
            </p:cNvPr>
            <p:cNvSpPr/>
            <p:nvPr/>
          </p:nvSpPr>
          <p:spPr bwMode="gray">
            <a:xfrm>
              <a:off x="862714" y="2916540"/>
              <a:ext cx="518655" cy="439734"/>
            </a:xfrm>
            <a:prstGeom prst="ellipse">
              <a:avLst/>
            </a:prstGeom>
            <a:solidFill>
              <a:srgbClr val="FFFFFF"/>
            </a:solidFill>
            <a:ln w="19050" cap="flat" cmpd="sng">
              <a:solidFill>
                <a:srgbClr val="00B050"/>
              </a:solidFill>
              <a:prstDash val="solid"/>
              <a:round/>
              <a:headEnd/>
              <a:tailEnd/>
            </a:ln>
          </p:spPr>
          <p:txBody>
            <a:bodyPr wrap="none" lIns="121599" tIns="60801" rIns="121599" bIns="60801" rtlCol="0" anchor="ctr"/>
            <a:lstStyle/>
            <a:p>
              <a:pPr marL="0" marR="0" lvl="0" indent="0" algn="ctr" defTabSz="1214678" eaLnBrk="1" fontAlgn="base" latinLnBrk="0" hangingPunct="1">
                <a:lnSpc>
                  <a:spcPct val="100000"/>
                </a:lnSpc>
                <a:spcBef>
                  <a:spcPct val="0"/>
                </a:spcBef>
                <a:spcAft>
                  <a:spcPct val="0"/>
                </a:spcAft>
                <a:buClrTx/>
                <a:buSzTx/>
                <a:buFontTx/>
                <a:buNone/>
                <a:tabLst/>
                <a:defRPr/>
              </a:pPr>
              <a:r>
                <a:rPr lang="en-US" sz="1467" b="1" kern="0" dirty="0">
                  <a:solidFill>
                    <a:srgbClr val="00B050"/>
                  </a:solidFill>
                  <a:latin typeface="EON Brix Sans"/>
                  <a:cs typeface="Arial" charset="0"/>
                </a:rPr>
                <a:t>64</a:t>
              </a:r>
              <a:r>
                <a:rPr kumimoji="0" lang="en-US" sz="1467" b="1" i="0" u="none" strike="noStrike" kern="0" cap="none" spc="0" normalizeH="0" baseline="0" noProof="0" dirty="0">
                  <a:ln>
                    <a:noFill/>
                  </a:ln>
                  <a:solidFill>
                    <a:srgbClr val="00B050"/>
                  </a:solidFill>
                  <a:effectLst/>
                  <a:uLnTx/>
                  <a:uFillTx/>
                  <a:latin typeface="EON Brix Sans"/>
                  <a:cs typeface="Arial" charset="0"/>
                </a:rPr>
                <a:t>%</a:t>
              </a:r>
            </a:p>
          </p:txBody>
        </p:sp>
      </p:grpSp>
      <p:sp>
        <p:nvSpPr>
          <p:cNvPr id="4" name="Rectangle 3">
            <a:extLst>
              <a:ext uri="{FF2B5EF4-FFF2-40B4-BE49-F238E27FC236}">
                <a16:creationId xmlns:a16="http://schemas.microsoft.com/office/drawing/2014/main" id="{7C33C3C8-F82E-4500-B828-20C2BE1043E1}"/>
              </a:ext>
            </a:extLst>
          </p:cNvPr>
          <p:cNvSpPr/>
          <p:nvPr/>
        </p:nvSpPr>
        <p:spPr bwMode="gray">
          <a:xfrm>
            <a:off x="817901" y="1390245"/>
            <a:ext cx="844223" cy="349806"/>
          </a:xfrm>
          <a:prstGeom prst="rect">
            <a:avLst/>
          </a:prstGeom>
          <a:noFill/>
          <a:ln w="9525" cap="flat" cmpd="sng">
            <a:noFill/>
            <a:prstDash val="solid"/>
            <a:round/>
            <a:headEnd/>
            <a:tailEnd/>
          </a:ln>
        </p:spPr>
        <p:txBody>
          <a:bodyPr wrap="none" lIns="121599" tIns="60801" rIns="121599" bIns="60801" rtlCol="0" anchor="ctr"/>
          <a:lstStyle/>
          <a:p>
            <a:pPr algn="ctr" defTabSz="1214678" fontAlgn="base">
              <a:spcBef>
                <a:spcPct val="0"/>
              </a:spcBef>
              <a:spcAft>
                <a:spcPct val="0"/>
              </a:spcAft>
              <a:defRPr/>
            </a:pPr>
            <a:r>
              <a:rPr lang="en-US" sz="1600" b="1" dirty="0">
                <a:solidFill>
                  <a:srgbClr val="000000"/>
                </a:solidFill>
                <a:cs typeface="Arial" charset="0"/>
              </a:rPr>
              <a:t>Sex</a:t>
            </a:r>
          </a:p>
        </p:txBody>
      </p:sp>
      <p:sp>
        <p:nvSpPr>
          <p:cNvPr id="9" name="Oval 8">
            <a:extLst>
              <a:ext uri="{FF2B5EF4-FFF2-40B4-BE49-F238E27FC236}">
                <a16:creationId xmlns:a16="http://schemas.microsoft.com/office/drawing/2014/main" id="{3448DBC7-38E1-43D7-99E5-88862EC08586}"/>
              </a:ext>
            </a:extLst>
          </p:cNvPr>
          <p:cNvSpPr/>
          <p:nvPr/>
        </p:nvSpPr>
        <p:spPr>
          <a:xfrm>
            <a:off x="3190079" y="1310733"/>
            <a:ext cx="518655" cy="43973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F34482D-383B-45B6-8104-800A769EA60E}"/>
              </a:ext>
            </a:extLst>
          </p:cNvPr>
          <p:cNvCxnSpPr>
            <a:cxnSpLocks/>
          </p:cNvCxnSpPr>
          <p:nvPr/>
        </p:nvCxnSpPr>
        <p:spPr>
          <a:xfrm>
            <a:off x="5976242" y="670640"/>
            <a:ext cx="0" cy="5319343"/>
          </a:xfrm>
          <a:prstGeom prst="line">
            <a:avLst/>
          </a:prstGeom>
          <a:noFill/>
          <a:ln w="12700" cap="flat" cmpd="sng" algn="ctr">
            <a:solidFill>
              <a:srgbClr val="FFFFFF">
                <a:lumMod val="50000"/>
              </a:srgbClr>
            </a:solidFill>
            <a:prstDash val="dash"/>
          </a:ln>
          <a:effectLst/>
        </p:spPr>
      </p:cxnSp>
      <p:cxnSp>
        <p:nvCxnSpPr>
          <p:cNvPr id="11" name="Straight Connector 10">
            <a:extLst>
              <a:ext uri="{FF2B5EF4-FFF2-40B4-BE49-F238E27FC236}">
                <a16:creationId xmlns:a16="http://schemas.microsoft.com/office/drawing/2014/main" id="{676246D9-9FF9-4F71-A1A1-CF0353FCA859}"/>
              </a:ext>
            </a:extLst>
          </p:cNvPr>
          <p:cNvCxnSpPr>
            <a:cxnSpLocks/>
          </p:cNvCxnSpPr>
          <p:nvPr/>
        </p:nvCxnSpPr>
        <p:spPr>
          <a:xfrm flipH="1">
            <a:off x="454041" y="3567464"/>
            <a:ext cx="5342030" cy="0"/>
          </a:xfrm>
          <a:prstGeom prst="line">
            <a:avLst/>
          </a:prstGeom>
          <a:noFill/>
          <a:ln w="12700" cap="flat" cmpd="sng" algn="ctr">
            <a:solidFill>
              <a:srgbClr val="FFFFFF">
                <a:lumMod val="50000"/>
              </a:srgbClr>
            </a:solidFill>
            <a:prstDash val="dash"/>
          </a:ln>
          <a:effectLst/>
        </p:spPr>
      </p:cxnSp>
      <p:cxnSp>
        <p:nvCxnSpPr>
          <p:cNvPr id="12" name="Straight Connector 11">
            <a:extLst>
              <a:ext uri="{FF2B5EF4-FFF2-40B4-BE49-F238E27FC236}">
                <a16:creationId xmlns:a16="http://schemas.microsoft.com/office/drawing/2014/main" id="{AE74B28B-7156-4D02-90CD-CC365645A79C}"/>
              </a:ext>
            </a:extLst>
          </p:cNvPr>
          <p:cNvCxnSpPr>
            <a:cxnSpLocks/>
          </p:cNvCxnSpPr>
          <p:nvPr/>
        </p:nvCxnSpPr>
        <p:spPr>
          <a:xfrm flipH="1">
            <a:off x="575807" y="2021385"/>
            <a:ext cx="5214562" cy="0"/>
          </a:xfrm>
          <a:prstGeom prst="line">
            <a:avLst/>
          </a:prstGeom>
          <a:noFill/>
          <a:ln w="12700" cap="flat" cmpd="sng" algn="ctr">
            <a:solidFill>
              <a:srgbClr val="FFFFFF">
                <a:lumMod val="50000"/>
              </a:srgbClr>
            </a:solidFill>
            <a:prstDash val="dash"/>
          </a:ln>
          <a:effectLst/>
        </p:spPr>
      </p:cxnSp>
      <p:sp>
        <p:nvSpPr>
          <p:cNvPr id="14" name="Rectangle 13">
            <a:extLst>
              <a:ext uri="{FF2B5EF4-FFF2-40B4-BE49-F238E27FC236}">
                <a16:creationId xmlns:a16="http://schemas.microsoft.com/office/drawing/2014/main" id="{41067710-15B8-4312-A2CC-D64739A1633F}"/>
              </a:ext>
            </a:extLst>
          </p:cNvPr>
          <p:cNvSpPr/>
          <p:nvPr/>
        </p:nvSpPr>
        <p:spPr bwMode="gray">
          <a:xfrm>
            <a:off x="1072489" y="2521218"/>
            <a:ext cx="1016029" cy="429296"/>
          </a:xfrm>
          <a:prstGeom prst="rect">
            <a:avLst/>
          </a:prstGeom>
          <a:noFill/>
          <a:ln w="9525" cap="flat" cmpd="sng">
            <a:noFill/>
            <a:prstDash val="solid"/>
            <a:round/>
            <a:headEnd/>
            <a:tailEnd/>
          </a:ln>
        </p:spPr>
        <p:txBody>
          <a:bodyPr wrap="none" lIns="121599" tIns="60801" rIns="121599" bIns="60801" rtlCol="0" anchor="ctr"/>
          <a:lstStyle/>
          <a:p>
            <a:pPr algn="ctr" defTabSz="1214678" fontAlgn="base">
              <a:spcBef>
                <a:spcPct val="0"/>
              </a:spcBef>
              <a:spcAft>
                <a:spcPct val="0"/>
              </a:spcAft>
              <a:defRPr/>
            </a:pPr>
            <a:r>
              <a:rPr lang="en-US" sz="1600" b="1" dirty="0" err="1">
                <a:solidFill>
                  <a:srgbClr val="000000"/>
                </a:solidFill>
                <a:cs typeface="Arial" charset="0"/>
              </a:rPr>
              <a:t>Educa</a:t>
            </a:r>
            <a:r>
              <a:rPr lang="ro-RO" sz="1600" b="1" dirty="0">
                <a:solidFill>
                  <a:srgbClr val="000000"/>
                </a:solidFill>
                <a:cs typeface="Arial" charset="0"/>
              </a:rPr>
              <a:t>ț</a:t>
            </a:r>
            <a:r>
              <a:rPr lang="en-US" sz="1600" b="1" dirty="0" err="1">
                <a:solidFill>
                  <a:srgbClr val="000000"/>
                </a:solidFill>
                <a:cs typeface="Arial" charset="0"/>
              </a:rPr>
              <a:t>ie</a:t>
            </a:r>
            <a:endParaRPr lang="en-US" sz="1600" b="1" dirty="0">
              <a:solidFill>
                <a:srgbClr val="000000"/>
              </a:solidFill>
              <a:cs typeface="Arial" charset="0"/>
            </a:endParaRPr>
          </a:p>
        </p:txBody>
      </p:sp>
      <p:graphicFrame>
        <p:nvGraphicFramePr>
          <p:cNvPr id="15" name="Table 14">
            <a:extLst>
              <a:ext uri="{FF2B5EF4-FFF2-40B4-BE49-F238E27FC236}">
                <a16:creationId xmlns:a16="http://schemas.microsoft.com/office/drawing/2014/main" id="{34411E50-89BF-42E9-BD75-B6B0295ABE10}"/>
              </a:ext>
            </a:extLst>
          </p:cNvPr>
          <p:cNvGraphicFramePr>
            <a:graphicFrameLocks noGrp="1"/>
          </p:cNvGraphicFramePr>
          <p:nvPr>
            <p:extLst>
              <p:ext uri="{D42A27DB-BD31-4B8C-83A1-F6EECF244321}">
                <p14:modId xmlns:p14="http://schemas.microsoft.com/office/powerpoint/2010/main" val="2759637900"/>
              </p:ext>
            </p:extLst>
          </p:nvPr>
        </p:nvGraphicFramePr>
        <p:xfrm>
          <a:off x="2327061" y="2064939"/>
          <a:ext cx="1336392" cy="1398099"/>
        </p:xfrm>
        <a:graphic>
          <a:graphicData uri="http://schemas.openxmlformats.org/drawingml/2006/table">
            <a:tbl>
              <a:tblPr>
                <a:tableStyleId>{3B4B98B0-60AC-42C2-AFA5-B58CD77FA1E5}</a:tableStyleId>
              </a:tblPr>
              <a:tblGrid>
                <a:gridCol w="801519">
                  <a:extLst>
                    <a:ext uri="{9D8B030D-6E8A-4147-A177-3AD203B41FA5}">
                      <a16:colId xmlns:a16="http://schemas.microsoft.com/office/drawing/2014/main" val="1692326904"/>
                    </a:ext>
                  </a:extLst>
                </a:gridCol>
                <a:gridCol w="534873">
                  <a:extLst>
                    <a:ext uri="{9D8B030D-6E8A-4147-A177-3AD203B41FA5}">
                      <a16:colId xmlns:a16="http://schemas.microsoft.com/office/drawing/2014/main" val="2876038936"/>
                    </a:ext>
                  </a:extLst>
                </a:gridCol>
              </a:tblGrid>
              <a:tr h="466033">
                <a:tc>
                  <a:txBody>
                    <a:bodyPr/>
                    <a:lstStyle/>
                    <a:p>
                      <a:pPr algn="ctr" fontAlgn="t"/>
                      <a:r>
                        <a:rPr lang="en-US" sz="1400" b="0" i="0" u="none" strike="noStrike" dirty="0">
                          <a:solidFill>
                            <a:schemeClr val="tx1"/>
                          </a:solidFill>
                          <a:effectLst/>
                          <a:latin typeface="+mn-lt"/>
                          <a:cs typeface="Arial" panose="020B0604020202020204" pitchFamily="34" charset="0"/>
                        </a:rPr>
                        <a:t>Sc</a:t>
                      </a:r>
                      <a:r>
                        <a:rPr lang="ro-RO" sz="1400" b="0" i="0" u="none" strike="noStrike" dirty="0">
                          <a:solidFill>
                            <a:schemeClr val="tx1"/>
                          </a:solidFill>
                          <a:effectLst/>
                          <a:latin typeface="+mn-lt"/>
                          <a:cs typeface="Arial" panose="020B0604020202020204" pitchFamily="34" charset="0"/>
                        </a:rPr>
                        <a:t>ă</a:t>
                      </a:r>
                      <a:r>
                        <a:rPr lang="en-US" sz="1400" b="0" i="0" u="none" strike="noStrike" dirty="0" err="1">
                          <a:solidFill>
                            <a:schemeClr val="tx1"/>
                          </a:solidFill>
                          <a:effectLst/>
                          <a:latin typeface="+mn-lt"/>
                          <a:cs typeface="Arial" panose="020B0604020202020204" pitchFamily="34" charset="0"/>
                        </a:rPr>
                        <a:t>zut</a:t>
                      </a:r>
                      <a:r>
                        <a:rPr lang="ro-RO" sz="1400" b="0" i="0" u="none" strike="noStrike" dirty="0">
                          <a:solidFill>
                            <a:schemeClr val="tx1"/>
                          </a:solidFill>
                          <a:effectLst/>
                          <a:latin typeface="+mn-lt"/>
                          <a:cs typeface="Arial" panose="020B0604020202020204" pitchFamily="34" charset="0"/>
                        </a:rPr>
                        <a:t>ă</a:t>
                      </a:r>
                      <a:endParaRPr lang="en-US" sz="1400" b="0" i="0" u="none" strike="noStrike" dirty="0">
                        <a:solidFill>
                          <a:schemeClr val="tx1"/>
                        </a:solidFill>
                        <a:effectLst/>
                        <a:latin typeface="+mn-lt"/>
                        <a:cs typeface="Arial" panose="020B0604020202020204" pitchFamily="34"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pPr algn="ctr" fontAlgn="t"/>
                      <a:r>
                        <a:rPr lang="en-GB" sz="1800" b="1" i="0" u="none" strike="noStrike" dirty="0">
                          <a:solidFill>
                            <a:schemeClr val="tx1"/>
                          </a:solidFill>
                          <a:effectLst/>
                          <a:latin typeface="Arial" panose="020B0604020202020204" pitchFamily="34" charset="0"/>
                        </a:rPr>
                        <a:t>8%</a:t>
                      </a: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14306391"/>
                  </a:ext>
                </a:extLst>
              </a:tr>
              <a:tr h="466033">
                <a:tc>
                  <a:txBody>
                    <a:bodyPr/>
                    <a:lstStyle/>
                    <a:p>
                      <a:pPr algn="ctr" fontAlgn="t"/>
                      <a:r>
                        <a:rPr lang="en-US" sz="1400" b="0" i="0" u="none" strike="noStrike" dirty="0" err="1">
                          <a:solidFill>
                            <a:schemeClr val="tx1"/>
                          </a:solidFill>
                          <a:effectLst/>
                          <a:latin typeface="+mn-lt"/>
                          <a:cs typeface="Arial" panose="020B0604020202020204" pitchFamily="34" charset="0"/>
                        </a:rPr>
                        <a:t>Medie</a:t>
                      </a:r>
                      <a:endParaRPr lang="en-US" sz="1400" b="0" i="0" u="none" strike="noStrike" dirty="0">
                        <a:solidFill>
                          <a:schemeClr val="tx1"/>
                        </a:solidFill>
                        <a:effectLst/>
                        <a:latin typeface="+mn-lt"/>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en-GB" sz="1800" b="1" i="0" u="none" strike="noStrike" dirty="0">
                          <a:solidFill>
                            <a:schemeClr val="tx1"/>
                          </a:solidFill>
                          <a:effectLst/>
                          <a:latin typeface="Arial" panose="020B0604020202020204"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08003613"/>
                  </a:ext>
                </a:extLst>
              </a:tr>
              <a:tr h="466033">
                <a:tc>
                  <a:txBody>
                    <a:bodyPr/>
                    <a:lstStyle/>
                    <a:p>
                      <a:pPr algn="ctr" fontAlgn="t"/>
                      <a:r>
                        <a:rPr lang="en-US" sz="1400" b="0" i="0" u="none" strike="noStrike" dirty="0" err="1">
                          <a:solidFill>
                            <a:schemeClr val="tx1"/>
                          </a:solidFill>
                          <a:effectLst/>
                          <a:latin typeface="+mn-lt"/>
                          <a:cs typeface="Arial" panose="020B0604020202020204" pitchFamily="34" charset="0"/>
                        </a:rPr>
                        <a:t>Ridicat</a:t>
                      </a:r>
                      <a:r>
                        <a:rPr lang="ro-RO" sz="1400" b="0" i="0" u="none" strike="noStrike" dirty="0">
                          <a:solidFill>
                            <a:schemeClr val="tx1"/>
                          </a:solidFill>
                          <a:effectLst/>
                          <a:latin typeface="+mn-lt"/>
                          <a:cs typeface="Arial" panose="020B0604020202020204" pitchFamily="34" charset="0"/>
                        </a:rPr>
                        <a:t>ă</a:t>
                      </a:r>
                      <a:endParaRPr lang="en-US" sz="1400" b="0" i="0" u="none" strike="noStrike" dirty="0">
                        <a:solidFill>
                          <a:schemeClr val="tx1"/>
                        </a:solidFill>
                        <a:effectLst/>
                        <a:latin typeface="+mn-lt"/>
                        <a:cs typeface="Arial" panose="020B0604020202020204"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ctr" fontAlgn="t"/>
                      <a:r>
                        <a:rPr lang="en-GB" sz="1800" b="1" i="0" u="none" strike="noStrike" dirty="0">
                          <a:solidFill>
                            <a:schemeClr val="tx1"/>
                          </a:solidFill>
                          <a:effectLst/>
                          <a:latin typeface="Arial" panose="020B0604020202020204" pitchFamily="34" charset="0"/>
                        </a:rPr>
                        <a:t>45%</a:t>
                      </a: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67393130"/>
                  </a:ext>
                </a:extLst>
              </a:tr>
            </a:tbl>
          </a:graphicData>
        </a:graphic>
      </p:graphicFrame>
      <p:pic>
        <p:nvPicPr>
          <p:cNvPr id="16" name="Graphic 15" descr="Graduation cap with solid fill">
            <a:extLst>
              <a:ext uri="{FF2B5EF4-FFF2-40B4-BE49-F238E27FC236}">
                <a16:creationId xmlns:a16="http://schemas.microsoft.com/office/drawing/2014/main" id="{5E7A444A-DCBF-41DC-BB48-0A28B372BA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3829" y="2449064"/>
            <a:ext cx="540371" cy="540371"/>
          </a:xfrm>
          <a:prstGeom prst="rect">
            <a:avLst/>
          </a:prstGeom>
        </p:spPr>
      </p:pic>
      <p:graphicFrame>
        <p:nvGraphicFramePr>
          <p:cNvPr id="17" name="Chart 16">
            <a:extLst>
              <a:ext uri="{FF2B5EF4-FFF2-40B4-BE49-F238E27FC236}">
                <a16:creationId xmlns:a16="http://schemas.microsoft.com/office/drawing/2014/main" id="{ECB01146-3B7B-4ED5-9CBF-A2A11C9ABEF0}"/>
              </a:ext>
            </a:extLst>
          </p:cNvPr>
          <p:cNvGraphicFramePr/>
          <p:nvPr>
            <p:extLst>
              <p:ext uri="{D42A27DB-BD31-4B8C-83A1-F6EECF244321}">
                <p14:modId xmlns:p14="http://schemas.microsoft.com/office/powerpoint/2010/main" val="4247988489"/>
              </p:ext>
            </p:extLst>
          </p:nvPr>
        </p:nvGraphicFramePr>
        <p:xfrm>
          <a:off x="2327061" y="3567464"/>
          <a:ext cx="3356541" cy="2616611"/>
        </p:xfrm>
        <a:graphic>
          <a:graphicData uri="http://schemas.openxmlformats.org/drawingml/2006/chart">
            <c:chart xmlns:c="http://schemas.openxmlformats.org/drawingml/2006/chart" xmlns:r="http://schemas.openxmlformats.org/officeDocument/2006/relationships" r:id="rId8"/>
          </a:graphicData>
        </a:graphic>
      </p:graphicFrame>
      <p:sp>
        <p:nvSpPr>
          <p:cNvPr id="18" name="Rectangle 17">
            <a:extLst>
              <a:ext uri="{FF2B5EF4-FFF2-40B4-BE49-F238E27FC236}">
                <a16:creationId xmlns:a16="http://schemas.microsoft.com/office/drawing/2014/main" id="{BBCF56AB-ACF9-4A53-86B1-C47F775CF39C}"/>
              </a:ext>
            </a:extLst>
          </p:cNvPr>
          <p:cNvSpPr/>
          <p:nvPr/>
        </p:nvSpPr>
        <p:spPr bwMode="gray">
          <a:xfrm>
            <a:off x="1094200" y="4184415"/>
            <a:ext cx="886149" cy="429296"/>
          </a:xfrm>
          <a:prstGeom prst="rect">
            <a:avLst/>
          </a:prstGeom>
          <a:noFill/>
          <a:ln w="9525" cap="flat" cmpd="sng">
            <a:noFill/>
            <a:prstDash val="solid"/>
            <a:round/>
            <a:headEnd/>
            <a:tailEnd/>
          </a:ln>
        </p:spPr>
        <p:txBody>
          <a:bodyPr wrap="none" lIns="121599" tIns="60801" rIns="121599" bIns="60801" rtlCol="0" anchor="ctr"/>
          <a:lstStyle/>
          <a:p>
            <a:pPr algn="ctr" defTabSz="1214678" fontAlgn="base">
              <a:spcBef>
                <a:spcPct val="0"/>
              </a:spcBef>
              <a:spcAft>
                <a:spcPct val="0"/>
              </a:spcAft>
              <a:defRPr/>
            </a:pPr>
            <a:r>
              <a:rPr lang="en-US" sz="1600" b="1" dirty="0" err="1">
                <a:solidFill>
                  <a:srgbClr val="000000"/>
                </a:solidFill>
                <a:cs typeface="Arial" charset="0"/>
              </a:rPr>
              <a:t>Regiune</a:t>
            </a:r>
            <a:endParaRPr lang="en-US" sz="1600" b="1" dirty="0">
              <a:solidFill>
                <a:srgbClr val="000000"/>
              </a:solidFill>
              <a:cs typeface="Arial" charset="0"/>
            </a:endParaRPr>
          </a:p>
        </p:txBody>
      </p:sp>
      <p:grpSp>
        <p:nvGrpSpPr>
          <p:cNvPr id="19" name="Group 32">
            <a:extLst>
              <a:ext uri="{FF2B5EF4-FFF2-40B4-BE49-F238E27FC236}">
                <a16:creationId xmlns:a16="http://schemas.microsoft.com/office/drawing/2014/main" id="{CB8A28FC-E41E-4C40-9C63-BDDE9E36496B}"/>
              </a:ext>
            </a:extLst>
          </p:cNvPr>
          <p:cNvGrpSpPr>
            <a:grpSpLocks noChangeAspect="1"/>
          </p:cNvGrpSpPr>
          <p:nvPr>
            <p:custDataLst>
              <p:tags r:id="rId1"/>
            </p:custDataLst>
          </p:nvPr>
        </p:nvGrpSpPr>
        <p:grpSpPr bwMode="auto">
          <a:xfrm>
            <a:off x="598310" y="4147077"/>
            <a:ext cx="524181" cy="486264"/>
            <a:chOff x="399" y="-138"/>
            <a:chExt cx="4963" cy="4604"/>
          </a:xfrm>
          <a:solidFill>
            <a:srgbClr val="000000"/>
          </a:solidFill>
        </p:grpSpPr>
        <p:sp>
          <p:nvSpPr>
            <p:cNvPr id="20" name="Freeform 33">
              <a:extLst>
                <a:ext uri="{FF2B5EF4-FFF2-40B4-BE49-F238E27FC236}">
                  <a16:creationId xmlns:a16="http://schemas.microsoft.com/office/drawing/2014/main" id="{DC499866-CE0E-4202-90D4-86FC881A35F8}"/>
                </a:ext>
              </a:extLst>
            </p:cNvPr>
            <p:cNvSpPr>
              <a:spLocks/>
            </p:cNvSpPr>
            <p:nvPr/>
          </p:nvSpPr>
          <p:spPr bwMode="auto">
            <a:xfrm>
              <a:off x="399" y="177"/>
              <a:ext cx="4963" cy="4289"/>
            </a:xfrm>
            <a:custGeom>
              <a:avLst/>
              <a:gdLst>
                <a:gd name="T0" fmla="*/ 733 w 2101"/>
                <a:gd name="T1" fmla="*/ 1471 h 1816"/>
                <a:gd name="T2" fmla="*/ 0 w 2101"/>
                <a:gd name="T3" fmla="*/ 1816 h 1816"/>
                <a:gd name="T4" fmla="*/ 133 w 2101"/>
                <a:gd name="T5" fmla="*/ 1066 h 1816"/>
                <a:gd name="T6" fmla="*/ 8 w 2101"/>
                <a:gd name="T7" fmla="*/ 364 h 1816"/>
                <a:gd name="T8" fmla="*/ 733 w 2101"/>
                <a:gd name="T9" fmla="*/ 23 h 1816"/>
                <a:gd name="T10" fmla="*/ 751 w 2101"/>
                <a:gd name="T11" fmla="*/ 31 h 1816"/>
                <a:gd name="T12" fmla="*/ 653 w 2101"/>
                <a:gd name="T13" fmla="*/ 347 h 1816"/>
                <a:gd name="T14" fmla="*/ 753 w 2101"/>
                <a:gd name="T15" fmla="*/ 694 h 1816"/>
                <a:gd name="T16" fmla="*/ 829 w 2101"/>
                <a:gd name="T17" fmla="*/ 806 h 1816"/>
                <a:gd name="T18" fmla="*/ 1108 w 2101"/>
                <a:gd name="T19" fmla="*/ 1245 h 1816"/>
                <a:gd name="T20" fmla="*/ 1213 w 2101"/>
                <a:gd name="T21" fmla="*/ 1434 h 1816"/>
                <a:gd name="T22" fmla="*/ 1318 w 2101"/>
                <a:gd name="T23" fmla="*/ 1245 h 1816"/>
                <a:gd name="T24" fmla="*/ 1597 w 2101"/>
                <a:gd name="T25" fmla="*/ 806 h 1816"/>
                <a:gd name="T26" fmla="*/ 1673 w 2101"/>
                <a:gd name="T27" fmla="*/ 694 h 1816"/>
                <a:gd name="T28" fmla="*/ 1773 w 2101"/>
                <a:gd name="T29" fmla="*/ 347 h 1816"/>
                <a:gd name="T30" fmla="*/ 1744 w 2101"/>
                <a:gd name="T31" fmla="*/ 168 h 1816"/>
                <a:gd name="T32" fmla="*/ 2101 w 2101"/>
                <a:gd name="T33" fmla="*/ 0 h 1816"/>
                <a:gd name="T34" fmla="*/ 2013 w 2101"/>
                <a:gd name="T35" fmla="*/ 747 h 1816"/>
                <a:gd name="T36" fmla="*/ 2096 w 2101"/>
                <a:gd name="T37" fmla="*/ 1451 h 1816"/>
                <a:gd name="T38" fmla="*/ 1373 w 2101"/>
                <a:gd name="T39" fmla="*/ 1791 h 1816"/>
                <a:gd name="T40" fmla="*/ 733 w 2101"/>
                <a:gd name="T41" fmla="*/ 1471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1" h="1816">
                  <a:moveTo>
                    <a:pt x="733" y="1471"/>
                  </a:moveTo>
                  <a:cubicBezTo>
                    <a:pt x="0" y="1816"/>
                    <a:pt x="0" y="1816"/>
                    <a:pt x="0" y="1816"/>
                  </a:cubicBezTo>
                  <a:cubicBezTo>
                    <a:pt x="133" y="1066"/>
                    <a:pt x="133" y="1066"/>
                    <a:pt x="133" y="1066"/>
                  </a:cubicBezTo>
                  <a:cubicBezTo>
                    <a:pt x="8" y="364"/>
                    <a:pt x="8" y="364"/>
                    <a:pt x="8" y="364"/>
                  </a:cubicBezTo>
                  <a:cubicBezTo>
                    <a:pt x="733" y="23"/>
                    <a:pt x="733" y="23"/>
                    <a:pt x="733" y="23"/>
                  </a:cubicBezTo>
                  <a:cubicBezTo>
                    <a:pt x="751" y="31"/>
                    <a:pt x="751" y="31"/>
                    <a:pt x="751" y="31"/>
                  </a:cubicBezTo>
                  <a:cubicBezTo>
                    <a:pt x="687" y="123"/>
                    <a:pt x="653" y="233"/>
                    <a:pt x="653" y="347"/>
                  </a:cubicBezTo>
                  <a:cubicBezTo>
                    <a:pt x="653" y="459"/>
                    <a:pt x="691" y="601"/>
                    <a:pt x="753" y="694"/>
                  </a:cubicBezTo>
                  <a:cubicBezTo>
                    <a:pt x="779" y="731"/>
                    <a:pt x="804" y="769"/>
                    <a:pt x="829" y="806"/>
                  </a:cubicBezTo>
                  <a:cubicBezTo>
                    <a:pt x="928" y="950"/>
                    <a:pt x="1023" y="1092"/>
                    <a:pt x="1108" y="1245"/>
                  </a:cubicBezTo>
                  <a:cubicBezTo>
                    <a:pt x="1213" y="1434"/>
                    <a:pt x="1213" y="1434"/>
                    <a:pt x="1213" y="1434"/>
                  </a:cubicBezTo>
                  <a:cubicBezTo>
                    <a:pt x="1318" y="1245"/>
                    <a:pt x="1318" y="1245"/>
                    <a:pt x="1318" y="1245"/>
                  </a:cubicBezTo>
                  <a:cubicBezTo>
                    <a:pt x="1403" y="1092"/>
                    <a:pt x="1498" y="950"/>
                    <a:pt x="1597" y="806"/>
                  </a:cubicBezTo>
                  <a:cubicBezTo>
                    <a:pt x="1622" y="769"/>
                    <a:pt x="1647" y="731"/>
                    <a:pt x="1673" y="694"/>
                  </a:cubicBezTo>
                  <a:cubicBezTo>
                    <a:pt x="1735" y="601"/>
                    <a:pt x="1773" y="459"/>
                    <a:pt x="1773" y="347"/>
                  </a:cubicBezTo>
                  <a:cubicBezTo>
                    <a:pt x="1773" y="285"/>
                    <a:pt x="1763" y="225"/>
                    <a:pt x="1744" y="168"/>
                  </a:cubicBezTo>
                  <a:cubicBezTo>
                    <a:pt x="2101" y="0"/>
                    <a:pt x="2101" y="0"/>
                    <a:pt x="2101" y="0"/>
                  </a:cubicBezTo>
                  <a:cubicBezTo>
                    <a:pt x="2013" y="747"/>
                    <a:pt x="2013" y="747"/>
                    <a:pt x="2013" y="747"/>
                  </a:cubicBezTo>
                  <a:cubicBezTo>
                    <a:pt x="2096" y="1451"/>
                    <a:pt x="2096" y="1451"/>
                    <a:pt x="2096" y="1451"/>
                  </a:cubicBezTo>
                  <a:cubicBezTo>
                    <a:pt x="1373" y="1791"/>
                    <a:pt x="1373" y="1791"/>
                    <a:pt x="1373" y="1791"/>
                  </a:cubicBezTo>
                  <a:lnTo>
                    <a:pt x="733" y="1471"/>
                  </a:lnTo>
                  <a:close/>
                </a:path>
              </a:pathLst>
            </a:custGeom>
            <a:solidFill>
              <a:srgbClr val="000000"/>
            </a:solid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1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000000"/>
                </a:solidFill>
                <a:effectLst/>
                <a:uLnTx/>
                <a:uFillTx/>
                <a:latin typeface="EON Brix Sans"/>
              </a:endParaRPr>
            </a:p>
          </p:txBody>
        </p:sp>
        <p:sp>
          <p:nvSpPr>
            <p:cNvPr id="21" name="Freeform 34">
              <a:extLst>
                <a:ext uri="{FF2B5EF4-FFF2-40B4-BE49-F238E27FC236}">
                  <a16:creationId xmlns:a16="http://schemas.microsoft.com/office/drawing/2014/main" id="{30274916-D59B-4042-AE68-DB7F052280CA}"/>
                </a:ext>
              </a:extLst>
            </p:cNvPr>
            <p:cNvSpPr>
              <a:spLocks noEditPoints="1"/>
            </p:cNvSpPr>
            <p:nvPr/>
          </p:nvSpPr>
          <p:spPr bwMode="auto">
            <a:xfrm>
              <a:off x="2131" y="-138"/>
              <a:ext cx="2268" cy="3312"/>
            </a:xfrm>
            <a:custGeom>
              <a:avLst/>
              <a:gdLst>
                <a:gd name="T0" fmla="*/ 480 w 960"/>
                <a:gd name="T1" fmla="*/ 0 h 1402"/>
                <a:gd name="T2" fmla="*/ 960 w 960"/>
                <a:gd name="T3" fmla="*/ 480 h 1402"/>
                <a:gd name="T4" fmla="*/ 873 w 960"/>
                <a:gd name="T5" fmla="*/ 782 h 1402"/>
                <a:gd name="T6" fmla="*/ 480 w 960"/>
                <a:gd name="T7" fmla="*/ 1402 h 1402"/>
                <a:gd name="T8" fmla="*/ 87 w 960"/>
                <a:gd name="T9" fmla="*/ 782 h 1402"/>
                <a:gd name="T10" fmla="*/ 0 w 960"/>
                <a:gd name="T11" fmla="*/ 480 h 1402"/>
                <a:gd name="T12" fmla="*/ 480 w 960"/>
                <a:gd name="T13" fmla="*/ 0 h 1402"/>
                <a:gd name="T14" fmla="*/ 480 w 960"/>
                <a:gd name="T15" fmla="*/ 200 h 1402"/>
                <a:gd name="T16" fmla="*/ 200 w 960"/>
                <a:gd name="T17" fmla="*/ 480 h 1402"/>
                <a:gd name="T18" fmla="*/ 480 w 960"/>
                <a:gd name="T19" fmla="*/ 760 h 1402"/>
                <a:gd name="T20" fmla="*/ 760 w 960"/>
                <a:gd name="T21" fmla="*/ 480 h 1402"/>
                <a:gd name="T22" fmla="*/ 480 w 960"/>
                <a:gd name="T23" fmla="*/ 200 h 1402"/>
                <a:gd name="T24" fmla="*/ 680 w 960"/>
                <a:gd name="T25" fmla="*/ 480 h 1402"/>
                <a:gd name="T26" fmla="*/ 480 w 960"/>
                <a:gd name="T27" fmla="*/ 680 h 1402"/>
                <a:gd name="T28" fmla="*/ 280 w 960"/>
                <a:gd name="T29" fmla="*/ 480 h 1402"/>
                <a:gd name="T30" fmla="*/ 480 w 960"/>
                <a:gd name="T31" fmla="*/ 280 h 1402"/>
                <a:gd name="T32" fmla="*/ 680 w 960"/>
                <a:gd name="T33" fmla="*/ 48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0" h="1402">
                  <a:moveTo>
                    <a:pt x="480" y="0"/>
                  </a:moveTo>
                  <a:cubicBezTo>
                    <a:pt x="745" y="0"/>
                    <a:pt x="960" y="215"/>
                    <a:pt x="960" y="480"/>
                  </a:cubicBezTo>
                  <a:cubicBezTo>
                    <a:pt x="960" y="576"/>
                    <a:pt x="927" y="703"/>
                    <a:pt x="873" y="782"/>
                  </a:cubicBezTo>
                  <a:cubicBezTo>
                    <a:pt x="734" y="989"/>
                    <a:pt x="602" y="1184"/>
                    <a:pt x="480" y="1402"/>
                  </a:cubicBezTo>
                  <a:cubicBezTo>
                    <a:pt x="358" y="1184"/>
                    <a:pt x="226" y="989"/>
                    <a:pt x="87" y="782"/>
                  </a:cubicBezTo>
                  <a:cubicBezTo>
                    <a:pt x="33" y="703"/>
                    <a:pt x="0" y="576"/>
                    <a:pt x="0" y="480"/>
                  </a:cubicBezTo>
                  <a:cubicBezTo>
                    <a:pt x="0" y="215"/>
                    <a:pt x="215" y="0"/>
                    <a:pt x="480" y="0"/>
                  </a:cubicBezTo>
                  <a:close/>
                  <a:moveTo>
                    <a:pt x="480" y="200"/>
                  </a:moveTo>
                  <a:cubicBezTo>
                    <a:pt x="325" y="200"/>
                    <a:pt x="200" y="325"/>
                    <a:pt x="200" y="480"/>
                  </a:cubicBezTo>
                  <a:cubicBezTo>
                    <a:pt x="200" y="635"/>
                    <a:pt x="325" y="760"/>
                    <a:pt x="480" y="760"/>
                  </a:cubicBezTo>
                  <a:cubicBezTo>
                    <a:pt x="635" y="760"/>
                    <a:pt x="760" y="635"/>
                    <a:pt x="760" y="480"/>
                  </a:cubicBezTo>
                  <a:cubicBezTo>
                    <a:pt x="760" y="325"/>
                    <a:pt x="635" y="200"/>
                    <a:pt x="480" y="200"/>
                  </a:cubicBezTo>
                  <a:close/>
                  <a:moveTo>
                    <a:pt x="680" y="480"/>
                  </a:moveTo>
                  <a:cubicBezTo>
                    <a:pt x="680" y="590"/>
                    <a:pt x="590" y="680"/>
                    <a:pt x="480" y="680"/>
                  </a:cubicBezTo>
                  <a:cubicBezTo>
                    <a:pt x="370" y="680"/>
                    <a:pt x="280" y="590"/>
                    <a:pt x="280" y="480"/>
                  </a:cubicBezTo>
                  <a:cubicBezTo>
                    <a:pt x="280" y="370"/>
                    <a:pt x="370" y="280"/>
                    <a:pt x="480" y="280"/>
                  </a:cubicBezTo>
                  <a:cubicBezTo>
                    <a:pt x="590" y="280"/>
                    <a:pt x="680" y="370"/>
                    <a:pt x="680" y="480"/>
                  </a:cubicBezTo>
                  <a:close/>
                </a:path>
              </a:pathLst>
            </a:custGeom>
            <a:solidFill>
              <a:srgbClr val="000000"/>
            </a:solid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1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000000"/>
                </a:solidFill>
                <a:effectLst/>
                <a:uLnTx/>
                <a:uFillTx/>
                <a:latin typeface="EON Brix Sans"/>
              </a:endParaRPr>
            </a:p>
          </p:txBody>
        </p:sp>
      </p:grpSp>
      <p:graphicFrame>
        <p:nvGraphicFramePr>
          <p:cNvPr id="22" name="Inhaltsplatzhalter 12">
            <a:extLst>
              <a:ext uri="{FF2B5EF4-FFF2-40B4-BE49-F238E27FC236}">
                <a16:creationId xmlns:a16="http://schemas.microsoft.com/office/drawing/2014/main" id="{D2F37CCB-5E64-4616-8245-4F6CE5207447}"/>
              </a:ext>
            </a:extLst>
          </p:cNvPr>
          <p:cNvGraphicFramePr>
            <a:graphicFrameLocks/>
          </p:cNvGraphicFramePr>
          <p:nvPr>
            <p:extLst>
              <p:ext uri="{D42A27DB-BD31-4B8C-83A1-F6EECF244321}">
                <p14:modId xmlns:p14="http://schemas.microsoft.com/office/powerpoint/2010/main" val="2890091145"/>
              </p:ext>
            </p:extLst>
          </p:nvPr>
        </p:nvGraphicFramePr>
        <p:xfrm>
          <a:off x="5683602" y="1106737"/>
          <a:ext cx="5435587" cy="1807318"/>
        </p:xfrm>
        <a:graphic>
          <a:graphicData uri="http://schemas.openxmlformats.org/drawingml/2006/chart">
            <c:chart xmlns:c="http://schemas.openxmlformats.org/drawingml/2006/chart" xmlns:r="http://schemas.openxmlformats.org/officeDocument/2006/relationships" r:id="rId9"/>
          </a:graphicData>
        </a:graphic>
      </p:graphicFrame>
      <p:sp>
        <p:nvSpPr>
          <p:cNvPr id="23" name="Rectangle 22">
            <a:extLst>
              <a:ext uri="{FF2B5EF4-FFF2-40B4-BE49-F238E27FC236}">
                <a16:creationId xmlns:a16="http://schemas.microsoft.com/office/drawing/2014/main" id="{1760FC71-1B58-45D4-B066-D6577F80384F}"/>
              </a:ext>
            </a:extLst>
          </p:cNvPr>
          <p:cNvSpPr/>
          <p:nvPr/>
        </p:nvSpPr>
        <p:spPr bwMode="gray">
          <a:xfrm>
            <a:off x="11020288" y="865908"/>
            <a:ext cx="922679" cy="429296"/>
          </a:xfrm>
          <a:prstGeom prst="rect">
            <a:avLst/>
          </a:prstGeom>
          <a:noFill/>
          <a:ln w="9525" cap="flat" cmpd="sng">
            <a:noFill/>
            <a:prstDash val="solid"/>
            <a:round/>
            <a:headEnd/>
            <a:tailEnd/>
          </a:ln>
        </p:spPr>
        <p:txBody>
          <a:bodyPr wrap="none" lIns="121599" tIns="60801" rIns="121599" bIns="60801" rtlCol="0" anchor="ctr"/>
          <a:lstStyle/>
          <a:p>
            <a:pPr algn="ctr" defTabSz="1214678" fontAlgn="base">
              <a:lnSpc>
                <a:spcPts val="1200"/>
              </a:lnSpc>
              <a:spcBef>
                <a:spcPct val="0"/>
              </a:spcBef>
              <a:spcAft>
                <a:spcPct val="0"/>
              </a:spcAft>
              <a:defRPr/>
            </a:pPr>
            <a:r>
              <a:rPr lang="en-US" sz="1600" b="1" dirty="0" err="1">
                <a:solidFill>
                  <a:srgbClr val="000000"/>
                </a:solidFill>
                <a:cs typeface="Arial" charset="0"/>
              </a:rPr>
              <a:t>Medie</a:t>
            </a:r>
            <a:r>
              <a:rPr lang="en-US" sz="1600" b="1" dirty="0">
                <a:solidFill>
                  <a:srgbClr val="000000"/>
                </a:solidFill>
                <a:cs typeface="Arial" charset="0"/>
              </a:rPr>
              <a:t> </a:t>
            </a:r>
          </a:p>
          <a:p>
            <a:pPr algn="ctr" defTabSz="1214678" fontAlgn="base">
              <a:lnSpc>
                <a:spcPts val="1200"/>
              </a:lnSpc>
              <a:spcBef>
                <a:spcPct val="0"/>
              </a:spcBef>
              <a:spcAft>
                <a:spcPct val="0"/>
              </a:spcAft>
              <a:defRPr/>
            </a:pPr>
            <a:r>
              <a:rPr lang="en-US" sz="1600" b="1" dirty="0">
                <a:solidFill>
                  <a:srgbClr val="000000"/>
                </a:solidFill>
                <a:cs typeface="Arial" charset="0"/>
              </a:rPr>
              <a:t>V</a:t>
            </a:r>
            <a:r>
              <a:rPr lang="ro-RO" sz="1600" b="1" dirty="0">
                <a:solidFill>
                  <a:srgbClr val="000000"/>
                </a:solidFill>
                <a:cs typeface="Arial" charset="0"/>
              </a:rPr>
              <a:t>â</a:t>
            </a:r>
            <a:r>
              <a:rPr lang="en-US" sz="1600" b="1" dirty="0" err="1">
                <a:solidFill>
                  <a:srgbClr val="000000"/>
                </a:solidFill>
                <a:cs typeface="Arial" charset="0"/>
              </a:rPr>
              <a:t>rst</a:t>
            </a:r>
            <a:r>
              <a:rPr lang="ro-RO" sz="1600" b="1" dirty="0">
                <a:solidFill>
                  <a:srgbClr val="000000"/>
                </a:solidFill>
                <a:cs typeface="Arial" charset="0"/>
              </a:rPr>
              <a:t>ă</a:t>
            </a:r>
            <a:endParaRPr lang="en-US" sz="1600" b="1" dirty="0">
              <a:solidFill>
                <a:srgbClr val="000000"/>
              </a:solidFill>
              <a:cs typeface="Arial" charset="0"/>
            </a:endParaRPr>
          </a:p>
          <a:p>
            <a:pPr algn="ctr" defTabSz="1214678" fontAlgn="base">
              <a:lnSpc>
                <a:spcPts val="1200"/>
              </a:lnSpc>
              <a:spcBef>
                <a:spcPct val="0"/>
              </a:spcBef>
              <a:spcAft>
                <a:spcPct val="0"/>
              </a:spcAft>
              <a:defRPr/>
            </a:pPr>
            <a:endParaRPr lang="en-US" sz="1600" b="1" dirty="0">
              <a:solidFill>
                <a:srgbClr val="000000"/>
              </a:solidFill>
              <a:cs typeface="Arial" charset="0"/>
            </a:endParaRPr>
          </a:p>
          <a:p>
            <a:pPr algn="ctr" defTabSz="1214678" fontAlgn="base">
              <a:lnSpc>
                <a:spcPts val="1200"/>
              </a:lnSpc>
              <a:spcBef>
                <a:spcPct val="0"/>
              </a:spcBef>
              <a:spcAft>
                <a:spcPct val="0"/>
              </a:spcAft>
              <a:defRPr/>
            </a:pPr>
            <a:endParaRPr lang="en-US" sz="1600" b="1" dirty="0">
              <a:solidFill>
                <a:srgbClr val="000000"/>
              </a:solidFill>
              <a:cs typeface="Arial" charset="0"/>
            </a:endParaRPr>
          </a:p>
        </p:txBody>
      </p:sp>
      <p:sp>
        <p:nvSpPr>
          <p:cNvPr id="24" name="Freeform 31">
            <a:extLst>
              <a:ext uri="{FF2B5EF4-FFF2-40B4-BE49-F238E27FC236}">
                <a16:creationId xmlns:a16="http://schemas.microsoft.com/office/drawing/2014/main" id="{6CEDE7D4-AF37-42F9-98CE-6F5972E0E461}"/>
              </a:ext>
            </a:extLst>
          </p:cNvPr>
          <p:cNvSpPr>
            <a:spLocks noChangeAspect="1" noEditPoints="1"/>
          </p:cNvSpPr>
          <p:nvPr>
            <p:custDataLst>
              <p:tags r:id="rId2"/>
            </p:custDataLst>
          </p:nvPr>
        </p:nvSpPr>
        <p:spPr bwMode="auto">
          <a:xfrm>
            <a:off x="7059302" y="589745"/>
            <a:ext cx="514746" cy="504252"/>
          </a:xfrm>
          <a:custGeom>
            <a:avLst/>
            <a:gdLst>
              <a:gd name="T0" fmla="*/ 1640 w 2160"/>
              <a:gd name="T1" fmla="*/ 317 h 2116"/>
              <a:gd name="T2" fmla="*/ 1753 w 2160"/>
              <a:gd name="T3" fmla="*/ 214 h 2116"/>
              <a:gd name="T4" fmla="*/ 1760 w 2160"/>
              <a:gd name="T5" fmla="*/ 436 h 2116"/>
              <a:gd name="T6" fmla="*/ 1680 w 2160"/>
              <a:gd name="T7" fmla="*/ 916 h 2116"/>
              <a:gd name="T8" fmla="*/ 320 w 2160"/>
              <a:gd name="T9" fmla="*/ 656 h 2116"/>
              <a:gd name="T10" fmla="*/ 560 w 2160"/>
              <a:gd name="T11" fmla="*/ 916 h 2116"/>
              <a:gd name="T12" fmla="*/ 640 w 2160"/>
              <a:gd name="T13" fmla="*/ 756 h 2116"/>
              <a:gd name="T14" fmla="*/ 880 w 2160"/>
              <a:gd name="T15" fmla="*/ 562 h 2116"/>
              <a:gd name="T16" fmla="*/ 1080 w 2160"/>
              <a:gd name="T17" fmla="*/ 1196 h 2116"/>
              <a:gd name="T18" fmla="*/ 1280 w 2160"/>
              <a:gd name="T19" fmla="*/ 562 h 2116"/>
              <a:gd name="T20" fmla="*/ 1520 w 2160"/>
              <a:gd name="T21" fmla="*/ 756 h 2116"/>
              <a:gd name="T22" fmla="*/ 1600 w 2160"/>
              <a:gd name="T23" fmla="*/ 916 h 2116"/>
              <a:gd name="T24" fmla="*/ 1840 w 2160"/>
              <a:gd name="T25" fmla="*/ 656 h 2116"/>
              <a:gd name="T26" fmla="*/ 1080 w 2160"/>
              <a:gd name="T27" fmla="*/ 1276 h 2116"/>
              <a:gd name="T28" fmla="*/ 0 w 2160"/>
              <a:gd name="T29" fmla="*/ 916 h 2116"/>
              <a:gd name="T30" fmla="*/ 2121 w 2160"/>
              <a:gd name="T31" fmla="*/ 1280 h 2116"/>
              <a:gd name="T32" fmla="*/ 1974 w 2160"/>
              <a:gd name="T33" fmla="*/ 1552 h 2116"/>
              <a:gd name="T34" fmla="*/ 1666 w 2160"/>
              <a:gd name="T35" fmla="*/ 1627 h 2116"/>
              <a:gd name="T36" fmla="*/ 1322 w 2160"/>
              <a:gd name="T37" fmla="*/ 1605 h 2116"/>
              <a:gd name="T38" fmla="*/ 984 w 2160"/>
              <a:gd name="T39" fmla="*/ 1723 h 2116"/>
              <a:gd name="T40" fmla="*/ 574 w 2160"/>
              <a:gd name="T41" fmla="*/ 1736 h 2116"/>
              <a:gd name="T42" fmla="*/ 267 w 2160"/>
              <a:gd name="T43" fmla="*/ 1531 h 2116"/>
              <a:gd name="T44" fmla="*/ 78 w 2160"/>
              <a:gd name="T45" fmla="*/ 1344 h 2116"/>
              <a:gd name="T46" fmla="*/ 1080 w 2160"/>
              <a:gd name="T47" fmla="*/ 1352 h 2116"/>
              <a:gd name="T48" fmla="*/ 2160 w 2160"/>
              <a:gd name="T49" fmla="*/ 1364 h 2116"/>
              <a:gd name="T50" fmla="*/ 1827 w 2160"/>
              <a:gd name="T51" fmla="*/ 2020 h 2116"/>
              <a:gd name="T52" fmla="*/ 0 w 2160"/>
              <a:gd name="T53" fmla="*/ 1756 h 2116"/>
              <a:gd name="T54" fmla="*/ 66 w 2160"/>
              <a:gd name="T55" fmla="*/ 1517 h 2116"/>
              <a:gd name="T56" fmla="*/ 361 w 2160"/>
              <a:gd name="T57" fmla="*/ 1572 h 2116"/>
              <a:gd name="T58" fmla="*/ 688 w 2160"/>
              <a:gd name="T59" fmla="*/ 1750 h 2116"/>
              <a:gd name="T60" fmla="*/ 1080 w 2160"/>
              <a:gd name="T61" fmla="*/ 1876 h 2116"/>
              <a:gd name="T62" fmla="*/ 1472 w 2160"/>
              <a:gd name="T63" fmla="*/ 1750 h 2116"/>
              <a:gd name="T64" fmla="*/ 1799 w 2160"/>
              <a:gd name="T65" fmla="*/ 1572 h 2116"/>
              <a:gd name="T66" fmla="*/ 2094 w 2160"/>
              <a:gd name="T67" fmla="*/ 1517 h 2116"/>
              <a:gd name="T68" fmla="*/ 793 w 2160"/>
              <a:gd name="T69" fmla="*/ 53 h 2116"/>
              <a:gd name="T70" fmla="*/ 680 w 2160"/>
              <a:gd name="T71" fmla="*/ 156 h 2116"/>
              <a:gd name="T72" fmla="*/ 793 w 2160"/>
              <a:gd name="T73" fmla="*/ 53 h 2116"/>
              <a:gd name="T74" fmla="*/ 1084 w 2160"/>
              <a:gd name="T75" fmla="*/ 556 h 2116"/>
              <a:gd name="T76" fmla="*/ 1080 w 2160"/>
              <a:gd name="T77" fmla="*/ 1116 h 2116"/>
              <a:gd name="T78" fmla="*/ 1076 w 2160"/>
              <a:gd name="T79" fmla="*/ 556 h 2116"/>
              <a:gd name="T80" fmla="*/ 1075 w 2160"/>
              <a:gd name="T81" fmla="*/ 321 h 2116"/>
              <a:gd name="T82" fmla="*/ 519 w 2160"/>
              <a:gd name="T83" fmla="*/ 317 h 2116"/>
              <a:gd name="T84" fmla="*/ 480 w 2160"/>
              <a:gd name="T85" fmla="*/ 916 h 2116"/>
              <a:gd name="T86" fmla="*/ 400 w 2160"/>
              <a:gd name="T87" fmla="*/ 436 h 2116"/>
              <a:gd name="T88" fmla="*/ 405 w 2160"/>
              <a:gd name="T89" fmla="*/ 219 h 2116"/>
              <a:gd name="T90" fmla="*/ 1433 w 2160"/>
              <a:gd name="T91" fmla="*/ 54 h 2116"/>
              <a:gd name="T92" fmla="*/ 1440 w 2160"/>
              <a:gd name="T93" fmla="*/ 276 h 2116"/>
              <a:gd name="T94" fmla="*/ 1360 w 2160"/>
              <a:gd name="T95" fmla="*/ 756 h 2116"/>
              <a:gd name="T96" fmla="*/ 1320 w 2160"/>
              <a:gd name="T97" fmla="*/ 157 h 2116"/>
              <a:gd name="T98" fmla="*/ 1433 w 2160"/>
              <a:gd name="T99" fmla="*/ 54 h 2116"/>
              <a:gd name="T100" fmla="*/ 800 w 2160"/>
              <a:gd name="T101" fmla="*/ 276 h 2116"/>
              <a:gd name="T102" fmla="*/ 720 w 2160"/>
              <a:gd name="T103" fmla="*/ 756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 h="2116">
                <a:moveTo>
                  <a:pt x="1680" y="436"/>
                </a:moveTo>
                <a:cubicBezTo>
                  <a:pt x="1680" y="416"/>
                  <a:pt x="1696" y="399"/>
                  <a:pt x="1716" y="396"/>
                </a:cubicBezTo>
                <a:cubicBezTo>
                  <a:pt x="1673" y="394"/>
                  <a:pt x="1640" y="359"/>
                  <a:pt x="1640" y="317"/>
                </a:cubicBezTo>
                <a:cubicBezTo>
                  <a:pt x="1640" y="280"/>
                  <a:pt x="1668" y="250"/>
                  <a:pt x="1685" y="219"/>
                </a:cubicBezTo>
                <a:cubicBezTo>
                  <a:pt x="1715" y="161"/>
                  <a:pt x="1715" y="161"/>
                  <a:pt x="1715" y="161"/>
                </a:cubicBezTo>
                <a:cubicBezTo>
                  <a:pt x="1753" y="214"/>
                  <a:pt x="1753" y="214"/>
                  <a:pt x="1753" y="214"/>
                </a:cubicBezTo>
                <a:cubicBezTo>
                  <a:pt x="1774" y="244"/>
                  <a:pt x="1799" y="279"/>
                  <a:pt x="1799" y="317"/>
                </a:cubicBezTo>
                <a:cubicBezTo>
                  <a:pt x="1799" y="359"/>
                  <a:pt x="1766" y="394"/>
                  <a:pt x="1724" y="396"/>
                </a:cubicBezTo>
                <a:cubicBezTo>
                  <a:pt x="1744" y="398"/>
                  <a:pt x="1760" y="416"/>
                  <a:pt x="1760" y="436"/>
                </a:cubicBezTo>
                <a:cubicBezTo>
                  <a:pt x="1760" y="916"/>
                  <a:pt x="1760" y="916"/>
                  <a:pt x="1760" y="916"/>
                </a:cubicBezTo>
                <a:cubicBezTo>
                  <a:pt x="1760" y="938"/>
                  <a:pt x="1742" y="956"/>
                  <a:pt x="1720" y="956"/>
                </a:cubicBezTo>
                <a:cubicBezTo>
                  <a:pt x="1698" y="956"/>
                  <a:pt x="1680" y="938"/>
                  <a:pt x="1680" y="916"/>
                </a:cubicBezTo>
                <a:lnTo>
                  <a:pt x="1680" y="436"/>
                </a:lnTo>
                <a:close/>
                <a:moveTo>
                  <a:pt x="0" y="916"/>
                </a:moveTo>
                <a:cubicBezTo>
                  <a:pt x="0" y="810"/>
                  <a:pt x="122" y="719"/>
                  <a:pt x="320" y="656"/>
                </a:cubicBezTo>
                <a:cubicBezTo>
                  <a:pt x="320" y="916"/>
                  <a:pt x="320" y="916"/>
                  <a:pt x="320" y="916"/>
                </a:cubicBezTo>
                <a:cubicBezTo>
                  <a:pt x="320" y="982"/>
                  <a:pt x="374" y="1036"/>
                  <a:pt x="440" y="1036"/>
                </a:cubicBezTo>
                <a:cubicBezTo>
                  <a:pt x="506" y="1036"/>
                  <a:pt x="560" y="982"/>
                  <a:pt x="560" y="916"/>
                </a:cubicBezTo>
                <a:cubicBezTo>
                  <a:pt x="560" y="598"/>
                  <a:pt x="560" y="598"/>
                  <a:pt x="560" y="598"/>
                </a:cubicBezTo>
                <a:cubicBezTo>
                  <a:pt x="586" y="594"/>
                  <a:pt x="613" y="590"/>
                  <a:pt x="640" y="586"/>
                </a:cubicBezTo>
                <a:cubicBezTo>
                  <a:pt x="640" y="756"/>
                  <a:pt x="640" y="756"/>
                  <a:pt x="640" y="756"/>
                </a:cubicBezTo>
                <a:cubicBezTo>
                  <a:pt x="640" y="822"/>
                  <a:pt x="694" y="876"/>
                  <a:pt x="760" y="876"/>
                </a:cubicBezTo>
                <a:cubicBezTo>
                  <a:pt x="826" y="876"/>
                  <a:pt x="880" y="822"/>
                  <a:pt x="880" y="756"/>
                </a:cubicBezTo>
                <a:cubicBezTo>
                  <a:pt x="880" y="562"/>
                  <a:pt x="880" y="562"/>
                  <a:pt x="880" y="562"/>
                </a:cubicBezTo>
                <a:cubicBezTo>
                  <a:pt x="906" y="560"/>
                  <a:pt x="933" y="559"/>
                  <a:pt x="960" y="558"/>
                </a:cubicBezTo>
                <a:cubicBezTo>
                  <a:pt x="960" y="1076"/>
                  <a:pt x="960" y="1076"/>
                  <a:pt x="960" y="1076"/>
                </a:cubicBezTo>
                <a:cubicBezTo>
                  <a:pt x="960" y="1142"/>
                  <a:pt x="1014" y="1196"/>
                  <a:pt x="1080" y="1196"/>
                </a:cubicBezTo>
                <a:cubicBezTo>
                  <a:pt x="1146" y="1196"/>
                  <a:pt x="1200" y="1142"/>
                  <a:pt x="1200" y="1076"/>
                </a:cubicBezTo>
                <a:cubicBezTo>
                  <a:pt x="1200" y="558"/>
                  <a:pt x="1200" y="558"/>
                  <a:pt x="1200" y="558"/>
                </a:cubicBezTo>
                <a:cubicBezTo>
                  <a:pt x="1227" y="559"/>
                  <a:pt x="1254" y="560"/>
                  <a:pt x="1280" y="562"/>
                </a:cubicBezTo>
                <a:cubicBezTo>
                  <a:pt x="1280" y="756"/>
                  <a:pt x="1280" y="756"/>
                  <a:pt x="1280" y="756"/>
                </a:cubicBezTo>
                <a:cubicBezTo>
                  <a:pt x="1280" y="822"/>
                  <a:pt x="1334" y="876"/>
                  <a:pt x="1400" y="876"/>
                </a:cubicBezTo>
                <a:cubicBezTo>
                  <a:pt x="1466" y="876"/>
                  <a:pt x="1520" y="822"/>
                  <a:pt x="1520" y="756"/>
                </a:cubicBezTo>
                <a:cubicBezTo>
                  <a:pt x="1520" y="586"/>
                  <a:pt x="1520" y="586"/>
                  <a:pt x="1520" y="586"/>
                </a:cubicBezTo>
                <a:cubicBezTo>
                  <a:pt x="1547" y="590"/>
                  <a:pt x="1574" y="594"/>
                  <a:pt x="1600" y="598"/>
                </a:cubicBezTo>
                <a:cubicBezTo>
                  <a:pt x="1600" y="916"/>
                  <a:pt x="1600" y="916"/>
                  <a:pt x="1600" y="916"/>
                </a:cubicBezTo>
                <a:cubicBezTo>
                  <a:pt x="1600" y="982"/>
                  <a:pt x="1654" y="1036"/>
                  <a:pt x="1720" y="1036"/>
                </a:cubicBezTo>
                <a:cubicBezTo>
                  <a:pt x="1786" y="1036"/>
                  <a:pt x="1840" y="982"/>
                  <a:pt x="1840" y="916"/>
                </a:cubicBezTo>
                <a:cubicBezTo>
                  <a:pt x="1840" y="656"/>
                  <a:pt x="1840" y="656"/>
                  <a:pt x="1840" y="656"/>
                </a:cubicBezTo>
                <a:cubicBezTo>
                  <a:pt x="2038" y="719"/>
                  <a:pt x="2160" y="810"/>
                  <a:pt x="2160" y="916"/>
                </a:cubicBezTo>
                <a:cubicBezTo>
                  <a:pt x="2160" y="1061"/>
                  <a:pt x="1939" y="1146"/>
                  <a:pt x="1827" y="1180"/>
                </a:cubicBezTo>
                <a:cubicBezTo>
                  <a:pt x="1635" y="1240"/>
                  <a:pt x="1371" y="1276"/>
                  <a:pt x="1080" y="1276"/>
                </a:cubicBezTo>
                <a:cubicBezTo>
                  <a:pt x="875" y="1276"/>
                  <a:pt x="683" y="1258"/>
                  <a:pt x="521" y="1226"/>
                </a:cubicBezTo>
                <a:cubicBezTo>
                  <a:pt x="294" y="1186"/>
                  <a:pt x="128" y="1121"/>
                  <a:pt x="66" y="1045"/>
                </a:cubicBezTo>
                <a:cubicBezTo>
                  <a:pt x="23" y="1006"/>
                  <a:pt x="0" y="962"/>
                  <a:pt x="0" y="916"/>
                </a:cubicBezTo>
                <a:close/>
                <a:moveTo>
                  <a:pt x="2160" y="1083"/>
                </a:moveTo>
                <a:cubicBezTo>
                  <a:pt x="2160" y="1259"/>
                  <a:pt x="2160" y="1259"/>
                  <a:pt x="2160" y="1259"/>
                </a:cubicBezTo>
                <a:cubicBezTo>
                  <a:pt x="2145" y="1262"/>
                  <a:pt x="2132" y="1270"/>
                  <a:pt x="2121" y="1280"/>
                </a:cubicBezTo>
                <a:cubicBezTo>
                  <a:pt x="2108" y="1293"/>
                  <a:pt x="2087" y="1324"/>
                  <a:pt x="2083" y="1342"/>
                </a:cubicBezTo>
                <a:cubicBezTo>
                  <a:pt x="2063" y="1395"/>
                  <a:pt x="2043" y="1442"/>
                  <a:pt x="2023" y="1480"/>
                </a:cubicBezTo>
                <a:cubicBezTo>
                  <a:pt x="2006" y="1515"/>
                  <a:pt x="1989" y="1540"/>
                  <a:pt x="1974" y="1552"/>
                </a:cubicBezTo>
                <a:cubicBezTo>
                  <a:pt x="1952" y="1570"/>
                  <a:pt x="1922" y="1550"/>
                  <a:pt x="1893" y="1531"/>
                </a:cubicBezTo>
                <a:cubicBezTo>
                  <a:pt x="1852" y="1504"/>
                  <a:pt x="1814" y="1478"/>
                  <a:pt x="1767" y="1499"/>
                </a:cubicBezTo>
                <a:cubicBezTo>
                  <a:pt x="1726" y="1518"/>
                  <a:pt x="1696" y="1571"/>
                  <a:pt x="1666" y="1627"/>
                </a:cubicBezTo>
                <a:cubicBezTo>
                  <a:pt x="1638" y="1678"/>
                  <a:pt x="1609" y="1730"/>
                  <a:pt x="1586" y="1736"/>
                </a:cubicBezTo>
                <a:cubicBezTo>
                  <a:pt x="1575" y="1739"/>
                  <a:pt x="1553" y="1717"/>
                  <a:pt x="1528" y="1693"/>
                </a:cubicBezTo>
                <a:cubicBezTo>
                  <a:pt x="1477" y="1644"/>
                  <a:pt x="1418" y="1586"/>
                  <a:pt x="1322" y="1605"/>
                </a:cubicBezTo>
                <a:cubicBezTo>
                  <a:pt x="1242" y="1621"/>
                  <a:pt x="1208" y="1673"/>
                  <a:pt x="1176" y="1723"/>
                </a:cubicBezTo>
                <a:cubicBezTo>
                  <a:pt x="1152" y="1760"/>
                  <a:pt x="1128" y="1796"/>
                  <a:pt x="1080" y="1796"/>
                </a:cubicBezTo>
                <a:cubicBezTo>
                  <a:pt x="1032" y="1796"/>
                  <a:pt x="1008" y="1760"/>
                  <a:pt x="984" y="1723"/>
                </a:cubicBezTo>
                <a:cubicBezTo>
                  <a:pt x="952" y="1673"/>
                  <a:pt x="918" y="1621"/>
                  <a:pt x="838" y="1605"/>
                </a:cubicBezTo>
                <a:cubicBezTo>
                  <a:pt x="742" y="1586"/>
                  <a:pt x="683" y="1644"/>
                  <a:pt x="632" y="1693"/>
                </a:cubicBezTo>
                <a:cubicBezTo>
                  <a:pt x="607" y="1717"/>
                  <a:pt x="585" y="1739"/>
                  <a:pt x="574" y="1736"/>
                </a:cubicBezTo>
                <a:cubicBezTo>
                  <a:pt x="551" y="1730"/>
                  <a:pt x="522" y="1678"/>
                  <a:pt x="494" y="1627"/>
                </a:cubicBezTo>
                <a:cubicBezTo>
                  <a:pt x="464" y="1571"/>
                  <a:pt x="434" y="1518"/>
                  <a:pt x="393" y="1499"/>
                </a:cubicBezTo>
                <a:cubicBezTo>
                  <a:pt x="346" y="1478"/>
                  <a:pt x="307" y="1504"/>
                  <a:pt x="267" y="1531"/>
                </a:cubicBezTo>
                <a:cubicBezTo>
                  <a:pt x="238" y="1550"/>
                  <a:pt x="208" y="1570"/>
                  <a:pt x="186" y="1552"/>
                </a:cubicBezTo>
                <a:cubicBezTo>
                  <a:pt x="171" y="1540"/>
                  <a:pt x="154" y="1515"/>
                  <a:pt x="137" y="1480"/>
                </a:cubicBezTo>
                <a:cubicBezTo>
                  <a:pt x="117" y="1443"/>
                  <a:pt x="98" y="1396"/>
                  <a:pt x="78" y="1344"/>
                </a:cubicBezTo>
                <a:cubicBezTo>
                  <a:pt x="68" y="1310"/>
                  <a:pt x="38" y="1267"/>
                  <a:pt x="0" y="1259"/>
                </a:cubicBezTo>
                <a:cubicBezTo>
                  <a:pt x="0" y="1079"/>
                  <a:pt x="0" y="1079"/>
                  <a:pt x="0" y="1079"/>
                </a:cubicBezTo>
                <a:cubicBezTo>
                  <a:pt x="130" y="1236"/>
                  <a:pt x="564" y="1352"/>
                  <a:pt x="1080" y="1352"/>
                </a:cubicBezTo>
                <a:cubicBezTo>
                  <a:pt x="1382" y="1352"/>
                  <a:pt x="1656" y="1314"/>
                  <a:pt x="1855" y="1253"/>
                </a:cubicBezTo>
                <a:cubicBezTo>
                  <a:pt x="1999" y="1209"/>
                  <a:pt x="2106" y="1151"/>
                  <a:pt x="2160" y="1083"/>
                </a:cubicBezTo>
                <a:close/>
                <a:moveTo>
                  <a:pt x="2160" y="1364"/>
                </a:moveTo>
                <a:cubicBezTo>
                  <a:pt x="2160" y="1721"/>
                  <a:pt x="2160" y="1721"/>
                  <a:pt x="2160" y="1721"/>
                </a:cubicBezTo>
                <a:cubicBezTo>
                  <a:pt x="2160" y="1756"/>
                  <a:pt x="2160" y="1756"/>
                  <a:pt x="2160" y="1756"/>
                </a:cubicBezTo>
                <a:cubicBezTo>
                  <a:pt x="2160" y="1864"/>
                  <a:pt x="2033" y="1957"/>
                  <a:pt x="1827" y="2020"/>
                </a:cubicBezTo>
                <a:cubicBezTo>
                  <a:pt x="1635" y="2080"/>
                  <a:pt x="1371" y="2116"/>
                  <a:pt x="1080" y="2116"/>
                </a:cubicBezTo>
                <a:cubicBezTo>
                  <a:pt x="789" y="2116"/>
                  <a:pt x="525" y="2080"/>
                  <a:pt x="333" y="2020"/>
                </a:cubicBezTo>
                <a:cubicBezTo>
                  <a:pt x="127" y="1957"/>
                  <a:pt x="0" y="1864"/>
                  <a:pt x="0" y="1756"/>
                </a:cubicBezTo>
                <a:cubicBezTo>
                  <a:pt x="0" y="1364"/>
                  <a:pt x="0" y="1364"/>
                  <a:pt x="0" y="1364"/>
                </a:cubicBezTo>
                <a:cubicBezTo>
                  <a:pt x="1" y="1367"/>
                  <a:pt x="2" y="1370"/>
                  <a:pt x="4" y="1372"/>
                </a:cubicBezTo>
                <a:cubicBezTo>
                  <a:pt x="24" y="1428"/>
                  <a:pt x="45" y="1478"/>
                  <a:pt x="66" y="1517"/>
                </a:cubicBezTo>
                <a:cubicBezTo>
                  <a:pt x="88" y="1561"/>
                  <a:pt x="112" y="1594"/>
                  <a:pt x="136" y="1614"/>
                </a:cubicBezTo>
                <a:cubicBezTo>
                  <a:pt x="203" y="1668"/>
                  <a:pt x="259" y="1632"/>
                  <a:pt x="311" y="1597"/>
                </a:cubicBezTo>
                <a:cubicBezTo>
                  <a:pt x="333" y="1583"/>
                  <a:pt x="354" y="1569"/>
                  <a:pt x="361" y="1572"/>
                </a:cubicBezTo>
                <a:cubicBezTo>
                  <a:pt x="377" y="1580"/>
                  <a:pt x="400" y="1622"/>
                  <a:pt x="424" y="1665"/>
                </a:cubicBezTo>
                <a:cubicBezTo>
                  <a:pt x="460" y="1731"/>
                  <a:pt x="498" y="1800"/>
                  <a:pt x="556" y="1814"/>
                </a:cubicBezTo>
                <a:cubicBezTo>
                  <a:pt x="610" y="1826"/>
                  <a:pt x="646" y="1791"/>
                  <a:pt x="688" y="1750"/>
                </a:cubicBezTo>
                <a:cubicBezTo>
                  <a:pt x="725" y="1714"/>
                  <a:pt x="768" y="1673"/>
                  <a:pt x="822" y="1684"/>
                </a:cubicBezTo>
                <a:cubicBezTo>
                  <a:pt x="869" y="1693"/>
                  <a:pt x="894" y="1730"/>
                  <a:pt x="917" y="1766"/>
                </a:cubicBezTo>
                <a:cubicBezTo>
                  <a:pt x="954" y="1822"/>
                  <a:pt x="988" y="1876"/>
                  <a:pt x="1080" y="1876"/>
                </a:cubicBezTo>
                <a:cubicBezTo>
                  <a:pt x="1172" y="1876"/>
                  <a:pt x="1206" y="1822"/>
                  <a:pt x="1243" y="1766"/>
                </a:cubicBezTo>
                <a:cubicBezTo>
                  <a:pt x="1266" y="1730"/>
                  <a:pt x="1291" y="1693"/>
                  <a:pt x="1338" y="1684"/>
                </a:cubicBezTo>
                <a:cubicBezTo>
                  <a:pt x="1392" y="1673"/>
                  <a:pt x="1435" y="1714"/>
                  <a:pt x="1472" y="1750"/>
                </a:cubicBezTo>
                <a:cubicBezTo>
                  <a:pt x="1514" y="1791"/>
                  <a:pt x="1550" y="1826"/>
                  <a:pt x="1604" y="1814"/>
                </a:cubicBezTo>
                <a:cubicBezTo>
                  <a:pt x="1662" y="1800"/>
                  <a:pt x="1700" y="1731"/>
                  <a:pt x="1736" y="1665"/>
                </a:cubicBezTo>
                <a:cubicBezTo>
                  <a:pt x="1760" y="1622"/>
                  <a:pt x="1783" y="1580"/>
                  <a:pt x="1799" y="1572"/>
                </a:cubicBezTo>
                <a:cubicBezTo>
                  <a:pt x="1806" y="1569"/>
                  <a:pt x="1827" y="1583"/>
                  <a:pt x="1849" y="1597"/>
                </a:cubicBezTo>
                <a:cubicBezTo>
                  <a:pt x="1901" y="1632"/>
                  <a:pt x="1957" y="1668"/>
                  <a:pt x="2024" y="1614"/>
                </a:cubicBezTo>
                <a:cubicBezTo>
                  <a:pt x="2048" y="1594"/>
                  <a:pt x="2072" y="1561"/>
                  <a:pt x="2094" y="1517"/>
                </a:cubicBezTo>
                <a:cubicBezTo>
                  <a:pt x="2115" y="1478"/>
                  <a:pt x="2136" y="1428"/>
                  <a:pt x="2157" y="1370"/>
                </a:cubicBezTo>
                <a:cubicBezTo>
                  <a:pt x="2157" y="1370"/>
                  <a:pt x="2160" y="1364"/>
                  <a:pt x="2160" y="1364"/>
                </a:cubicBezTo>
                <a:close/>
                <a:moveTo>
                  <a:pt x="793" y="53"/>
                </a:moveTo>
                <a:cubicBezTo>
                  <a:pt x="814" y="83"/>
                  <a:pt x="839" y="117"/>
                  <a:pt x="839" y="156"/>
                </a:cubicBezTo>
                <a:cubicBezTo>
                  <a:pt x="839" y="200"/>
                  <a:pt x="804" y="235"/>
                  <a:pt x="760" y="235"/>
                </a:cubicBezTo>
                <a:cubicBezTo>
                  <a:pt x="716" y="235"/>
                  <a:pt x="680" y="200"/>
                  <a:pt x="680" y="156"/>
                </a:cubicBezTo>
                <a:cubicBezTo>
                  <a:pt x="680" y="119"/>
                  <a:pt x="708" y="89"/>
                  <a:pt x="725" y="58"/>
                </a:cubicBezTo>
                <a:cubicBezTo>
                  <a:pt x="755" y="0"/>
                  <a:pt x="755" y="0"/>
                  <a:pt x="755" y="0"/>
                </a:cubicBezTo>
                <a:lnTo>
                  <a:pt x="793" y="53"/>
                </a:lnTo>
                <a:close/>
                <a:moveTo>
                  <a:pt x="1113" y="374"/>
                </a:moveTo>
                <a:cubicBezTo>
                  <a:pt x="1134" y="404"/>
                  <a:pt x="1159" y="439"/>
                  <a:pt x="1159" y="477"/>
                </a:cubicBezTo>
                <a:cubicBezTo>
                  <a:pt x="1159" y="519"/>
                  <a:pt x="1126" y="554"/>
                  <a:pt x="1084" y="556"/>
                </a:cubicBezTo>
                <a:cubicBezTo>
                  <a:pt x="1104" y="558"/>
                  <a:pt x="1120" y="576"/>
                  <a:pt x="1120" y="596"/>
                </a:cubicBezTo>
                <a:cubicBezTo>
                  <a:pt x="1120" y="1076"/>
                  <a:pt x="1120" y="1076"/>
                  <a:pt x="1120" y="1076"/>
                </a:cubicBezTo>
                <a:cubicBezTo>
                  <a:pt x="1120" y="1098"/>
                  <a:pt x="1102" y="1116"/>
                  <a:pt x="1080" y="1116"/>
                </a:cubicBezTo>
                <a:cubicBezTo>
                  <a:pt x="1058" y="1116"/>
                  <a:pt x="1040" y="1098"/>
                  <a:pt x="1040" y="1076"/>
                </a:cubicBezTo>
                <a:cubicBezTo>
                  <a:pt x="1040" y="596"/>
                  <a:pt x="1040" y="596"/>
                  <a:pt x="1040" y="596"/>
                </a:cubicBezTo>
                <a:cubicBezTo>
                  <a:pt x="1040" y="576"/>
                  <a:pt x="1056" y="559"/>
                  <a:pt x="1076" y="556"/>
                </a:cubicBezTo>
                <a:cubicBezTo>
                  <a:pt x="1033" y="554"/>
                  <a:pt x="1000" y="519"/>
                  <a:pt x="1000" y="477"/>
                </a:cubicBezTo>
                <a:cubicBezTo>
                  <a:pt x="1000" y="440"/>
                  <a:pt x="1028" y="410"/>
                  <a:pt x="1045" y="379"/>
                </a:cubicBezTo>
                <a:cubicBezTo>
                  <a:pt x="1075" y="321"/>
                  <a:pt x="1075" y="321"/>
                  <a:pt x="1075" y="321"/>
                </a:cubicBezTo>
                <a:lnTo>
                  <a:pt x="1113" y="374"/>
                </a:lnTo>
                <a:close/>
                <a:moveTo>
                  <a:pt x="473" y="214"/>
                </a:moveTo>
                <a:cubicBezTo>
                  <a:pt x="494" y="244"/>
                  <a:pt x="519" y="279"/>
                  <a:pt x="519" y="317"/>
                </a:cubicBezTo>
                <a:cubicBezTo>
                  <a:pt x="519" y="359"/>
                  <a:pt x="486" y="394"/>
                  <a:pt x="444" y="396"/>
                </a:cubicBezTo>
                <a:cubicBezTo>
                  <a:pt x="464" y="398"/>
                  <a:pt x="480" y="416"/>
                  <a:pt x="480" y="436"/>
                </a:cubicBezTo>
                <a:cubicBezTo>
                  <a:pt x="480" y="916"/>
                  <a:pt x="480" y="916"/>
                  <a:pt x="480" y="916"/>
                </a:cubicBezTo>
                <a:cubicBezTo>
                  <a:pt x="480" y="938"/>
                  <a:pt x="462" y="956"/>
                  <a:pt x="440" y="956"/>
                </a:cubicBezTo>
                <a:cubicBezTo>
                  <a:pt x="418" y="956"/>
                  <a:pt x="400" y="938"/>
                  <a:pt x="400" y="916"/>
                </a:cubicBezTo>
                <a:cubicBezTo>
                  <a:pt x="400" y="436"/>
                  <a:pt x="400" y="436"/>
                  <a:pt x="400" y="436"/>
                </a:cubicBezTo>
                <a:cubicBezTo>
                  <a:pt x="400" y="416"/>
                  <a:pt x="416" y="399"/>
                  <a:pt x="436" y="396"/>
                </a:cubicBezTo>
                <a:cubicBezTo>
                  <a:pt x="393" y="394"/>
                  <a:pt x="360" y="359"/>
                  <a:pt x="360" y="317"/>
                </a:cubicBezTo>
                <a:cubicBezTo>
                  <a:pt x="360" y="280"/>
                  <a:pt x="388" y="250"/>
                  <a:pt x="405" y="219"/>
                </a:cubicBezTo>
                <a:cubicBezTo>
                  <a:pt x="435" y="161"/>
                  <a:pt x="435" y="161"/>
                  <a:pt x="435" y="161"/>
                </a:cubicBezTo>
                <a:lnTo>
                  <a:pt x="473" y="214"/>
                </a:lnTo>
                <a:close/>
                <a:moveTo>
                  <a:pt x="1433" y="54"/>
                </a:moveTo>
                <a:cubicBezTo>
                  <a:pt x="1454" y="84"/>
                  <a:pt x="1479" y="119"/>
                  <a:pt x="1479" y="157"/>
                </a:cubicBezTo>
                <a:cubicBezTo>
                  <a:pt x="1479" y="199"/>
                  <a:pt x="1446" y="234"/>
                  <a:pt x="1404" y="236"/>
                </a:cubicBezTo>
                <a:cubicBezTo>
                  <a:pt x="1424" y="238"/>
                  <a:pt x="1440" y="256"/>
                  <a:pt x="1440" y="276"/>
                </a:cubicBezTo>
                <a:cubicBezTo>
                  <a:pt x="1440" y="756"/>
                  <a:pt x="1440" y="756"/>
                  <a:pt x="1440" y="756"/>
                </a:cubicBezTo>
                <a:cubicBezTo>
                  <a:pt x="1440" y="778"/>
                  <a:pt x="1422" y="796"/>
                  <a:pt x="1400" y="796"/>
                </a:cubicBezTo>
                <a:cubicBezTo>
                  <a:pt x="1378" y="796"/>
                  <a:pt x="1360" y="778"/>
                  <a:pt x="1360" y="756"/>
                </a:cubicBezTo>
                <a:cubicBezTo>
                  <a:pt x="1360" y="276"/>
                  <a:pt x="1360" y="276"/>
                  <a:pt x="1360" y="276"/>
                </a:cubicBezTo>
                <a:cubicBezTo>
                  <a:pt x="1360" y="256"/>
                  <a:pt x="1376" y="239"/>
                  <a:pt x="1396" y="236"/>
                </a:cubicBezTo>
                <a:cubicBezTo>
                  <a:pt x="1353" y="234"/>
                  <a:pt x="1320" y="199"/>
                  <a:pt x="1320" y="157"/>
                </a:cubicBezTo>
                <a:cubicBezTo>
                  <a:pt x="1320" y="120"/>
                  <a:pt x="1348" y="90"/>
                  <a:pt x="1365" y="59"/>
                </a:cubicBezTo>
                <a:cubicBezTo>
                  <a:pt x="1395" y="1"/>
                  <a:pt x="1395" y="1"/>
                  <a:pt x="1395" y="1"/>
                </a:cubicBezTo>
                <a:lnTo>
                  <a:pt x="1433" y="54"/>
                </a:lnTo>
                <a:close/>
                <a:moveTo>
                  <a:pt x="720" y="276"/>
                </a:moveTo>
                <a:cubicBezTo>
                  <a:pt x="720" y="254"/>
                  <a:pt x="738" y="236"/>
                  <a:pt x="760" y="236"/>
                </a:cubicBezTo>
                <a:cubicBezTo>
                  <a:pt x="782" y="236"/>
                  <a:pt x="800" y="254"/>
                  <a:pt x="800" y="276"/>
                </a:cubicBezTo>
                <a:cubicBezTo>
                  <a:pt x="800" y="756"/>
                  <a:pt x="800" y="756"/>
                  <a:pt x="800" y="756"/>
                </a:cubicBezTo>
                <a:cubicBezTo>
                  <a:pt x="800" y="778"/>
                  <a:pt x="782" y="796"/>
                  <a:pt x="760" y="796"/>
                </a:cubicBezTo>
                <a:cubicBezTo>
                  <a:pt x="738" y="796"/>
                  <a:pt x="720" y="778"/>
                  <a:pt x="720" y="756"/>
                </a:cubicBezTo>
                <a:lnTo>
                  <a:pt x="720" y="276"/>
                </a:lnTo>
                <a:close/>
              </a:path>
            </a:pathLst>
          </a:custGeom>
          <a:solidFill>
            <a:srgbClr val="000000"/>
          </a:solidFill>
          <a:ln>
            <a:noFill/>
          </a:ln>
        </p:spPr>
        <p:txBody>
          <a:bodyPr vert="horz" wrap="square" lIns="121920" tIns="60960" rIns="121920" bIns="60960" numCol="1" anchor="t" anchorCtr="0" compatLnSpc="1">
            <a:prstTxWarp prst="textNoShape">
              <a:avLst/>
            </a:prstTxWarp>
          </a:bodyPr>
          <a:lstStyle/>
          <a:p>
            <a:pPr marL="0" marR="0" lvl="0" indent="0" defTabSz="121911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000000"/>
              </a:solidFill>
              <a:effectLst/>
              <a:uLnTx/>
              <a:uFillTx/>
              <a:latin typeface="EON Brix Sans"/>
            </a:endParaRPr>
          </a:p>
        </p:txBody>
      </p:sp>
      <p:sp>
        <p:nvSpPr>
          <p:cNvPr id="25" name="Rectangle 24">
            <a:extLst>
              <a:ext uri="{FF2B5EF4-FFF2-40B4-BE49-F238E27FC236}">
                <a16:creationId xmlns:a16="http://schemas.microsoft.com/office/drawing/2014/main" id="{0344DA8B-3AAC-49E8-805F-0B6FAE1EED16}"/>
              </a:ext>
            </a:extLst>
          </p:cNvPr>
          <p:cNvSpPr/>
          <p:nvPr/>
        </p:nvSpPr>
        <p:spPr bwMode="gray">
          <a:xfrm>
            <a:off x="7680583" y="699567"/>
            <a:ext cx="514746" cy="429296"/>
          </a:xfrm>
          <a:prstGeom prst="rect">
            <a:avLst/>
          </a:prstGeom>
          <a:noFill/>
          <a:ln w="9525" cap="flat" cmpd="sng">
            <a:noFill/>
            <a:prstDash val="solid"/>
            <a:round/>
            <a:headEnd/>
            <a:tailEnd/>
          </a:ln>
        </p:spPr>
        <p:txBody>
          <a:bodyPr wrap="none" lIns="121599" tIns="60801" rIns="121599" bIns="60801" rtlCol="0" anchor="ctr"/>
          <a:lstStyle/>
          <a:p>
            <a:pPr marL="0" marR="0" lvl="0" indent="0" algn="ctr" defTabSz="1214678" rtl="0" eaLnBrk="1" fontAlgn="base" latinLnBrk="0" hangingPunct="1">
              <a:lnSpc>
                <a:spcPct val="100000"/>
              </a:lnSpc>
              <a:spcBef>
                <a:spcPct val="0"/>
              </a:spcBef>
              <a:spcAft>
                <a:spcPct val="0"/>
              </a:spcAft>
              <a:buClrTx/>
              <a:buSzTx/>
              <a:buFontTx/>
              <a:buNone/>
              <a:tabLst/>
              <a:defRPr/>
            </a:pPr>
            <a:r>
              <a:rPr lang="en-US" sz="1600" b="1" dirty="0">
                <a:solidFill>
                  <a:srgbClr val="000000"/>
                </a:solidFill>
                <a:cs typeface="Arial" charset="0"/>
              </a:rPr>
              <a:t>V</a:t>
            </a:r>
            <a:r>
              <a:rPr lang="ro-RO" sz="1600" b="1" dirty="0">
                <a:solidFill>
                  <a:srgbClr val="000000"/>
                </a:solidFill>
                <a:cs typeface="Arial" charset="0"/>
              </a:rPr>
              <a:t>â</a:t>
            </a:r>
            <a:r>
              <a:rPr lang="en-US" sz="1600" b="1" dirty="0" err="1">
                <a:solidFill>
                  <a:srgbClr val="000000"/>
                </a:solidFill>
                <a:cs typeface="Arial" charset="0"/>
              </a:rPr>
              <a:t>rst</a:t>
            </a:r>
            <a:r>
              <a:rPr lang="ro-RO" sz="1600" b="1" dirty="0">
                <a:solidFill>
                  <a:srgbClr val="000000"/>
                </a:solidFill>
                <a:cs typeface="Arial" charset="0"/>
              </a:rPr>
              <a:t>ă</a:t>
            </a:r>
            <a:endParaRPr kumimoji="0" lang="en-US" sz="1600" b="1" i="0" u="none" strike="noStrike" kern="1200" cap="none" spc="0" normalizeH="0" baseline="0" noProof="0" dirty="0">
              <a:ln>
                <a:noFill/>
              </a:ln>
              <a:solidFill>
                <a:srgbClr val="000000"/>
              </a:solidFill>
              <a:effectLst/>
              <a:uLnTx/>
              <a:uFillTx/>
              <a:ea typeface="+mn-ea"/>
              <a:cs typeface="Arial" charset="0"/>
            </a:endParaRPr>
          </a:p>
        </p:txBody>
      </p:sp>
      <p:sp>
        <p:nvSpPr>
          <p:cNvPr id="26" name="Rectangle 25">
            <a:extLst>
              <a:ext uri="{FF2B5EF4-FFF2-40B4-BE49-F238E27FC236}">
                <a16:creationId xmlns:a16="http://schemas.microsoft.com/office/drawing/2014/main" id="{C399F3A7-1490-4E7F-B2B0-F02C7809F3BB}"/>
              </a:ext>
            </a:extLst>
          </p:cNvPr>
          <p:cNvSpPr/>
          <p:nvPr/>
        </p:nvSpPr>
        <p:spPr bwMode="gray">
          <a:xfrm>
            <a:off x="11224255" y="1441975"/>
            <a:ext cx="514746" cy="429296"/>
          </a:xfrm>
          <a:prstGeom prst="rect">
            <a:avLst/>
          </a:prstGeom>
          <a:noFill/>
          <a:ln w="9525" cap="flat" cmpd="sng">
            <a:solidFill>
              <a:srgbClr val="C00000"/>
            </a:solidFill>
            <a:prstDash val="solid"/>
            <a:round/>
            <a:headEnd/>
            <a:tailEnd/>
          </a:ln>
        </p:spPr>
        <p:txBody>
          <a:bodyPr wrap="none" lIns="121599" tIns="60801" rIns="121599" bIns="60801" rtlCol="0" anchor="ctr"/>
          <a:lstStyle/>
          <a:p>
            <a:pPr marL="0" marR="0" lvl="0" indent="0" algn="ctr" defTabSz="1214678" rtl="0" eaLnBrk="1" fontAlgn="base" latinLnBrk="0" hangingPunct="1">
              <a:lnSpc>
                <a:spcPct val="100000"/>
              </a:lnSpc>
              <a:spcBef>
                <a:spcPct val="0"/>
              </a:spcBef>
              <a:spcAft>
                <a:spcPct val="0"/>
              </a:spcAft>
              <a:buClrTx/>
              <a:buSzTx/>
              <a:buFontTx/>
              <a:buNone/>
              <a:tabLst/>
              <a:defRPr/>
            </a:pPr>
            <a:r>
              <a:rPr lang="en-US" sz="1600" b="1" dirty="0">
                <a:solidFill>
                  <a:srgbClr val="000000"/>
                </a:solidFill>
                <a:latin typeface="EON Brix Sans"/>
                <a:cs typeface="Arial" charset="0"/>
              </a:rPr>
              <a:t>45</a:t>
            </a:r>
            <a:endParaRPr kumimoji="0" lang="en-US" sz="1600" b="1" i="0" u="none" strike="noStrike" kern="1200" cap="none" spc="0" normalizeH="0" baseline="0" noProof="0" dirty="0">
              <a:ln>
                <a:noFill/>
              </a:ln>
              <a:solidFill>
                <a:srgbClr val="000000"/>
              </a:solidFill>
              <a:effectLst/>
              <a:uLnTx/>
              <a:uFillTx/>
              <a:latin typeface="EON Brix Sans"/>
              <a:ea typeface="+mn-ea"/>
              <a:cs typeface="Arial" charset="0"/>
            </a:endParaRPr>
          </a:p>
        </p:txBody>
      </p:sp>
      <p:graphicFrame>
        <p:nvGraphicFramePr>
          <p:cNvPr id="27" name="Inhaltsplatzhalter 12">
            <a:extLst>
              <a:ext uri="{FF2B5EF4-FFF2-40B4-BE49-F238E27FC236}">
                <a16:creationId xmlns:a16="http://schemas.microsoft.com/office/drawing/2014/main" id="{9B862E2B-3406-4FCF-9C5B-FA5BEA23E41C}"/>
              </a:ext>
            </a:extLst>
          </p:cNvPr>
          <p:cNvGraphicFramePr>
            <a:graphicFrameLocks/>
          </p:cNvGraphicFramePr>
          <p:nvPr>
            <p:extLst>
              <p:ext uri="{D42A27DB-BD31-4B8C-83A1-F6EECF244321}">
                <p14:modId xmlns:p14="http://schemas.microsoft.com/office/powerpoint/2010/main" val="823013836"/>
              </p:ext>
            </p:extLst>
          </p:nvPr>
        </p:nvGraphicFramePr>
        <p:xfrm>
          <a:off x="6215759" y="2647486"/>
          <a:ext cx="4672602" cy="2732897"/>
        </p:xfrm>
        <a:graphic>
          <a:graphicData uri="http://schemas.openxmlformats.org/drawingml/2006/chart">
            <c:chart xmlns:c="http://schemas.openxmlformats.org/drawingml/2006/chart" xmlns:r="http://schemas.openxmlformats.org/officeDocument/2006/relationships" r:id="rId10"/>
          </a:graphicData>
        </a:graphic>
      </p:graphicFrame>
      <p:sp>
        <p:nvSpPr>
          <p:cNvPr id="28" name="Rectangle 27">
            <a:extLst>
              <a:ext uri="{FF2B5EF4-FFF2-40B4-BE49-F238E27FC236}">
                <a16:creationId xmlns:a16="http://schemas.microsoft.com/office/drawing/2014/main" id="{A6153964-EF02-4411-A6E6-6F4A66B38B95}"/>
              </a:ext>
            </a:extLst>
          </p:cNvPr>
          <p:cNvSpPr/>
          <p:nvPr/>
        </p:nvSpPr>
        <p:spPr bwMode="gray">
          <a:xfrm>
            <a:off x="10587196" y="2651509"/>
            <a:ext cx="1491003" cy="574970"/>
          </a:xfrm>
          <a:prstGeom prst="rect">
            <a:avLst/>
          </a:prstGeom>
          <a:noFill/>
          <a:ln w="9525" cap="flat" cmpd="sng">
            <a:noFill/>
            <a:prstDash val="solid"/>
            <a:round/>
            <a:headEnd/>
            <a:tailEnd/>
          </a:ln>
        </p:spPr>
        <p:txBody>
          <a:bodyPr wrap="none" lIns="0" tIns="60801" rIns="121599" bIns="60801" rtlCol="0" anchor="ctr"/>
          <a:lstStyle/>
          <a:p>
            <a:pPr algn="ctr" defTabSz="1214678" fontAlgn="base">
              <a:spcBef>
                <a:spcPct val="0"/>
              </a:spcBef>
              <a:spcAft>
                <a:spcPct val="0"/>
              </a:spcAft>
              <a:defRPr/>
            </a:pPr>
            <a:r>
              <a:rPr lang="en-US" sz="1600" b="1" dirty="0">
                <a:cs typeface="Arial" charset="0"/>
              </a:rPr>
              <a:t> </a:t>
            </a:r>
            <a:r>
              <a:rPr lang="en-US" sz="1600" b="1" dirty="0" err="1">
                <a:cs typeface="Arial" charset="0"/>
              </a:rPr>
              <a:t>Medie</a:t>
            </a:r>
            <a:r>
              <a:rPr lang="en-US" sz="1600" b="1" dirty="0">
                <a:cs typeface="Arial" charset="0"/>
              </a:rPr>
              <a:t> </a:t>
            </a:r>
          </a:p>
          <a:p>
            <a:pPr algn="ctr" defTabSz="1214678" fontAlgn="base">
              <a:spcBef>
                <a:spcPct val="0"/>
              </a:spcBef>
              <a:spcAft>
                <a:spcPct val="0"/>
              </a:spcAft>
              <a:defRPr/>
            </a:pPr>
            <a:r>
              <a:rPr lang="en-US" sz="1600" b="1" dirty="0" err="1">
                <a:cs typeface="Arial" charset="0"/>
              </a:rPr>
              <a:t>Venit</a:t>
            </a:r>
            <a:r>
              <a:rPr lang="en-US" sz="1600" b="1" dirty="0">
                <a:cs typeface="Arial" charset="0"/>
              </a:rPr>
              <a:t> personal</a:t>
            </a:r>
          </a:p>
        </p:txBody>
      </p:sp>
      <p:sp>
        <p:nvSpPr>
          <p:cNvPr id="29" name="Rectangle 28">
            <a:extLst>
              <a:ext uri="{FF2B5EF4-FFF2-40B4-BE49-F238E27FC236}">
                <a16:creationId xmlns:a16="http://schemas.microsoft.com/office/drawing/2014/main" id="{F9142A54-E444-48A0-9F51-8A4D4B91246D}"/>
              </a:ext>
            </a:extLst>
          </p:cNvPr>
          <p:cNvSpPr/>
          <p:nvPr/>
        </p:nvSpPr>
        <p:spPr bwMode="gray">
          <a:xfrm>
            <a:off x="10744367" y="3535494"/>
            <a:ext cx="1063496" cy="518790"/>
          </a:xfrm>
          <a:prstGeom prst="rect">
            <a:avLst/>
          </a:prstGeom>
          <a:noFill/>
          <a:ln w="9525" cap="flat" cmpd="sng">
            <a:solidFill>
              <a:srgbClr val="C00000"/>
            </a:solidFill>
            <a:prstDash val="solid"/>
            <a:round/>
            <a:headEnd/>
            <a:tailEnd/>
          </a:ln>
        </p:spPr>
        <p:txBody>
          <a:bodyPr wrap="none" lIns="121599" tIns="60801" rIns="121599" bIns="60801" rtlCol="0" anchor="ctr"/>
          <a:lstStyle/>
          <a:p>
            <a:pPr algn="ctr" defTabSz="1214678" fontAlgn="base">
              <a:spcBef>
                <a:spcPct val="0"/>
              </a:spcBef>
              <a:spcAft>
                <a:spcPct val="0"/>
              </a:spcAft>
              <a:defRPr/>
            </a:pPr>
            <a:r>
              <a:rPr lang="en-US" sz="1600" b="1" dirty="0">
                <a:latin typeface="EON Brix Sans"/>
                <a:cs typeface="Arial" charset="0"/>
              </a:rPr>
              <a:t>~3,078 RON</a:t>
            </a:r>
          </a:p>
        </p:txBody>
      </p:sp>
      <p:pic>
        <p:nvPicPr>
          <p:cNvPr id="30" name="Picture 7">
            <a:extLst>
              <a:ext uri="{FF2B5EF4-FFF2-40B4-BE49-F238E27FC236}">
                <a16:creationId xmlns:a16="http://schemas.microsoft.com/office/drawing/2014/main" id="{1ED108C7-8D89-48B4-9FFC-FFBE30BFDC9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53621" t="-2" r="27219" b="75617"/>
          <a:stretch/>
        </p:blipFill>
        <p:spPr>
          <a:xfrm>
            <a:off x="6663786" y="2525356"/>
            <a:ext cx="579310" cy="550867"/>
          </a:xfrm>
          <a:prstGeom prst="rect">
            <a:avLst/>
          </a:prstGeom>
        </p:spPr>
      </p:pic>
      <p:sp>
        <p:nvSpPr>
          <p:cNvPr id="31" name="Rectangle 30">
            <a:extLst>
              <a:ext uri="{FF2B5EF4-FFF2-40B4-BE49-F238E27FC236}">
                <a16:creationId xmlns:a16="http://schemas.microsoft.com/office/drawing/2014/main" id="{89ABC0EB-53FB-4122-8B29-1835160B919B}"/>
              </a:ext>
            </a:extLst>
          </p:cNvPr>
          <p:cNvSpPr/>
          <p:nvPr/>
        </p:nvSpPr>
        <p:spPr bwMode="gray">
          <a:xfrm>
            <a:off x="7404880" y="2634894"/>
            <a:ext cx="1474884" cy="369011"/>
          </a:xfrm>
          <a:prstGeom prst="rect">
            <a:avLst/>
          </a:prstGeom>
          <a:noFill/>
          <a:ln w="9525" cap="flat" cmpd="sng">
            <a:noFill/>
            <a:prstDash val="solid"/>
            <a:round/>
            <a:headEnd/>
            <a:tailEnd/>
          </a:ln>
        </p:spPr>
        <p:txBody>
          <a:bodyPr wrap="none" lIns="121599" tIns="60801" rIns="121599" bIns="60801" rtlCol="0" anchor="ctr">
            <a:spAutoFit/>
          </a:bodyPr>
          <a:lstStyle/>
          <a:p>
            <a:pPr algn="ctr" defTabSz="1214678" fontAlgn="base">
              <a:spcBef>
                <a:spcPct val="0"/>
              </a:spcBef>
              <a:spcAft>
                <a:spcPct val="0"/>
              </a:spcAft>
              <a:defRPr/>
            </a:pPr>
            <a:r>
              <a:rPr lang="en-US" sz="1600" b="1" dirty="0" err="1">
                <a:solidFill>
                  <a:srgbClr val="000000"/>
                </a:solidFill>
                <a:cs typeface="Arial" charset="0"/>
              </a:rPr>
              <a:t>Venit</a:t>
            </a:r>
            <a:r>
              <a:rPr lang="en-US" sz="1600" b="1" dirty="0">
                <a:solidFill>
                  <a:srgbClr val="000000"/>
                </a:solidFill>
                <a:cs typeface="Arial" charset="0"/>
              </a:rPr>
              <a:t> personal</a:t>
            </a:r>
          </a:p>
        </p:txBody>
      </p:sp>
      <p:sp>
        <p:nvSpPr>
          <p:cNvPr id="32" name="Rectangle 31">
            <a:extLst>
              <a:ext uri="{FF2B5EF4-FFF2-40B4-BE49-F238E27FC236}">
                <a16:creationId xmlns:a16="http://schemas.microsoft.com/office/drawing/2014/main" id="{1B62D4F3-13CC-4F9D-B1B1-5D21F5EC1223}"/>
              </a:ext>
            </a:extLst>
          </p:cNvPr>
          <p:cNvSpPr/>
          <p:nvPr/>
        </p:nvSpPr>
        <p:spPr bwMode="gray">
          <a:xfrm>
            <a:off x="6445426" y="5443887"/>
            <a:ext cx="1016029" cy="429296"/>
          </a:xfrm>
          <a:prstGeom prst="rect">
            <a:avLst/>
          </a:prstGeom>
          <a:noFill/>
          <a:ln w="9525" cap="flat" cmpd="sng">
            <a:noFill/>
            <a:prstDash val="solid"/>
            <a:round/>
            <a:headEnd/>
            <a:tailEnd/>
          </a:ln>
        </p:spPr>
        <p:txBody>
          <a:bodyPr wrap="none" lIns="121599" tIns="60801" rIns="121599" bIns="60801" rtlCol="0" anchor="ctr"/>
          <a:lstStyle/>
          <a:p>
            <a:pPr algn="ctr" defTabSz="1214678" fontAlgn="base">
              <a:spcBef>
                <a:spcPct val="0"/>
              </a:spcBef>
              <a:spcAft>
                <a:spcPct val="0"/>
              </a:spcAft>
              <a:defRPr/>
            </a:pPr>
            <a:r>
              <a:rPr lang="en-US" sz="1600" b="1" dirty="0" err="1">
                <a:solidFill>
                  <a:srgbClr val="000000"/>
                </a:solidFill>
                <a:cs typeface="Arial" charset="0"/>
              </a:rPr>
              <a:t>Ciclu</a:t>
            </a:r>
            <a:r>
              <a:rPr lang="en-US" sz="1600" b="1" dirty="0">
                <a:solidFill>
                  <a:srgbClr val="000000"/>
                </a:solidFill>
                <a:cs typeface="Arial" charset="0"/>
              </a:rPr>
              <a:t> de</a:t>
            </a:r>
          </a:p>
          <a:p>
            <a:pPr algn="ctr" defTabSz="1214678" fontAlgn="base">
              <a:spcBef>
                <a:spcPct val="0"/>
              </a:spcBef>
              <a:spcAft>
                <a:spcPct val="0"/>
              </a:spcAft>
              <a:defRPr/>
            </a:pPr>
            <a:r>
              <a:rPr lang="en-US" sz="1600" b="1" dirty="0">
                <a:solidFill>
                  <a:srgbClr val="000000"/>
                </a:solidFill>
                <a:cs typeface="Arial" charset="0"/>
              </a:rPr>
              <a:t> </a:t>
            </a:r>
            <a:r>
              <a:rPr lang="ro-RO" sz="1600" b="1" dirty="0">
                <a:solidFill>
                  <a:srgbClr val="000000"/>
                </a:solidFill>
                <a:cs typeface="Arial" charset="0"/>
              </a:rPr>
              <a:t>î</a:t>
            </a:r>
            <a:r>
              <a:rPr lang="en-US" sz="1600" b="1" dirty="0" err="1">
                <a:solidFill>
                  <a:srgbClr val="000000"/>
                </a:solidFill>
                <a:cs typeface="Arial" charset="0"/>
              </a:rPr>
              <a:t>nv</a:t>
            </a:r>
            <a:r>
              <a:rPr lang="ro-RO" sz="1600" b="1" dirty="0">
                <a:solidFill>
                  <a:srgbClr val="000000"/>
                </a:solidFill>
                <a:cs typeface="Arial" charset="0"/>
              </a:rPr>
              <a:t>ăță</a:t>
            </a:r>
            <a:r>
              <a:rPr lang="en-US" sz="1600" b="1" dirty="0">
                <a:solidFill>
                  <a:srgbClr val="000000"/>
                </a:solidFill>
                <a:cs typeface="Arial" charset="0"/>
              </a:rPr>
              <a:t>m</a:t>
            </a:r>
            <a:r>
              <a:rPr lang="ro-RO" sz="1600" b="1" dirty="0">
                <a:solidFill>
                  <a:srgbClr val="000000"/>
                </a:solidFill>
                <a:cs typeface="Arial" charset="0"/>
              </a:rPr>
              <a:t>â</a:t>
            </a:r>
            <a:r>
              <a:rPr lang="en-US" sz="1600" b="1" dirty="0" err="1">
                <a:solidFill>
                  <a:srgbClr val="000000"/>
                </a:solidFill>
                <a:cs typeface="Arial" charset="0"/>
              </a:rPr>
              <a:t>nt</a:t>
            </a:r>
            <a:r>
              <a:rPr lang="en-US" sz="1600" b="1" dirty="0">
                <a:solidFill>
                  <a:srgbClr val="000000"/>
                </a:solidFill>
                <a:cs typeface="Arial" charset="0"/>
              </a:rPr>
              <a:t> </a:t>
            </a:r>
          </a:p>
          <a:p>
            <a:pPr algn="ctr" defTabSz="1214678" fontAlgn="base">
              <a:spcBef>
                <a:spcPct val="0"/>
              </a:spcBef>
              <a:spcAft>
                <a:spcPct val="0"/>
              </a:spcAft>
              <a:defRPr/>
            </a:pPr>
            <a:endParaRPr lang="en-US" sz="1600" b="1" dirty="0">
              <a:solidFill>
                <a:srgbClr val="000000"/>
              </a:solidFill>
              <a:cs typeface="Arial" charset="0"/>
            </a:endParaRPr>
          </a:p>
        </p:txBody>
      </p:sp>
      <p:pic>
        <p:nvPicPr>
          <p:cNvPr id="34" name="Graphic 33" descr="School boy outline">
            <a:extLst>
              <a:ext uri="{FF2B5EF4-FFF2-40B4-BE49-F238E27FC236}">
                <a16:creationId xmlns:a16="http://schemas.microsoft.com/office/drawing/2014/main" id="{3B2E3A45-5443-4EDA-83AA-2957747B59F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36745" y="5090162"/>
            <a:ext cx="757130" cy="757130"/>
          </a:xfrm>
          <a:prstGeom prst="rect">
            <a:avLst/>
          </a:prstGeom>
        </p:spPr>
      </p:pic>
      <p:pic>
        <p:nvPicPr>
          <p:cNvPr id="35" name="Graphic 34" descr="School boy with solid fill">
            <a:extLst>
              <a:ext uri="{FF2B5EF4-FFF2-40B4-BE49-F238E27FC236}">
                <a16:creationId xmlns:a16="http://schemas.microsoft.com/office/drawing/2014/main" id="{18D58E10-8DCF-4369-A0C3-81F1D0C919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9081512" y="5090162"/>
            <a:ext cx="757130" cy="757130"/>
          </a:xfrm>
          <a:prstGeom prst="rect">
            <a:avLst/>
          </a:prstGeom>
        </p:spPr>
      </p:pic>
      <p:sp>
        <p:nvSpPr>
          <p:cNvPr id="36" name="TextBox 35">
            <a:extLst>
              <a:ext uri="{FF2B5EF4-FFF2-40B4-BE49-F238E27FC236}">
                <a16:creationId xmlns:a16="http://schemas.microsoft.com/office/drawing/2014/main" id="{823ACD0A-D4AD-420D-AE71-B44D2CA0480F}"/>
              </a:ext>
            </a:extLst>
          </p:cNvPr>
          <p:cNvSpPr txBox="1"/>
          <p:nvPr/>
        </p:nvSpPr>
        <p:spPr>
          <a:xfrm>
            <a:off x="7515696" y="5222507"/>
            <a:ext cx="1002197" cy="584775"/>
          </a:xfrm>
          <a:prstGeom prst="rect">
            <a:avLst/>
          </a:prstGeom>
          <a:noFill/>
        </p:spPr>
        <p:txBody>
          <a:bodyPr wrap="none" rtlCol="0">
            <a:spAutoFit/>
          </a:bodyPr>
          <a:lstStyle/>
          <a:p>
            <a:pPr algn="ctr"/>
            <a:r>
              <a:rPr lang="en-US" sz="1600" dirty="0" err="1"/>
              <a:t>Gimnazial</a:t>
            </a:r>
            <a:endParaRPr lang="en-US" sz="1600" dirty="0"/>
          </a:p>
          <a:p>
            <a:pPr algn="ctr"/>
            <a:r>
              <a:rPr lang="en-US" sz="1600" dirty="0"/>
              <a:t>69%</a:t>
            </a:r>
          </a:p>
        </p:txBody>
      </p:sp>
      <p:sp>
        <p:nvSpPr>
          <p:cNvPr id="37" name="TextBox 36">
            <a:extLst>
              <a:ext uri="{FF2B5EF4-FFF2-40B4-BE49-F238E27FC236}">
                <a16:creationId xmlns:a16="http://schemas.microsoft.com/office/drawing/2014/main" id="{A496AA72-6D9A-4534-B2E8-4828727822FB}"/>
              </a:ext>
            </a:extLst>
          </p:cNvPr>
          <p:cNvSpPr txBox="1"/>
          <p:nvPr/>
        </p:nvSpPr>
        <p:spPr>
          <a:xfrm>
            <a:off x="9760528" y="5207663"/>
            <a:ext cx="651140" cy="584775"/>
          </a:xfrm>
          <a:prstGeom prst="rect">
            <a:avLst/>
          </a:prstGeom>
          <a:noFill/>
        </p:spPr>
        <p:txBody>
          <a:bodyPr wrap="none" rtlCol="0">
            <a:spAutoFit/>
          </a:bodyPr>
          <a:lstStyle/>
          <a:p>
            <a:pPr algn="ctr"/>
            <a:r>
              <a:rPr lang="en-US" sz="1600" dirty="0" err="1"/>
              <a:t>Liceal</a:t>
            </a:r>
            <a:endParaRPr lang="en-US" sz="1600" dirty="0"/>
          </a:p>
          <a:p>
            <a:pPr algn="ctr"/>
            <a:r>
              <a:rPr lang="en-US" sz="1600" dirty="0"/>
              <a:t>41%</a:t>
            </a:r>
          </a:p>
        </p:txBody>
      </p:sp>
    </p:spTree>
    <p:extLst>
      <p:ext uri="{BB962C8B-B14F-4D97-AF65-F5344CB8AC3E}">
        <p14:creationId xmlns:p14="http://schemas.microsoft.com/office/powerpoint/2010/main" val="3190131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four person standing beside wall">
            <a:extLst>
              <a:ext uri="{FF2B5EF4-FFF2-40B4-BE49-F238E27FC236}">
                <a16:creationId xmlns:a16="http://schemas.microsoft.com/office/drawing/2014/main" id="{5DF77BC0-4BF8-4955-9A0E-2A1EEFBB84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16" b="3724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0167B53-AC6F-40BE-A1B3-3B8314133033}"/>
              </a:ext>
            </a:extLst>
          </p:cNvPr>
          <p:cNvSpPr/>
          <p:nvPr/>
        </p:nvSpPr>
        <p:spPr>
          <a:xfrm>
            <a:off x="201766" y="5167254"/>
            <a:ext cx="2288216" cy="980330"/>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dirty="0">
                <a:solidFill>
                  <a:schemeClr val="tx1"/>
                </a:solidFill>
              </a:rPr>
              <a:t>Anexă</a:t>
            </a:r>
          </a:p>
        </p:txBody>
      </p:sp>
    </p:spTree>
    <p:extLst>
      <p:ext uri="{BB962C8B-B14F-4D97-AF65-F5344CB8AC3E}">
        <p14:creationId xmlns:p14="http://schemas.microsoft.com/office/powerpoint/2010/main" val="2650108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0B7088D-5C00-46D9-97A5-6D9D65B346A4}"/>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B2625767-AC93-4207-8625-9E239EE37A37}"/>
              </a:ext>
            </a:extLst>
          </p:cNvPr>
          <p:cNvGraphicFramePr>
            <a:graphicFrameLocks noGrp="1"/>
          </p:cNvGraphicFramePr>
          <p:nvPr>
            <p:extLst>
              <p:ext uri="{D42A27DB-BD31-4B8C-83A1-F6EECF244321}">
                <p14:modId xmlns:p14="http://schemas.microsoft.com/office/powerpoint/2010/main" val="22610062"/>
              </p:ext>
            </p:extLst>
          </p:nvPr>
        </p:nvGraphicFramePr>
        <p:xfrm>
          <a:off x="955479" y="1166194"/>
          <a:ext cx="9956126" cy="4359968"/>
        </p:xfrm>
        <a:graphic>
          <a:graphicData uri="http://schemas.openxmlformats.org/drawingml/2006/table">
            <a:tbl>
              <a:tblPr>
                <a:tableStyleId>{8799B23B-EC83-4686-B30A-512413B5E67A}</a:tableStyleId>
              </a:tblPr>
              <a:tblGrid>
                <a:gridCol w="4148256">
                  <a:extLst>
                    <a:ext uri="{9D8B030D-6E8A-4147-A177-3AD203B41FA5}">
                      <a16:colId xmlns:a16="http://schemas.microsoft.com/office/drawing/2014/main" val="510734139"/>
                    </a:ext>
                  </a:extLst>
                </a:gridCol>
                <a:gridCol w="515185">
                  <a:extLst>
                    <a:ext uri="{9D8B030D-6E8A-4147-A177-3AD203B41FA5}">
                      <a16:colId xmlns:a16="http://schemas.microsoft.com/office/drawing/2014/main" val="2009389175"/>
                    </a:ext>
                  </a:extLst>
                </a:gridCol>
                <a:gridCol w="376237">
                  <a:extLst>
                    <a:ext uri="{9D8B030D-6E8A-4147-A177-3AD203B41FA5}">
                      <a16:colId xmlns:a16="http://schemas.microsoft.com/office/drawing/2014/main" val="4167448497"/>
                    </a:ext>
                  </a:extLst>
                </a:gridCol>
                <a:gridCol w="819408">
                  <a:extLst>
                    <a:ext uri="{9D8B030D-6E8A-4147-A177-3AD203B41FA5}">
                      <a16:colId xmlns:a16="http://schemas.microsoft.com/office/drawing/2014/main" val="688610928"/>
                    </a:ext>
                  </a:extLst>
                </a:gridCol>
                <a:gridCol w="819408">
                  <a:extLst>
                    <a:ext uri="{9D8B030D-6E8A-4147-A177-3AD203B41FA5}">
                      <a16:colId xmlns:a16="http://schemas.microsoft.com/office/drawing/2014/main" val="3488801964"/>
                    </a:ext>
                  </a:extLst>
                </a:gridCol>
                <a:gridCol w="819408">
                  <a:extLst>
                    <a:ext uri="{9D8B030D-6E8A-4147-A177-3AD203B41FA5}">
                      <a16:colId xmlns:a16="http://schemas.microsoft.com/office/drawing/2014/main" val="2021505662"/>
                    </a:ext>
                  </a:extLst>
                </a:gridCol>
                <a:gridCol w="819408">
                  <a:extLst>
                    <a:ext uri="{9D8B030D-6E8A-4147-A177-3AD203B41FA5}">
                      <a16:colId xmlns:a16="http://schemas.microsoft.com/office/drawing/2014/main" val="919243171"/>
                    </a:ext>
                  </a:extLst>
                </a:gridCol>
                <a:gridCol w="819408">
                  <a:extLst>
                    <a:ext uri="{9D8B030D-6E8A-4147-A177-3AD203B41FA5}">
                      <a16:colId xmlns:a16="http://schemas.microsoft.com/office/drawing/2014/main" val="79978994"/>
                    </a:ext>
                  </a:extLst>
                </a:gridCol>
                <a:gridCol w="819408">
                  <a:extLst>
                    <a:ext uri="{9D8B030D-6E8A-4147-A177-3AD203B41FA5}">
                      <a16:colId xmlns:a16="http://schemas.microsoft.com/office/drawing/2014/main" val="1527073996"/>
                    </a:ext>
                  </a:extLst>
                </a:gridCol>
              </a:tblGrid>
              <a:tr h="272498">
                <a:tc rowSpan="2">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rowSpan="2" gridSpan="2">
                  <a:txBody>
                    <a:bodyPr/>
                    <a:lstStyle/>
                    <a:p>
                      <a:pPr algn="ctr" fontAlgn="ctr"/>
                      <a:r>
                        <a:rPr lang="en-US" sz="1400" b="0" u="none" strike="noStrike" dirty="0">
                          <a:solidFill>
                            <a:srgbClr val="000000"/>
                          </a:solidFill>
                          <a:effectLst/>
                        </a:rPr>
                        <a:t>Total</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rowSpan="2" hMerge="1">
                  <a:txBody>
                    <a:bodyPr/>
                    <a:lstStyle/>
                    <a:p>
                      <a:endParaRPr lang="en-US"/>
                    </a:p>
                  </a:txBody>
                  <a:tcPr/>
                </a:tc>
                <a:tc gridSpan="3">
                  <a:txBody>
                    <a:bodyPr/>
                    <a:lstStyle/>
                    <a:p>
                      <a:pPr algn="ctr" fontAlgn="b"/>
                      <a:r>
                        <a:rPr lang="en-US" sz="1400" u="none" strike="noStrike" dirty="0" err="1">
                          <a:effectLst/>
                        </a:rPr>
                        <a:t>Educa</a:t>
                      </a:r>
                      <a:r>
                        <a:rPr lang="ro-RO" sz="1400" u="none" strike="noStrike" dirty="0">
                          <a:effectLst/>
                        </a:rPr>
                        <a:t>ț</a:t>
                      </a:r>
                      <a:r>
                        <a:rPr lang="en-US" sz="1400" u="none" strike="noStrike" dirty="0" err="1">
                          <a:effectLst/>
                        </a:rPr>
                        <a:t>ie</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1400" u="none" strike="noStrike" dirty="0" err="1">
                          <a:effectLst/>
                        </a:rPr>
                        <a:t>Venit</a:t>
                      </a: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3806998"/>
                  </a:ext>
                </a:extLst>
              </a:tr>
              <a:tr h="272498">
                <a:tc vMerge="1">
                  <a:txBody>
                    <a:bodyPr/>
                    <a:lstStyle/>
                    <a:p>
                      <a:endParaRPr lang="en-US"/>
                    </a:p>
                  </a:txBody>
                  <a:tcPr/>
                </a:tc>
                <a:tc gridSpan="2" vMerge="1">
                  <a:txBody>
                    <a:bodyPr/>
                    <a:lstStyle/>
                    <a:p>
                      <a:endParaRPr lang="en-US"/>
                    </a:p>
                  </a:txBody>
                  <a:tcPr>
                    <a:solidFill>
                      <a:schemeClr val="accent1">
                        <a:tint val="20000"/>
                        <a:alpha val="0"/>
                      </a:schemeClr>
                    </a:solidFill>
                  </a:tcPr>
                </a:tc>
                <a:tc hMerge="1" vMerge="1">
                  <a:txBody>
                    <a:bodyPr/>
                    <a:lstStyle/>
                    <a:p>
                      <a:endParaRPr lang="en-US" dirty="0"/>
                    </a:p>
                  </a:txBody>
                  <a:tcPr>
                    <a:solidFill>
                      <a:schemeClr val="accent1">
                        <a:tint val="20000"/>
                        <a:alpha val="0"/>
                      </a:schemeClr>
                    </a:solidFill>
                  </a:tcPr>
                </a:tc>
                <a:tc>
                  <a:txBody>
                    <a:bodyPr/>
                    <a:lstStyle/>
                    <a:p>
                      <a:pPr algn="ctr" fontAlgn="b"/>
                      <a:r>
                        <a:rPr lang="en-US" sz="1400" u="none" strike="noStrike" dirty="0">
                          <a:effectLst/>
                        </a:rPr>
                        <a:t>S</a:t>
                      </a:r>
                      <a:r>
                        <a:rPr lang="ro-RO" sz="1400" u="none" strike="noStrike" dirty="0">
                          <a:effectLst/>
                        </a:rPr>
                        <a:t>că</a:t>
                      </a:r>
                      <a:r>
                        <a:rPr lang="en-US" sz="1400" u="none" strike="noStrike" dirty="0" err="1">
                          <a:effectLst/>
                        </a:rPr>
                        <a:t>zut</a:t>
                      </a:r>
                      <a:r>
                        <a:rPr lang="ro-RO" sz="1400" u="none" strike="noStrike" dirty="0">
                          <a:effectLst/>
                        </a:rPr>
                        <a:t>ă</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dirty="0" err="1">
                          <a:effectLst/>
                        </a:rPr>
                        <a:t>Medie</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dirty="0" err="1">
                          <a:effectLst/>
                        </a:rPr>
                        <a:t>Ridicat</a:t>
                      </a:r>
                      <a:r>
                        <a:rPr lang="ro-RO" sz="1400" u="none" strike="noStrike" dirty="0">
                          <a:effectLst/>
                        </a:rPr>
                        <a:t>ă</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dirty="0">
                          <a:effectLst/>
                        </a:rPr>
                        <a:t>Sc</a:t>
                      </a:r>
                      <a:r>
                        <a:rPr lang="ro-RO" sz="1400" u="none" strike="noStrike" dirty="0">
                          <a:effectLst/>
                        </a:rPr>
                        <a:t>ă</a:t>
                      </a:r>
                      <a:r>
                        <a:rPr lang="en-US" sz="1400" u="none" strike="noStrike" dirty="0" err="1">
                          <a:effectLst/>
                        </a:rPr>
                        <a:t>zut</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dirty="0" err="1">
                          <a:effectLst/>
                        </a:rPr>
                        <a:t>Mediu</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dirty="0" err="1">
                          <a:effectLst/>
                        </a:rPr>
                        <a:t>Ridicat</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4151594782"/>
                  </a:ext>
                </a:extLst>
              </a:tr>
              <a:tr h="272498">
                <a:tc rowSpan="2">
                  <a:txBody>
                    <a:bodyPr/>
                    <a:lstStyle/>
                    <a:p>
                      <a:pPr algn="l" fontAlgn="b"/>
                      <a:r>
                        <a:rPr lang="it-IT" sz="1400" u="none" strike="noStrike" dirty="0">
                          <a:effectLst/>
                        </a:rPr>
                        <a:t>Persoanele care tr</a:t>
                      </a:r>
                      <a:r>
                        <a:rPr lang="ro-RO" sz="1400" u="none" strike="noStrike" dirty="0">
                          <a:effectLst/>
                        </a:rPr>
                        <a:t>ă</a:t>
                      </a:r>
                      <a:r>
                        <a:rPr lang="it-IT" sz="1400" u="none" strike="noStrike" dirty="0">
                          <a:effectLst/>
                        </a:rPr>
                        <a:t>iesc </a:t>
                      </a:r>
                      <a:r>
                        <a:rPr lang="ro-RO" sz="1400" u="none" strike="noStrike" dirty="0">
                          <a:effectLst/>
                        </a:rPr>
                        <a:t>î</a:t>
                      </a:r>
                      <a:r>
                        <a:rPr lang="it-IT" sz="1400" u="none" strike="noStrike" dirty="0">
                          <a:effectLst/>
                        </a:rPr>
                        <a:t>n Rom</a:t>
                      </a:r>
                      <a:r>
                        <a:rPr lang="ro-RO" sz="1400" u="none" strike="noStrike" dirty="0">
                          <a:effectLst/>
                        </a:rPr>
                        <a:t>â</a:t>
                      </a:r>
                      <a:r>
                        <a:rPr lang="it-IT" sz="1400" u="none" strike="noStrike" dirty="0">
                          <a:effectLst/>
                        </a:rPr>
                        <a:t>nia </a:t>
                      </a:r>
                      <a:r>
                        <a:rPr lang="ro-RO" sz="1400" u="none" strike="noStrike" dirty="0">
                          <a:effectLst/>
                        </a:rPr>
                        <a:t>ș</a:t>
                      </a:r>
                      <a:r>
                        <a:rPr lang="it-IT" sz="1400" u="none" strike="noStrike" dirty="0">
                          <a:effectLst/>
                        </a:rPr>
                        <a:t>i au alt</a:t>
                      </a:r>
                      <a:r>
                        <a:rPr lang="ro-RO" sz="1400" u="none" strike="noStrike" dirty="0">
                          <a:effectLst/>
                        </a:rPr>
                        <a:t>ă</a:t>
                      </a:r>
                      <a:r>
                        <a:rPr lang="it-IT" sz="1400" u="none" strike="noStrike" dirty="0">
                          <a:effectLst/>
                        </a:rPr>
                        <a:t> religie dec</a:t>
                      </a:r>
                      <a:r>
                        <a:rPr lang="ro-RO" sz="1400" u="none" strike="noStrike" dirty="0">
                          <a:effectLst/>
                        </a:rPr>
                        <a:t>â</a:t>
                      </a:r>
                      <a:r>
                        <a:rPr lang="it-IT" sz="1400" u="none" strike="noStrike" dirty="0">
                          <a:effectLst/>
                        </a:rPr>
                        <a:t>t cea ortodox</a:t>
                      </a:r>
                      <a:r>
                        <a:rPr lang="ro-RO" sz="1400" u="none" strike="noStrike" dirty="0">
                          <a:effectLst/>
                        </a:rPr>
                        <a:t>ă</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Nu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ro-RO" sz="1400" u="none" strike="noStrike" dirty="0">
                          <a:effectLst/>
                        </a:rPr>
                        <a:t>4</a:t>
                      </a:r>
                      <a:r>
                        <a:rPr lang="en-US" sz="1400" u="none" strike="noStrike" dirty="0">
                          <a:effectLst/>
                        </a:rPr>
                        <a:t>%</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b="1" u="none" strike="noStrike" dirty="0">
                          <a:solidFill>
                            <a:srgbClr val="00B050"/>
                          </a:solidFill>
                          <a:effectLst/>
                        </a:rPr>
                        <a:t>18%</a:t>
                      </a:r>
                      <a:endParaRPr lang="en-US" sz="14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solidFill>
                            <a:srgbClr val="00B050"/>
                          </a:solidFill>
                          <a:effectLst/>
                        </a:rPr>
                        <a:t>7%</a:t>
                      </a:r>
                      <a:endParaRPr lang="en-US" sz="14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60105203"/>
                  </a:ext>
                </a:extLst>
              </a:tr>
              <a:tr h="272498">
                <a:tc vMerge="1">
                  <a:txBody>
                    <a:bodyPr/>
                    <a:lstStyle/>
                    <a:p>
                      <a:endParaRPr lang="en-US"/>
                    </a:p>
                  </a:txBody>
                  <a:tcPr/>
                </a:tc>
                <a:tc>
                  <a:txBody>
                    <a:bodyPr/>
                    <a:lstStyle/>
                    <a:p>
                      <a:pPr algn="ctr" fontAlgn="b"/>
                      <a:r>
                        <a:rPr lang="en-US" sz="1400" u="none" strike="noStrike" dirty="0">
                          <a:effectLst/>
                        </a:rPr>
                        <a:t>Da</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9</a:t>
                      </a:r>
                      <a:r>
                        <a:rPr lang="ro-RO" sz="1400" u="none" strike="noStrike" dirty="0">
                          <a:effectLst/>
                        </a:rPr>
                        <a:t>6</a:t>
                      </a:r>
                      <a:r>
                        <a:rPr lang="en-US" sz="1400" u="none" strike="noStrike" dirty="0">
                          <a:effectLst/>
                        </a:rPr>
                        <a:t>%</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82%</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98%</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18648714"/>
                  </a:ext>
                </a:extLst>
              </a:tr>
              <a:tr h="272498">
                <a:tc rowSpan="2">
                  <a:txBody>
                    <a:bodyPr/>
                    <a:lstStyle/>
                    <a:p>
                      <a:pPr algn="l" fontAlgn="b"/>
                      <a:r>
                        <a:rPr lang="it-IT" sz="1400" u="none" strike="noStrike" dirty="0">
                          <a:effectLst/>
                        </a:rPr>
                        <a:t>Rom</a:t>
                      </a:r>
                      <a:r>
                        <a:rPr lang="ro-RO" sz="1400" u="none" strike="noStrike" dirty="0">
                          <a:effectLst/>
                        </a:rPr>
                        <a:t>â</a:t>
                      </a:r>
                      <a:r>
                        <a:rPr lang="it-IT" sz="1400" u="none" strike="noStrike" dirty="0">
                          <a:effectLst/>
                        </a:rPr>
                        <a:t>nii care tr</a:t>
                      </a:r>
                      <a:r>
                        <a:rPr lang="ro-RO" sz="1400" u="none" strike="noStrike" dirty="0">
                          <a:effectLst/>
                        </a:rPr>
                        <a:t>ă</a:t>
                      </a:r>
                      <a:r>
                        <a:rPr lang="it-IT" sz="1400" u="none" strike="noStrike" dirty="0">
                          <a:effectLst/>
                        </a:rPr>
                        <a:t>iesc </a:t>
                      </a:r>
                      <a:r>
                        <a:rPr lang="ro-RO" sz="1400" u="none" strike="noStrike" dirty="0">
                          <a:effectLst/>
                        </a:rPr>
                        <a:t>î</a:t>
                      </a:r>
                      <a:r>
                        <a:rPr lang="it-IT" sz="1400" u="none" strike="noStrike" dirty="0">
                          <a:effectLst/>
                        </a:rPr>
                        <a:t>n </a:t>
                      </a:r>
                      <a:r>
                        <a:rPr lang="ro-RO" sz="1400" u="none" strike="noStrike" dirty="0">
                          <a:effectLst/>
                        </a:rPr>
                        <a:t>ță</a:t>
                      </a:r>
                      <a:r>
                        <a:rPr lang="it-IT" sz="1400" u="none" strike="noStrike" dirty="0">
                          <a:effectLst/>
                        </a:rPr>
                        <a:t>rile vecine Rom</a:t>
                      </a:r>
                      <a:r>
                        <a:rPr lang="ro-RO" sz="1400" u="none" strike="noStrike" dirty="0">
                          <a:effectLst/>
                        </a:rPr>
                        <a:t>â</a:t>
                      </a:r>
                      <a:r>
                        <a:rPr lang="it-IT" sz="1400" u="none" strike="noStrike" dirty="0">
                          <a:effectLst/>
                        </a:rPr>
                        <a:t>niei</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Nu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6%</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95273291"/>
                  </a:ext>
                </a:extLst>
              </a:tr>
              <a:tr h="272498">
                <a:tc vMerge="1">
                  <a:txBody>
                    <a:bodyPr/>
                    <a:lstStyle/>
                    <a:p>
                      <a:endParaRPr lang="en-US"/>
                    </a:p>
                  </a:txBody>
                  <a:tcPr/>
                </a:tc>
                <a:tc>
                  <a:txBody>
                    <a:bodyPr/>
                    <a:lstStyle/>
                    <a:p>
                      <a:pPr algn="ctr" fontAlgn="b"/>
                      <a:r>
                        <a:rPr lang="en-US" sz="1400" u="none" strike="noStrike" dirty="0">
                          <a:effectLst/>
                        </a:rPr>
                        <a:t>Da</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94%</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95%</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23630234"/>
                  </a:ext>
                </a:extLst>
              </a:tr>
              <a:tr h="272498">
                <a:tc rowSpan="2">
                  <a:txBody>
                    <a:bodyPr/>
                    <a:lstStyle/>
                    <a:p>
                      <a:pPr algn="l" fontAlgn="b"/>
                      <a:r>
                        <a:rPr lang="it-IT" sz="1400" u="none" strike="noStrike" dirty="0">
                          <a:effectLst/>
                        </a:rPr>
                        <a:t>Rom</a:t>
                      </a:r>
                      <a:r>
                        <a:rPr lang="ro-RO" sz="1400" u="none" strike="noStrike" dirty="0">
                          <a:effectLst/>
                        </a:rPr>
                        <a:t>â</a:t>
                      </a:r>
                      <a:r>
                        <a:rPr lang="it-IT" sz="1400" u="none" strike="noStrike" dirty="0">
                          <a:effectLst/>
                        </a:rPr>
                        <a:t>nii care tr</a:t>
                      </a:r>
                      <a:r>
                        <a:rPr lang="ro-RO" sz="1400" u="none" strike="noStrike" dirty="0">
                          <a:effectLst/>
                        </a:rPr>
                        <a:t>ă</a:t>
                      </a:r>
                      <a:r>
                        <a:rPr lang="it-IT" sz="1400" u="none" strike="noStrike" dirty="0">
                          <a:effectLst/>
                        </a:rPr>
                        <a:t>iesc </a:t>
                      </a:r>
                      <a:r>
                        <a:rPr lang="ro-RO" sz="1400" u="none" strike="noStrike" dirty="0">
                          <a:effectLst/>
                        </a:rPr>
                        <a:t>î</a:t>
                      </a:r>
                      <a:r>
                        <a:rPr lang="it-IT" sz="1400" u="none" strike="noStrike" dirty="0">
                          <a:effectLst/>
                        </a:rPr>
                        <a:t>n alte </a:t>
                      </a:r>
                      <a:r>
                        <a:rPr lang="ro-RO" sz="1400" u="none" strike="noStrike" dirty="0">
                          <a:effectLst/>
                        </a:rPr>
                        <a:t>ță</a:t>
                      </a:r>
                      <a:r>
                        <a:rPr lang="it-IT" sz="1400" u="none" strike="noStrike" dirty="0">
                          <a:effectLst/>
                        </a:rPr>
                        <a:t>ri (dec</a:t>
                      </a:r>
                      <a:r>
                        <a:rPr lang="ro-RO" sz="1400" u="none" strike="noStrike" dirty="0">
                          <a:effectLst/>
                        </a:rPr>
                        <a:t>â</a:t>
                      </a:r>
                      <a:r>
                        <a:rPr lang="it-IT" sz="1400" u="none" strike="noStrike" dirty="0">
                          <a:effectLst/>
                        </a:rPr>
                        <a:t>t cele vecine Rom</a:t>
                      </a:r>
                      <a:r>
                        <a:rPr lang="ro-RO" sz="1400" u="none" strike="noStrike" dirty="0">
                          <a:effectLst/>
                        </a:rPr>
                        <a:t>â</a:t>
                      </a:r>
                      <a:r>
                        <a:rPr lang="it-IT" sz="1400" u="none" strike="noStrike" dirty="0">
                          <a:effectLst/>
                        </a:rPr>
                        <a:t>niei)</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Nu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6%</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9643172"/>
                  </a:ext>
                </a:extLst>
              </a:tr>
              <a:tr h="272498">
                <a:tc vMerge="1">
                  <a:txBody>
                    <a:bodyPr/>
                    <a:lstStyle/>
                    <a:p>
                      <a:endParaRPr lang="en-US"/>
                    </a:p>
                  </a:txBody>
                  <a:tcPr/>
                </a:tc>
                <a:tc>
                  <a:txBody>
                    <a:bodyPr/>
                    <a:lstStyle/>
                    <a:p>
                      <a:pPr algn="ctr" fontAlgn="b"/>
                      <a:r>
                        <a:rPr lang="en-US" sz="1400" u="none" strike="noStrike" dirty="0">
                          <a:effectLst/>
                        </a:rPr>
                        <a:t>Da</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94%</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u="none" strike="noStrike">
                          <a:effectLst/>
                        </a:rPr>
                        <a:t>88%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97%</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97%</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55061464"/>
                  </a:ext>
                </a:extLst>
              </a:tr>
              <a:tr h="272498">
                <a:tc rowSpan="2">
                  <a:txBody>
                    <a:bodyPr/>
                    <a:lstStyle/>
                    <a:p>
                      <a:pPr algn="l" fontAlgn="b"/>
                      <a:r>
                        <a:rPr lang="en-US" sz="1400" u="none" strike="noStrike" dirty="0" err="1">
                          <a:effectLst/>
                        </a:rPr>
                        <a:t>Evreii</a:t>
                      </a:r>
                      <a:r>
                        <a:rPr lang="en-US" sz="1400" u="none" strike="noStrike" dirty="0">
                          <a:effectLst/>
                        </a:rPr>
                        <a:t> care tr</a:t>
                      </a:r>
                      <a:r>
                        <a:rPr lang="ro-RO" sz="1400" u="none" strike="noStrike" dirty="0">
                          <a:effectLst/>
                        </a:rPr>
                        <a:t>ă</a:t>
                      </a:r>
                      <a:r>
                        <a:rPr lang="en-US" sz="1400" u="none" strike="noStrike" dirty="0" err="1">
                          <a:effectLst/>
                        </a:rPr>
                        <a:t>iesc</a:t>
                      </a:r>
                      <a:r>
                        <a:rPr lang="en-US" sz="1400" u="none" strike="noStrike" dirty="0">
                          <a:effectLst/>
                        </a:rPr>
                        <a:t> </a:t>
                      </a:r>
                      <a:r>
                        <a:rPr lang="ro-RO" sz="1400" u="none" strike="noStrike" dirty="0">
                          <a:effectLst/>
                        </a:rPr>
                        <a:t>î</a:t>
                      </a:r>
                      <a:r>
                        <a:rPr lang="en-US" sz="1400" u="none" strike="noStrike" dirty="0">
                          <a:effectLst/>
                        </a:rPr>
                        <a:t>n Rom</a:t>
                      </a:r>
                      <a:r>
                        <a:rPr lang="ro-RO" sz="1400" u="none" strike="noStrike" dirty="0">
                          <a:effectLst/>
                        </a:rPr>
                        <a:t>â</a:t>
                      </a:r>
                      <a:r>
                        <a:rPr lang="en-US" sz="1400" u="none" strike="noStrike" dirty="0" err="1">
                          <a:effectLst/>
                        </a:rPr>
                        <a:t>nia</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Nu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9%</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ro-RO" sz="1400" b="1" u="none" strike="noStrike" dirty="0">
                          <a:solidFill>
                            <a:srgbClr val="00B050"/>
                          </a:solidFill>
                          <a:effectLst/>
                        </a:rPr>
                        <a:t>40</a:t>
                      </a:r>
                      <a:r>
                        <a:rPr lang="en-US" sz="1400" b="1" u="none" strike="noStrike" dirty="0">
                          <a:solidFill>
                            <a:srgbClr val="00B050"/>
                          </a:solidFill>
                          <a:effectLst/>
                        </a:rPr>
                        <a:t>%</a:t>
                      </a:r>
                      <a:endParaRPr lang="en-US" sz="14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o-RO" sz="1400" u="none" strike="noStrike" dirty="0">
                          <a:effectLst/>
                        </a:rPr>
                        <a:t>4</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solidFill>
                            <a:srgbClr val="00B050"/>
                          </a:solidFill>
                          <a:effectLst/>
                        </a:rPr>
                        <a:t>17%</a:t>
                      </a:r>
                      <a:endParaRPr lang="en-US" sz="14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4926004"/>
                  </a:ext>
                </a:extLst>
              </a:tr>
              <a:tr h="272498">
                <a:tc vMerge="1">
                  <a:txBody>
                    <a:bodyPr/>
                    <a:lstStyle/>
                    <a:p>
                      <a:endParaRPr lang="en-US"/>
                    </a:p>
                  </a:txBody>
                  <a:tcPr/>
                </a:tc>
                <a:tc>
                  <a:txBody>
                    <a:bodyPr/>
                    <a:lstStyle/>
                    <a:p>
                      <a:pPr algn="ctr" fontAlgn="b"/>
                      <a:r>
                        <a:rPr lang="en-US" sz="1400" u="none" strike="noStrike" dirty="0">
                          <a:effectLst/>
                        </a:rPr>
                        <a:t>Da</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91%</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6</a:t>
                      </a:r>
                      <a:r>
                        <a:rPr lang="ro-RO" sz="1400" u="none" strike="noStrike" dirty="0">
                          <a:effectLst/>
                        </a:rPr>
                        <a:t>0</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solidFill>
                            <a:srgbClr val="00B050"/>
                          </a:solidFill>
                          <a:effectLst/>
                        </a:rPr>
                        <a:t>9</a:t>
                      </a:r>
                      <a:r>
                        <a:rPr lang="ro-RO" sz="1400" b="1" u="none" strike="noStrike" dirty="0">
                          <a:solidFill>
                            <a:srgbClr val="00B050"/>
                          </a:solidFill>
                          <a:effectLst/>
                        </a:rPr>
                        <a:t>6</a:t>
                      </a:r>
                      <a:r>
                        <a:rPr lang="en-US" sz="1400" b="1" u="none" strike="noStrike" dirty="0">
                          <a:solidFill>
                            <a:srgbClr val="00B050"/>
                          </a:solidFill>
                          <a:effectLst/>
                        </a:rPr>
                        <a:t>%</a:t>
                      </a:r>
                      <a:endParaRPr lang="en-US" sz="14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83%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93%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solidFill>
                            <a:srgbClr val="00B050"/>
                          </a:solidFill>
                          <a:effectLst/>
                        </a:rPr>
                        <a:t>96%</a:t>
                      </a:r>
                      <a:endParaRPr lang="en-US" sz="1400" b="1" i="0" u="none" strike="noStrike" dirty="0">
                        <a:solidFill>
                          <a:srgbClr val="00B05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0255259"/>
                  </a:ext>
                </a:extLst>
              </a:tr>
              <a:tr h="272498">
                <a:tc rowSpan="2">
                  <a:txBody>
                    <a:bodyPr/>
                    <a:lstStyle/>
                    <a:p>
                      <a:pPr algn="l" fontAlgn="b"/>
                      <a:r>
                        <a:rPr lang="en-US" sz="1400" u="none" strike="noStrike" dirty="0" err="1">
                          <a:effectLst/>
                        </a:rPr>
                        <a:t>Romii</a:t>
                      </a:r>
                      <a:r>
                        <a:rPr lang="en-US" sz="1400" u="none" strike="noStrike" dirty="0">
                          <a:effectLst/>
                        </a:rPr>
                        <a:t> care tr</a:t>
                      </a:r>
                      <a:r>
                        <a:rPr lang="ro-RO" sz="1400" u="none" strike="noStrike" dirty="0">
                          <a:effectLst/>
                        </a:rPr>
                        <a:t>ă</a:t>
                      </a:r>
                      <a:r>
                        <a:rPr lang="en-US" sz="1400" u="none" strike="noStrike" dirty="0" err="1">
                          <a:effectLst/>
                        </a:rPr>
                        <a:t>iesc</a:t>
                      </a:r>
                      <a:r>
                        <a:rPr lang="en-US" sz="1400" u="none" strike="noStrike" dirty="0">
                          <a:effectLst/>
                        </a:rPr>
                        <a:t> in Rom</a:t>
                      </a:r>
                      <a:r>
                        <a:rPr lang="ro-RO" sz="1400" u="none" strike="noStrike" dirty="0">
                          <a:effectLst/>
                        </a:rPr>
                        <a:t>â</a:t>
                      </a:r>
                      <a:r>
                        <a:rPr lang="en-US" sz="1400" u="none" strike="noStrike" dirty="0" err="1">
                          <a:effectLst/>
                        </a:rPr>
                        <a:t>nia</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Nu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5%</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o-RO" sz="1400" u="none" strike="noStrike" dirty="0">
                          <a:effectLst/>
                        </a:rPr>
                        <a:t>5</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09623695"/>
                  </a:ext>
                </a:extLst>
              </a:tr>
              <a:tr h="272498">
                <a:tc vMerge="1">
                  <a:txBody>
                    <a:bodyPr/>
                    <a:lstStyle/>
                    <a:p>
                      <a:endParaRPr lang="en-US"/>
                    </a:p>
                  </a:txBody>
                  <a:tcPr/>
                </a:tc>
                <a:tc>
                  <a:txBody>
                    <a:bodyPr/>
                    <a:lstStyle/>
                    <a:p>
                      <a:pPr algn="ctr" fontAlgn="b"/>
                      <a:r>
                        <a:rPr lang="en-US" sz="1400" u="none" strike="noStrike" dirty="0">
                          <a:effectLst/>
                        </a:rPr>
                        <a:t>Da</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95%</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u="none" strike="noStrike">
                          <a:effectLst/>
                        </a:rPr>
                        <a:t>90%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96%</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9</a:t>
                      </a:r>
                      <a:r>
                        <a:rPr lang="ro-RO" sz="1400" u="none" strike="noStrike" dirty="0">
                          <a:effectLst/>
                        </a:rPr>
                        <a:t>5</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89081998"/>
                  </a:ext>
                </a:extLst>
              </a:tr>
              <a:tr h="272498">
                <a:tc rowSpan="2">
                  <a:txBody>
                    <a:bodyPr/>
                    <a:lstStyle/>
                    <a:p>
                      <a:pPr algn="l" fontAlgn="b"/>
                      <a:r>
                        <a:rPr lang="it-IT" sz="1400" u="none" strike="noStrike" dirty="0">
                          <a:effectLst/>
                        </a:rPr>
                        <a:t>Maghiarii care tr</a:t>
                      </a:r>
                      <a:r>
                        <a:rPr lang="ro-RO" sz="1400" u="none" strike="noStrike" dirty="0">
                          <a:effectLst/>
                        </a:rPr>
                        <a:t>ă</a:t>
                      </a:r>
                      <a:r>
                        <a:rPr lang="it-IT" sz="1400" u="none" strike="noStrike" dirty="0">
                          <a:effectLst/>
                        </a:rPr>
                        <a:t>iesc </a:t>
                      </a:r>
                      <a:r>
                        <a:rPr lang="ro-RO" sz="1400" u="none" strike="noStrike" dirty="0">
                          <a:effectLst/>
                        </a:rPr>
                        <a:t>î</a:t>
                      </a:r>
                      <a:r>
                        <a:rPr lang="it-IT" sz="1400" u="none" strike="noStrike" dirty="0">
                          <a:effectLst/>
                        </a:rPr>
                        <a:t>n Rom</a:t>
                      </a:r>
                      <a:r>
                        <a:rPr lang="ro-RO" sz="1400" u="none" strike="noStrike" dirty="0">
                          <a:effectLst/>
                        </a:rPr>
                        <a:t>â</a:t>
                      </a:r>
                      <a:r>
                        <a:rPr lang="it-IT" sz="1400" u="none" strike="noStrike" dirty="0">
                          <a:effectLst/>
                        </a:rPr>
                        <a:t>nia</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Nu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10%</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b="1" u="none" strike="noStrike" dirty="0">
                          <a:solidFill>
                            <a:srgbClr val="00B050"/>
                          </a:solidFill>
                          <a:effectLst/>
                        </a:rPr>
                        <a:t>3</a:t>
                      </a:r>
                      <a:r>
                        <a:rPr lang="ro-RO" sz="1400" b="1" u="none" strike="noStrike" dirty="0">
                          <a:solidFill>
                            <a:srgbClr val="00B050"/>
                          </a:solidFill>
                          <a:effectLst/>
                        </a:rPr>
                        <a:t>6</a:t>
                      </a:r>
                      <a:r>
                        <a:rPr lang="en-US" sz="1400" b="1" u="none" strike="noStrike" dirty="0">
                          <a:solidFill>
                            <a:srgbClr val="00B050"/>
                          </a:solidFill>
                          <a:effectLst/>
                        </a:rPr>
                        <a:t>%</a:t>
                      </a:r>
                      <a:endParaRPr lang="en-US" sz="14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o-RO" sz="1400" u="none" strike="noStrike" dirty="0">
                          <a:effectLst/>
                        </a:rPr>
                        <a:t>5</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solidFill>
                            <a:srgbClr val="00B050"/>
                          </a:solidFill>
                          <a:effectLst/>
                        </a:rPr>
                        <a:t>17%</a:t>
                      </a:r>
                      <a:endParaRPr lang="en-US" sz="14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ro-RO" sz="1400" u="none" strike="noStrike" dirty="0">
                          <a:effectLst/>
                        </a:rPr>
                        <a:t>9</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97588588"/>
                  </a:ext>
                </a:extLst>
              </a:tr>
              <a:tr h="272498">
                <a:tc vMerge="1">
                  <a:txBody>
                    <a:bodyPr/>
                    <a:lstStyle/>
                    <a:p>
                      <a:endParaRPr lang="en-US"/>
                    </a:p>
                  </a:txBody>
                  <a:tcPr/>
                </a:tc>
                <a:tc>
                  <a:txBody>
                    <a:bodyPr/>
                    <a:lstStyle/>
                    <a:p>
                      <a:pPr algn="ctr" fontAlgn="b"/>
                      <a:r>
                        <a:rPr lang="en-US" sz="1400" u="none" strike="noStrike" dirty="0">
                          <a:effectLst/>
                        </a:rPr>
                        <a:t>Da</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90%</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6</a:t>
                      </a:r>
                      <a:r>
                        <a:rPr lang="ro-RO" sz="1400" u="none" strike="noStrike" dirty="0">
                          <a:effectLst/>
                        </a:rPr>
                        <a:t>4</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89%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solidFill>
                            <a:srgbClr val="00B050"/>
                          </a:solidFill>
                          <a:effectLst/>
                        </a:rPr>
                        <a:t>9</a:t>
                      </a:r>
                      <a:r>
                        <a:rPr lang="ro-RO" sz="1400" b="1" u="none" strike="noStrike" dirty="0">
                          <a:solidFill>
                            <a:srgbClr val="00B050"/>
                          </a:solidFill>
                          <a:effectLst/>
                        </a:rPr>
                        <a:t>5</a:t>
                      </a:r>
                      <a:r>
                        <a:rPr lang="en-US" sz="1400" b="1" u="none" strike="noStrike" dirty="0">
                          <a:solidFill>
                            <a:srgbClr val="00B050"/>
                          </a:solidFill>
                          <a:effectLst/>
                        </a:rPr>
                        <a:t>%</a:t>
                      </a:r>
                      <a:endParaRPr lang="en-US" sz="14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83%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9</a:t>
                      </a:r>
                      <a:r>
                        <a:rPr lang="ro-RO" sz="1400" u="none" strike="noStrike" dirty="0">
                          <a:effectLst/>
                        </a:rPr>
                        <a:t>1</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94%</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84459888"/>
                  </a:ext>
                </a:extLst>
              </a:tr>
              <a:tr h="272498">
                <a:tc rowSpan="2">
                  <a:txBody>
                    <a:bodyPr/>
                    <a:lstStyle/>
                    <a:p>
                      <a:pPr algn="l" fontAlgn="b"/>
                      <a:r>
                        <a:rPr lang="it-IT" sz="1400" u="none" strike="noStrike" dirty="0">
                          <a:effectLst/>
                        </a:rPr>
                        <a:t>Persoanele de alt</a:t>
                      </a:r>
                      <a:r>
                        <a:rPr lang="ro-RO" sz="1400" u="none" strike="noStrike" dirty="0">
                          <a:effectLst/>
                        </a:rPr>
                        <a:t>ă</a:t>
                      </a:r>
                      <a:r>
                        <a:rPr lang="it-IT" sz="1400" u="none" strike="noStrike" dirty="0">
                          <a:effectLst/>
                        </a:rPr>
                        <a:t> na</a:t>
                      </a:r>
                      <a:r>
                        <a:rPr lang="ro-RO" sz="1400" u="none" strike="noStrike" dirty="0">
                          <a:effectLst/>
                        </a:rPr>
                        <a:t>ț</a:t>
                      </a:r>
                      <a:r>
                        <a:rPr lang="it-IT" sz="1400" u="none" strike="noStrike" dirty="0">
                          <a:effectLst/>
                        </a:rPr>
                        <a:t>ionalitate care tr</a:t>
                      </a:r>
                      <a:r>
                        <a:rPr lang="ro-RO" sz="1400" u="none" strike="noStrike" dirty="0">
                          <a:effectLst/>
                        </a:rPr>
                        <a:t>ă</a:t>
                      </a:r>
                      <a:r>
                        <a:rPr lang="it-IT" sz="1400" u="none" strike="noStrike" dirty="0">
                          <a:effectLst/>
                        </a:rPr>
                        <a:t>iesc </a:t>
                      </a:r>
                      <a:r>
                        <a:rPr lang="ro-RO" sz="1400" u="none" strike="noStrike" dirty="0">
                          <a:effectLst/>
                        </a:rPr>
                        <a:t>î</a:t>
                      </a:r>
                      <a:r>
                        <a:rPr lang="it-IT" sz="1400" u="none" strike="noStrike" dirty="0">
                          <a:effectLst/>
                        </a:rPr>
                        <a:t>n Rom</a:t>
                      </a:r>
                      <a:r>
                        <a:rPr lang="ro-RO" sz="1400" u="none" strike="noStrike" dirty="0">
                          <a:effectLst/>
                        </a:rPr>
                        <a:t>â</a:t>
                      </a:r>
                      <a:r>
                        <a:rPr lang="it-IT" sz="1400" u="none" strike="noStrike" dirty="0">
                          <a:effectLst/>
                        </a:rPr>
                        <a:t>nia</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Nu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17%</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b="1" u="none" strike="noStrike" dirty="0">
                          <a:solidFill>
                            <a:srgbClr val="00B050"/>
                          </a:solidFill>
                          <a:effectLst/>
                        </a:rPr>
                        <a:t>3</a:t>
                      </a:r>
                      <a:r>
                        <a:rPr lang="ro-RO" sz="1400" b="1" u="none" strike="noStrike" dirty="0">
                          <a:solidFill>
                            <a:srgbClr val="00B050"/>
                          </a:solidFill>
                          <a:effectLst/>
                        </a:rPr>
                        <a:t>0</a:t>
                      </a:r>
                      <a:r>
                        <a:rPr lang="en-US" sz="1400" b="1" u="none" strike="noStrike" dirty="0">
                          <a:solidFill>
                            <a:srgbClr val="00B050"/>
                          </a:solidFill>
                          <a:effectLst/>
                        </a:rPr>
                        <a:t>%</a:t>
                      </a:r>
                      <a:endParaRPr lang="en-US" sz="14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a:t>
                      </a:r>
                      <a:r>
                        <a:rPr lang="ro-RO" sz="1400" u="none" strike="noStrike" dirty="0">
                          <a:effectLst/>
                        </a:rPr>
                        <a:t>4</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a:t>
                      </a:r>
                      <a:r>
                        <a:rPr lang="ro-RO" sz="1400" u="none" strike="noStrike" dirty="0">
                          <a:effectLst/>
                        </a:rPr>
                        <a:t>6</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a:t>
                      </a:r>
                      <a:r>
                        <a:rPr lang="ro-RO" sz="1400" u="none" strike="noStrike" dirty="0">
                          <a:effectLst/>
                        </a:rPr>
                        <a:t>8</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a:t>
                      </a:r>
                      <a:r>
                        <a:rPr lang="ro-RO" sz="1400" u="none" strike="noStrike" dirty="0">
                          <a:effectLst/>
                        </a:rPr>
                        <a:t>6</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14184868"/>
                  </a:ext>
                </a:extLst>
              </a:tr>
              <a:tr h="272498">
                <a:tc vMerge="1">
                  <a:txBody>
                    <a:bodyPr/>
                    <a:lstStyle/>
                    <a:p>
                      <a:endParaRPr lang="en-US"/>
                    </a:p>
                  </a:txBody>
                  <a:tcPr/>
                </a:tc>
                <a:tc>
                  <a:txBody>
                    <a:bodyPr/>
                    <a:lstStyle/>
                    <a:p>
                      <a:pPr algn="ctr" fontAlgn="b"/>
                      <a:r>
                        <a:rPr lang="en-US" sz="1400" u="none" strike="noStrike" dirty="0">
                          <a:effectLst/>
                        </a:rPr>
                        <a:t>Da</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83%</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ro-RO" sz="1400" u="none" strike="noStrike" dirty="0">
                          <a:effectLst/>
                        </a:rPr>
                        <a:t>70</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8</a:t>
                      </a:r>
                      <a:r>
                        <a:rPr lang="ro-RO" sz="1400" u="none" strike="noStrike" dirty="0">
                          <a:effectLst/>
                        </a:rPr>
                        <a:t>6</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83%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8</a:t>
                      </a:r>
                      <a:r>
                        <a:rPr lang="ro-RO" sz="1400" u="none" strike="noStrike" dirty="0">
                          <a:effectLst/>
                        </a:rPr>
                        <a:t>4</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8</a:t>
                      </a:r>
                      <a:r>
                        <a:rPr lang="ro-RO" sz="1400" u="none" strike="noStrike" dirty="0">
                          <a:effectLst/>
                        </a:rPr>
                        <a:t>2</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8</a:t>
                      </a:r>
                      <a:r>
                        <a:rPr lang="ro-RO" sz="1400" u="none" strike="noStrike" dirty="0">
                          <a:effectLst/>
                        </a:rPr>
                        <a:t>4</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71200828"/>
                  </a:ext>
                </a:extLst>
              </a:tr>
            </a:tbl>
          </a:graphicData>
        </a:graphic>
      </p:graphicFrame>
      <p:sp>
        <p:nvSpPr>
          <p:cNvPr id="5" name="TextBox 4">
            <a:extLst>
              <a:ext uri="{FF2B5EF4-FFF2-40B4-BE49-F238E27FC236}">
                <a16:creationId xmlns:a16="http://schemas.microsoft.com/office/drawing/2014/main" id="{FF7C4391-618A-4C1A-B38C-FAB25448A5B8}"/>
              </a:ext>
            </a:extLst>
          </p:cNvPr>
          <p:cNvSpPr txBox="1"/>
          <p:nvPr/>
        </p:nvSpPr>
        <p:spPr>
          <a:xfrm>
            <a:off x="822960" y="5905892"/>
            <a:ext cx="6232124" cy="261610"/>
          </a:xfrm>
          <a:prstGeom prst="rect">
            <a:avLst/>
          </a:prstGeom>
          <a:noFill/>
        </p:spPr>
        <p:txBody>
          <a:bodyPr wrap="square" rtlCol="0">
            <a:spAutoFit/>
          </a:bodyPr>
          <a:lstStyle/>
          <a:p>
            <a:r>
              <a:rPr lang="it-IT" sz="1100" i="1" dirty="0"/>
              <a:t>A1. </a:t>
            </a:r>
            <a:r>
              <a:rPr lang="ro-RO" sz="1100" i="1" dirty="0"/>
              <a:t>Î</a:t>
            </a:r>
            <a:r>
              <a:rPr lang="it-IT" sz="1100" i="1" dirty="0"/>
              <a:t>n opinia dvs., urm</a:t>
            </a:r>
            <a:r>
              <a:rPr lang="ro-RO" sz="1100" i="1" dirty="0"/>
              <a:t>ă</a:t>
            </a:r>
            <a:r>
              <a:rPr lang="it-IT" sz="1100" i="1" dirty="0"/>
              <a:t>toarele categorii de persoane apar</a:t>
            </a:r>
            <a:r>
              <a:rPr lang="ro-RO" sz="1100" i="1" dirty="0"/>
              <a:t>ți</a:t>
            </a:r>
            <a:r>
              <a:rPr lang="it-IT" sz="1100" i="1" dirty="0"/>
              <a:t>n sau nu apar</a:t>
            </a:r>
            <a:r>
              <a:rPr lang="ro-RO" sz="1100" i="1" dirty="0"/>
              <a:t>ți</a:t>
            </a:r>
            <a:r>
              <a:rPr lang="it-IT" sz="1100" i="1" dirty="0"/>
              <a:t>n poporului rom</a:t>
            </a:r>
            <a:r>
              <a:rPr lang="ro-RO" sz="1100" i="1" dirty="0"/>
              <a:t>â</a:t>
            </a:r>
            <a:r>
              <a:rPr lang="it-IT" sz="1100" i="1" dirty="0"/>
              <a:t>n? Baz</a:t>
            </a:r>
            <a:r>
              <a:rPr lang="ro-RO" sz="1100" i="1" dirty="0"/>
              <a:t>a</a:t>
            </a:r>
            <a:r>
              <a:rPr lang="it-IT" sz="1100" i="1" dirty="0"/>
              <a:t>=6</a:t>
            </a:r>
            <a:r>
              <a:rPr lang="ro-RO" sz="1100" i="1" dirty="0"/>
              <a:t>11</a:t>
            </a:r>
            <a:endParaRPr lang="en-US" sz="1100" i="1" dirty="0"/>
          </a:p>
        </p:txBody>
      </p:sp>
    </p:spTree>
    <p:extLst>
      <p:ext uri="{BB962C8B-B14F-4D97-AF65-F5344CB8AC3E}">
        <p14:creationId xmlns:p14="http://schemas.microsoft.com/office/powerpoint/2010/main" val="2609917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0B7088D-5C00-46D9-97A5-6D9D65B346A4}"/>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891779AE-D2CD-4C47-8136-52BDA719845D}"/>
              </a:ext>
            </a:extLst>
          </p:cNvPr>
          <p:cNvGraphicFramePr>
            <a:graphicFrameLocks noGrp="1"/>
          </p:cNvGraphicFramePr>
          <p:nvPr>
            <p:extLst>
              <p:ext uri="{D42A27DB-BD31-4B8C-83A1-F6EECF244321}">
                <p14:modId xmlns:p14="http://schemas.microsoft.com/office/powerpoint/2010/main" val="1716527273"/>
              </p:ext>
            </p:extLst>
          </p:nvPr>
        </p:nvGraphicFramePr>
        <p:xfrm>
          <a:off x="822960" y="1785734"/>
          <a:ext cx="10713716" cy="3003375"/>
        </p:xfrm>
        <a:graphic>
          <a:graphicData uri="http://schemas.openxmlformats.org/drawingml/2006/table">
            <a:tbl>
              <a:tblPr>
                <a:tableStyleId>{8799B23B-EC83-4686-B30A-512413B5E67A}</a:tableStyleId>
              </a:tblPr>
              <a:tblGrid>
                <a:gridCol w="964836">
                  <a:extLst>
                    <a:ext uri="{9D8B030D-6E8A-4147-A177-3AD203B41FA5}">
                      <a16:colId xmlns:a16="http://schemas.microsoft.com/office/drawing/2014/main" val="524573394"/>
                    </a:ext>
                  </a:extLst>
                </a:gridCol>
                <a:gridCol w="967850">
                  <a:extLst>
                    <a:ext uri="{9D8B030D-6E8A-4147-A177-3AD203B41FA5}">
                      <a16:colId xmlns:a16="http://schemas.microsoft.com/office/drawing/2014/main" val="386255130"/>
                    </a:ext>
                  </a:extLst>
                </a:gridCol>
                <a:gridCol w="878103">
                  <a:extLst>
                    <a:ext uri="{9D8B030D-6E8A-4147-A177-3AD203B41FA5}">
                      <a16:colId xmlns:a16="http://schemas.microsoft.com/office/drawing/2014/main" val="3919564755"/>
                    </a:ext>
                  </a:extLst>
                </a:gridCol>
                <a:gridCol w="878103">
                  <a:extLst>
                    <a:ext uri="{9D8B030D-6E8A-4147-A177-3AD203B41FA5}">
                      <a16:colId xmlns:a16="http://schemas.microsoft.com/office/drawing/2014/main" val="3860856897"/>
                    </a:ext>
                  </a:extLst>
                </a:gridCol>
                <a:gridCol w="878103">
                  <a:extLst>
                    <a:ext uri="{9D8B030D-6E8A-4147-A177-3AD203B41FA5}">
                      <a16:colId xmlns:a16="http://schemas.microsoft.com/office/drawing/2014/main" val="332306425"/>
                    </a:ext>
                  </a:extLst>
                </a:gridCol>
                <a:gridCol w="878103">
                  <a:extLst>
                    <a:ext uri="{9D8B030D-6E8A-4147-A177-3AD203B41FA5}">
                      <a16:colId xmlns:a16="http://schemas.microsoft.com/office/drawing/2014/main" val="610574653"/>
                    </a:ext>
                  </a:extLst>
                </a:gridCol>
                <a:gridCol w="878103">
                  <a:extLst>
                    <a:ext uri="{9D8B030D-6E8A-4147-A177-3AD203B41FA5}">
                      <a16:colId xmlns:a16="http://schemas.microsoft.com/office/drawing/2014/main" val="3582736382"/>
                    </a:ext>
                  </a:extLst>
                </a:gridCol>
                <a:gridCol w="878103">
                  <a:extLst>
                    <a:ext uri="{9D8B030D-6E8A-4147-A177-3AD203B41FA5}">
                      <a16:colId xmlns:a16="http://schemas.microsoft.com/office/drawing/2014/main" val="1028909832"/>
                    </a:ext>
                  </a:extLst>
                </a:gridCol>
                <a:gridCol w="878103">
                  <a:extLst>
                    <a:ext uri="{9D8B030D-6E8A-4147-A177-3AD203B41FA5}">
                      <a16:colId xmlns:a16="http://schemas.microsoft.com/office/drawing/2014/main" val="1249071025"/>
                    </a:ext>
                  </a:extLst>
                </a:gridCol>
                <a:gridCol w="878103">
                  <a:extLst>
                    <a:ext uri="{9D8B030D-6E8A-4147-A177-3AD203B41FA5}">
                      <a16:colId xmlns:a16="http://schemas.microsoft.com/office/drawing/2014/main" val="2560828323"/>
                    </a:ext>
                  </a:extLst>
                </a:gridCol>
                <a:gridCol w="878103">
                  <a:extLst>
                    <a:ext uri="{9D8B030D-6E8A-4147-A177-3AD203B41FA5}">
                      <a16:colId xmlns:a16="http://schemas.microsoft.com/office/drawing/2014/main" val="128345060"/>
                    </a:ext>
                  </a:extLst>
                </a:gridCol>
                <a:gridCol w="878103">
                  <a:extLst>
                    <a:ext uri="{9D8B030D-6E8A-4147-A177-3AD203B41FA5}">
                      <a16:colId xmlns:a16="http://schemas.microsoft.com/office/drawing/2014/main" val="1814776207"/>
                    </a:ext>
                  </a:extLst>
                </a:gridCol>
              </a:tblGrid>
              <a:tr h="427855">
                <a:tc rowSpan="2">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rowSpan="2">
                  <a:txBody>
                    <a:bodyPr/>
                    <a:lstStyle/>
                    <a:p>
                      <a:pPr algn="ctr" fontAlgn="ctr"/>
                      <a:r>
                        <a:rPr lang="en-US" sz="1400" u="none" strike="noStrike" dirty="0">
                          <a:effectLst/>
                        </a:rPr>
                        <a:t>Total</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gridSpan="2">
                  <a:txBody>
                    <a:bodyPr/>
                    <a:lstStyle/>
                    <a:p>
                      <a:pPr algn="ctr" fontAlgn="ctr"/>
                      <a:r>
                        <a:rPr lang="en-US" sz="1400" u="none" strike="noStrike" dirty="0">
                          <a:effectLst/>
                        </a:rPr>
                        <a:t>Sex</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hMerge="1">
                  <a:txBody>
                    <a:bodyPr/>
                    <a:lstStyle/>
                    <a:p>
                      <a:endParaRPr lang="en-US"/>
                    </a:p>
                  </a:txBody>
                  <a:tcPr/>
                </a:tc>
                <a:tc gridSpan="5">
                  <a:txBody>
                    <a:bodyPr/>
                    <a:lstStyle/>
                    <a:p>
                      <a:pPr algn="ctr" fontAlgn="ctr"/>
                      <a:r>
                        <a:rPr lang="en-US" sz="1400" u="none" strike="noStrike" dirty="0">
                          <a:effectLst/>
                        </a:rPr>
                        <a:t>V</a:t>
                      </a:r>
                      <a:r>
                        <a:rPr lang="ro-RO" sz="1400" u="none" strike="noStrike" dirty="0">
                          <a:effectLst/>
                        </a:rPr>
                        <a:t>â</a:t>
                      </a:r>
                      <a:r>
                        <a:rPr lang="en-US" sz="1400" u="none" strike="noStrike" dirty="0" err="1">
                          <a:effectLst/>
                        </a:rPr>
                        <a:t>rst</a:t>
                      </a:r>
                      <a:r>
                        <a:rPr lang="ro-RO" sz="1400" u="none" strike="noStrike" dirty="0">
                          <a:effectLst/>
                        </a:rPr>
                        <a:t>ă</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gridSpan="3">
                  <a:txBody>
                    <a:bodyPr/>
                    <a:lstStyle/>
                    <a:p>
                      <a:pPr algn="ctr" fontAlgn="b"/>
                      <a:r>
                        <a:rPr lang="en-US" sz="1400" u="none" strike="noStrike" dirty="0" err="1">
                          <a:effectLst/>
                        </a:rPr>
                        <a:t>Educa</a:t>
                      </a:r>
                      <a:r>
                        <a:rPr lang="ro-RO" sz="1400" u="none" strike="noStrike" dirty="0">
                          <a:effectLst/>
                        </a:rPr>
                        <a:t>ț</a:t>
                      </a:r>
                      <a:r>
                        <a:rPr lang="en-US" sz="1400" u="none" strike="noStrike" dirty="0" err="1">
                          <a:effectLst/>
                        </a:rPr>
                        <a:t>ie</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0332457"/>
                  </a:ext>
                </a:extLst>
              </a:tr>
              <a:tr h="427855">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tc>
                  <a:txBody>
                    <a:bodyPr/>
                    <a:lstStyle/>
                    <a:p>
                      <a:pPr algn="ctr" fontAlgn="ctr"/>
                      <a:r>
                        <a:rPr lang="en-US" sz="1400" u="none" strike="noStrike" dirty="0" err="1">
                          <a:effectLst/>
                        </a:rPr>
                        <a:t>Feminin</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ctr"/>
                      <a:r>
                        <a:rPr lang="en-US" sz="1400" u="none" strike="noStrike" dirty="0" err="1">
                          <a:effectLst/>
                        </a:rPr>
                        <a:t>Masculin</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ctr"/>
                      <a:r>
                        <a:rPr lang="en-US" sz="1400" u="none" strike="noStrike" dirty="0">
                          <a:effectLst/>
                        </a:rPr>
                        <a:t>25-34 ani</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ctr"/>
                      <a:r>
                        <a:rPr lang="en-US" sz="1400" u="none" strike="noStrike" dirty="0">
                          <a:effectLst/>
                        </a:rPr>
                        <a:t>35-44 ani</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ctr"/>
                      <a:r>
                        <a:rPr lang="en-US" sz="1400" u="none" strike="noStrike" dirty="0">
                          <a:effectLst/>
                        </a:rPr>
                        <a:t>45-54 ani</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ctr"/>
                      <a:r>
                        <a:rPr lang="en-US" sz="1400" b="0" i="0" u="none" strike="noStrike" dirty="0">
                          <a:solidFill>
                            <a:srgbClr val="000000"/>
                          </a:solidFill>
                          <a:effectLst/>
                          <a:latin typeface="Calibri" panose="020F0502020204030204" pitchFamily="34" charset="0"/>
                        </a:rPr>
                        <a:t>55-65 ani</a:t>
                      </a:r>
                    </a:p>
                  </a:txBody>
                  <a:tcPr marL="9525" marR="9525" marT="9525" marB="0" anchor="ctr">
                    <a:solidFill>
                      <a:schemeClr val="tx2">
                        <a:lumMod val="20000"/>
                        <a:lumOff val="80000"/>
                      </a:schemeClr>
                    </a:solidFill>
                  </a:tcPr>
                </a:tc>
                <a:tc>
                  <a:txBody>
                    <a:bodyPr/>
                    <a:lstStyle/>
                    <a:p>
                      <a:pPr algn="ctr" fontAlgn="ctr"/>
                      <a:r>
                        <a:rPr lang="en-US" sz="1400" b="0" i="0" u="none" strike="noStrike" dirty="0" err="1">
                          <a:solidFill>
                            <a:srgbClr val="C00000"/>
                          </a:solidFill>
                          <a:effectLst/>
                          <a:latin typeface="Calibri" panose="020F0502020204030204" pitchFamily="34" charset="0"/>
                        </a:rPr>
                        <a:t>Peste</a:t>
                      </a:r>
                      <a:r>
                        <a:rPr lang="en-US" sz="1400" b="0" i="0" u="none" strike="noStrike" dirty="0">
                          <a:solidFill>
                            <a:srgbClr val="C00000"/>
                          </a:solidFill>
                          <a:effectLst/>
                          <a:latin typeface="Calibri" panose="020F0502020204030204" pitchFamily="34" charset="0"/>
                        </a:rPr>
                        <a:t> 65 ani*</a:t>
                      </a:r>
                    </a:p>
                  </a:txBody>
                  <a:tcPr marL="9525" marR="9525" marT="9525" marB="0" anchor="ctr">
                    <a:solidFill>
                      <a:schemeClr val="tx2">
                        <a:lumMod val="20000"/>
                        <a:lumOff val="80000"/>
                      </a:schemeClr>
                    </a:solidFill>
                  </a:tcPr>
                </a:tc>
                <a:tc>
                  <a:txBody>
                    <a:bodyPr/>
                    <a:lstStyle/>
                    <a:p>
                      <a:pPr algn="ctr" fontAlgn="b"/>
                      <a:r>
                        <a:rPr lang="en-US" sz="1400" u="none" strike="noStrike" dirty="0">
                          <a:effectLst/>
                        </a:rPr>
                        <a:t>Sc</a:t>
                      </a:r>
                      <a:r>
                        <a:rPr lang="ro-RO" sz="1400" u="none" strike="noStrike" dirty="0">
                          <a:effectLst/>
                        </a:rPr>
                        <a:t>ă</a:t>
                      </a:r>
                      <a:r>
                        <a:rPr lang="en-US" sz="1400" u="none" strike="noStrike" dirty="0" err="1">
                          <a:effectLst/>
                        </a:rPr>
                        <a:t>zut</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dirty="0" err="1">
                          <a:effectLst/>
                        </a:rPr>
                        <a:t>Mediu</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dirty="0" err="1">
                          <a:effectLst/>
                        </a:rPr>
                        <a:t>Ridicat</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541790357"/>
                  </a:ext>
                </a:extLst>
              </a:tr>
              <a:tr h="427855">
                <a:tc>
                  <a:txBody>
                    <a:bodyPr/>
                    <a:lstStyle/>
                    <a:p>
                      <a:pPr algn="l" fontAlgn="ctr"/>
                      <a:r>
                        <a:rPr lang="en-US" sz="1400" u="none" strike="noStrike" dirty="0" err="1">
                          <a:effectLst/>
                        </a:rPr>
                        <a:t>Foarte</a:t>
                      </a:r>
                      <a:r>
                        <a:rPr lang="en-US" sz="1400" u="none" strike="noStrike" dirty="0">
                          <a:effectLst/>
                        </a:rPr>
                        <a:t> r</a:t>
                      </a:r>
                      <a:r>
                        <a:rPr lang="ro-RO" sz="1400" u="none" strike="noStrike" dirty="0">
                          <a:effectLst/>
                        </a:rPr>
                        <a:t>ă</a:t>
                      </a:r>
                      <a:r>
                        <a:rPr lang="en-US" sz="1400" u="none" strike="noStrike" dirty="0">
                          <a:effectLst/>
                        </a:rPr>
                        <a:t>u</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28%</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b="0" i="0" u="none" strike="noStrike">
                          <a:solidFill>
                            <a:srgbClr val="010205"/>
                          </a:solidFill>
                          <a:effectLst/>
                          <a:latin typeface="+mn-lt"/>
                        </a:rPr>
                        <a:t>26%</a:t>
                      </a:r>
                    </a:p>
                  </a:txBody>
                  <a:tcPr marL="9525" marR="9525" marT="9525" marB="0" anchor="ctr"/>
                </a:tc>
                <a:tc>
                  <a:txBody>
                    <a:bodyPr/>
                    <a:lstStyle/>
                    <a:p>
                      <a:pPr algn="ctr" fontAlgn="t"/>
                      <a:r>
                        <a:rPr lang="en-US" sz="1400" b="0" i="0" u="none" strike="noStrike">
                          <a:solidFill>
                            <a:srgbClr val="010205"/>
                          </a:solidFill>
                          <a:effectLst/>
                          <a:latin typeface="+mn-lt"/>
                        </a:rPr>
                        <a:t>32%</a:t>
                      </a:r>
                    </a:p>
                  </a:txBody>
                  <a:tcPr marL="9525" marR="9525" marT="9525" marB="0" anchor="ctr"/>
                </a:tc>
                <a:tc>
                  <a:txBody>
                    <a:bodyPr/>
                    <a:lstStyle/>
                    <a:p>
                      <a:pPr algn="ctr" fontAlgn="t"/>
                      <a:r>
                        <a:rPr lang="en-US" sz="1400" b="0" i="0" u="none" strike="noStrike">
                          <a:solidFill>
                            <a:srgbClr val="010205"/>
                          </a:solidFill>
                          <a:effectLst/>
                          <a:latin typeface="+mn-lt"/>
                        </a:rPr>
                        <a:t>15%</a:t>
                      </a:r>
                    </a:p>
                  </a:txBody>
                  <a:tcPr marL="9525" marR="9525" marT="9525" marB="0" anchor="ctr"/>
                </a:tc>
                <a:tc>
                  <a:txBody>
                    <a:bodyPr/>
                    <a:lstStyle/>
                    <a:p>
                      <a:pPr algn="ctr" fontAlgn="t"/>
                      <a:r>
                        <a:rPr lang="en-US" sz="1400" b="0" i="0" u="none" strike="noStrike">
                          <a:solidFill>
                            <a:srgbClr val="010205"/>
                          </a:solidFill>
                          <a:effectLst/>
                          <a:latin typeface="+mn-lt"/>
                        </a:rPr>
                        <a:t>24%</a:t>
                      </a:r>
                    </a:p>
                  </a:txBody>
                  <a:tcPr marL="9525" marR="9525" marT="9525" marB="0" anchor="ctr"/>
                </a:tc>
                <a:tc>
                  <a:txBody>
                    <a:bodyPr/>
                    <a:lstStyle/>
                    <a:p>
                      <a:pPr algn="ctr" fontAlgn="t"/>
                      <a:r>
                        <a:rPr lang="en-US" sz="1400" b="1" i="0" u="none" strike="noStrike" dirty="0">
                          <a:solidFill>
                            <a:srgbClr val="00B050"/>
                          </a:solidFill>
                          <a:effectLst/>
                          <a:latin typeface="+mn-lt"/>
                        </a:rPr>
                        <a:t>36%</a:t>
                      </a:r>
                    </a:p>
                  </a:txBody>
                  <a:tcPr marL="9525" marR="9525" marT="9525" marB="0" anchor="ctr"/>
                </a:tc>
                <a:tc>
                  <a:txBody>
                    <a:bodyPr/>
                    <a:lstStyle/>
                    <a:p>
                      <a:pPr algn="ctr" fontAlgn="t"/>
                      <a:r>
                        <a:rPr lang="en-US" sz="1400" b="0" i="0" u="none" strike="noStrike">
                          <a:solidFill>
                            <a:srgbClr val="010205"/>
                          </a:solidFill>
                          <a:effectLst/>
                          <a:latin typeface="+mn-lt"/>
                        </a:rPr>
                        <a:t>27%</a:t>
                      </a:r>
                    </a:p>
                  </a:txBody>
                  <a:tcPr marL="9525" marR="9525" marT="9525" marB="0" anchor="ctr"/>
                </a:tc>
                <a:tc>
                  <a:txBody>
                    <a:bodyPr/>
                    <a:lstStyle/>
                    <a:p>
                      <a:pPr algn="ctr" fontAlgn="t"/>
                      <a:r>
                        <a:rPr lang="en-US" sz="1400" b="0" i="0" u="none" strike="noStrike" dirty="0">
                          <a:solidFill>
                            <a:srgbClr val="C00000"/>
                          </a:solidFill>
                          <a:effectLst/>
                          <a:latin typeface="+mn-lt"/>
                        </a:rPr>
                        <a:t>0%</a:t>
                      </a:r>
                    </a:p>
                  </a:txBody>
                  <a:tcPr marL="9525" marR="9525" marT="9525" marB="0" anchor="ctr"/>
                </a:tc>
                <a:tc>
                  <a:txBody>
                    <a:bodyPr/>
                    <a:lstStyle/>
                    <a:p>
                      <a:pPr algn="ctr" fontAlgn="t"/>
                      <a:r>
                        <a:rPr lang="en-US" sz="1400" b="0" i="0" u="none" strike="noStrike">
                          <a:solidFill>
                            <a:srgbClr val="010205"/>
                          </a:solidFill>
                          <a:effectLst/>
                          <a:latin typeface="+mn-lt"/>
                        </a:rPr>
                        <a:t>16%</a:t>
                      </a:r>
                    </a:p>
                  </a:txBody>
                  <a:tcPr marL="9525" marR="9525" marT="9525" marB="0" anchor="ctr"/>
                </a:tc>
                <a:tc>
                  <a:txBody>
                    <a:bodyPr/>
                    <a:lstStyle/>
                    <a:p>
                      <a:pPr algn="ctr" fontAlgn="t"/>
                      <a:r>
                        <a:rPr lang="en-US" sz="1400" b="0" i="0" u="none" strike="noStrike">
                          <a:solidFill>
                            <a:srgbClr val="010205"/>
                          </a:solidFill>
                          <a:effectLst/>
                          <a:latin typeface="+mn-lt"/>
                        </a:rPr>
                        <a:t>27%</a:t>
                      </a:r>
                    </a:p>
                  </a:txBody>
                  <a:tcPr marL="9525" marR="9525" marT="9525" marB="0" anchor="ctr"/>
                </a:tc>
                <a:tc>
                  <a:txBody>
                    <a:bodyPr/>
                    <a:lstStyle/>
                    <a:p>
                      <a:pPr algn="ctr" fontAlgn="t"/>
                      <a:r>
                        <a:rPr lang="en-US" sz="1400" b="1" i="0" u="none" strike="noStrike" dirty="0">
                          <a:solidFill>
                            <a:srgbClr val="00B050"/>
                          </a:solidFill>
                          <a:effectLst/>
                          <a:latin typeface="+mn-lt"/>
                        </a:rPr>
                        <a:t>42%</a:t>
                      </a:r>
                    </a:p>
                  </a:txBody>
                  <a:tcPr marL="9525" marR="9525" marT="9525" marB="0" anchor="ctr"/>
                </a:tc>
                <a:extLst>
                  <a:ext uri="{0D108BD9-81ED-4DB2-BD59-A6C34878D82A}">
                    <a16:rowId xmlns:a16="http://schemas.microsoft.com/office/drawing/2014/main" val="2015978353"/>
                  </a:ext>
                </a:extLst>
              </a:tr>
              <a:tr h="427855">
                <a:tc>
                  <a:txBody>
                    <a:bodyPr/>
                    <a:lstStyle/>
                    <a:p>
                      <a:pPr algn="l" fontAlgn="ctr"/>
                      <a:r>
                        <a:rPr lang="en-US" sz="1400" u="none" strike="noStrike" dirty="0">
                          <a:effectLst/>
                        </a:rPr>
                        <a:t>R</a:t>
                      </a:r>
                      <a:r>
                        <a:rPr lang="ro-RO" sz="1400" u="none" strike="noStrike" dirty="0">
                          <a:effectLst/>
                        </a:rPr>
                        <a:t>ă</a:t>
                      </a:r>
                      <a:r>
                        <a:rPr lang="en-US" sz="1400" u="none" strike="noStrike" dirty="0">
                          <a:effectLst/>
                        </a:rPr>
                        <a:t>u</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2</a:t>
                      </a:r>
                      <a:r>
                        <a:rPr lang="ro-RO" sz="1400" u="none" strike="noStrike" dirty="0">
                          <a:effectLst/>
                        </a:rPr>
                        <a:t>4</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b="0" i="0" u="none" strike="noStrike">
                          <a:solidFill>
                            <a:srgbClr val="010205"/>
                          </a:solidFill>
                          <a:effectLst/>
                          <a:latin typeface="+mn-lt"/>
                        </a:rPr>
                        <a:t>23%</a:t>
                      </a:r>
                    </a:p>
                  </a:txBody>
                  <a:tcPr marL="9525" marR="9525" marT="9525" marB="0" anchor="ctr"/>
                </a:tc>
                <a:tc>
                  <a:txBody>
                    <a:bodyPr/>
                    <a:lstStyle/>
                    <a:p>
                      <a:pPr algn="ctr" fontAlgn="t"/>
                      <a:r>
                        <a:rPr lang="en-US" sz="1400" b="0" i="0" u="none" strike="noStrike">
                          <a:solidFill>
                            <a:srgbClr val="010205"/>
                          </a:solidFill>
                          <a:effectLst/>
                          <a:latin typeface="+mn-lt"/>
                        </a:rPr>
                        <a:t>27%</a:t>
                      </a:r>
                    </a:p>
                  </a:txBody>
                  <a:tcPr marL="9525" marR="9525" marT="9525" marB="0" anchor="ctr"/>
                </a:tc>
                <a:tc>
                  <a:txBody>
                    <a:bodyPr/>
                    <a:lstStyle/>
                    <a:p>
                      <a:pPr algn="ctr" fontAlgn="t"/>
                      <a:r>
                        <a:rPr lang="en-US" sz="1400" b="0" i="0" u="none" strike="noStrike">
                          <a:solidFill>
                            <a:srgbClr val="010205"/>
                          </a:solidFill>
                          <a:effectLst/>
                          <a:latin typeface="+mn-lt"/>
                        </a:rPr>
                        <a:t>21%</a:t>
                      </a:r>
                    </a:p>
                  </a:txBody>
                  <a:tcPr marL="9525" marR="9525" marT="9525" marB="0" anchor="ctr"/>
                </a:tc>
                <a:tc>
                  <a:txBody>
                    <a:bodyPr/>
                    <a:lstStyle/>
                    <a:p>
                      <a:pPr algn="ctr" fontAlgn="t"/>
                      <a:r>
                        <a:rPr lang="en-US" sz="1400" b="0" i="0" u="none" strike="noStrike">
                          <a:solidFill>
                            <a:srgbClr val="010205"/>
                          </a:solidFill>
                          <a:effectLst/>
                          <a:latin typeface="+mn-lt"/>
                        </a:rPr>
                        <a:t>22%</a:t>
                      </a:r>
                    </a:p>
                  </a:txBody>
                  <a:tcPr marL="9525" marR="9525" marT="9525" marB="0" anchor="ctr"/>
                </a:tc>
                <a:tc>
                  <a:txBody>
                    <a:bodyPr/>
                    <a:lstStyle/>
                    <a:p>
                      <a:pPr algn="ctr" fontAlgn="t"/>
                      <a:r>
                        <a:rPr lang="en-US" sz="1400" b="0" i="0" u="none" strike="noStrike">
                          <a:solidFill>
                            <a:srgbClr val="010205"/>
                          </a:solidFill>
                          <a:effectLst/>
                          <a:latin typeface="+mn-lt"/>
                        </a:rPr>
                        <a:t>29%</a:t>
                      </a:r>
                    </a:p>
                  </a:txBody>
                  <a:tcPr marL="9525" marR="9525" marT="9525" marB="0" anchor="ctr"/>
                </a:tc>
                <a:tc>
                  <a:txBody>
                    <a:bodyPr/>
                    <a:lstStyle/>
                    <a:p>
                      <a:pPr algn="ctr" fontAlgn="t"/>
                      <a:r>
                        <a:rPr lang="en-US" sz="1400" b="0" i="0" u="none" strike="noStrike">
                          <a:solidFill>
                            <a:srgbClr val="010205"/>
                          </a:solidFill>
                          <a:effectLst/>
                          <a:latin typeface="+mn-lt"/>
                        </a:rPr>
                        <a:t>14%</a:t>
                      </a:r>
                    </a:p>
                  </a:txBody>
                  <a:tcPr marL="9525" marR="9525" marT="9525" marB="0" anchor="ctr"/>
                </a:tc>
                <a:tc>
                  <a:txBody>
                    <a:bodyPr/>
                    <a:lstStyle/>
                    <a:p>
                      <a:pPr algn="ctr" fontAlgn="t"/>
                      <a:r>
                        <a:rPr lang="en-US" sz="1400" b="0" i="0" u="none" strike="noStrike" dirty="0">
                          <a:solidFill>
                            <a:srgbClr val="C00000"/>
                          </a:solidFill>
                          <a:effectLst/>
                          <a:latin typeface="+mn-lt"/>
                        </a:rPr>
                        <a:t>0%</a:t>
                      </a:r>
                    </a:p>
                  </a:txBody>
                  <a:tcPr marL="9525" marR="9525" marT="9525" marB="0" anchor="ctr"/>
                </a:tc>
                <a:tc>
                  <a:txBody>
                    <a:bodyPr/>
                    <a:lstStyle/>
                    <a:p>
                      <a:pPr algn="ctr" fontAlgn="t"/>
                      <a:r>
                        <a:rPr lang="en-US" sz="1400" b="0" i="0" u="none" strike="noStrike">
                          <a:solidFill>
                            <a:srgbClr val="010205"/>
                          </a:solidFill>
                          <a:effectLst/>
                          <a:latin typeface="+mn-lt"/>
                        </a:rPr>
                        <a:t>17%</a:t>
                      </a:r>
                    </a:p>
                  </a:txBody>
                  <a:tcPr marL="9525" marR="9525" marT="9525" marB="0" anchor="ctr"/>
                </a:tc>
                <a:tc>
                  <a:txBody>
                    <a:bodyPr/>
                    <a:lstStyle/>
                    <a:p>
                      <a:pPr algn="ctr" fontAlgn="t"/>
                      <a:r>
                        <a:rPr lang="en-US" sz="1400" b="0" i="0" u="none" strike="noStrike">
                          <a:solidFill>
                            <a:srgbClr val="010205"/>
                          </a:solidFill>
                          <a:effectLst/>
                          <a:latin typeface="+mn-lt"/>
                        </a:rPr>
                        <a:t>28%</a:t>
                      </a:r>
                    </a:p>
                  </a:txBody>
                  <a:tcPr marL="9525" marR="9525" marT="9525" marB="0" anchor="ctr"/>
                </a:tc>
                <a:tc>
                  <a:txBody>
                    <a:bodyPr/>
                    <a:lstStyle/>
                    <a:p>
                      <a:pPr algn="ctr" fontAlgn="t"/>
                      <a:r>
                        <a:rPr lang="en-US" sz="1400" b="0" i="0" u="none" strike="noStrike">
                          <a:solidFill>
                            <a:srgbClr val="010205"/>
                          </a:solidFill>
                          <a:effectLst/>
                          <a:latin typeface="+mn-lt"/>
                        </a:rPr>
                        <a:t>27%</a:t>
                      </a:r>
                    </a:p>
                  </a:txBody>
                  <a:tcPr marL="9525" marR="9525" marT="9525" marB="0" anchor="ctr"/>
                </a:tc>
                <a:extLst>
                  <a:ext uri="{0D108BD9-81ED-4DB2-BD59-A6C34878D82A}">
                    <a16:rowId xmlns:a16="http://schemas.microsoft.com/office/drawing/2014/main" val="3843157514"/>
                  </a:ext>
                </a:extLst>
              </a:tr>
              <a:tr h="427855">
                <a:tc>
                  <a:txBody>
                    <a:bodyPr/>
                    <a:lstStyle/>
                    <a:p>
                      <a:pPr algn="l" fontAlgn="ctr"/>
                      <a:r>
                        <a:rPr lang="en-US" sz="1400" u="none" strike="noStrike" dirty="0">
                          <a:effectLst/>
                        </a:rPr>
                        <a:t>Bine</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b="1" i="0" u="none" strike="noStrike" dirty="0">
                          <a:solidFill>
                            <a:srgbClr val="00B050"/>
                          </a:solidFill>
                          <a:effectLst/>
                          <a:latin typeface="+mn-lt"/>
                        </a:rPr>
                        <a:t>26%</a:t>
                      </a:r>
                    </a:p>
                  </a:txBody>
                  <a:tcPr marL="9525" marR="9525" marT="9525" marB="0" anchor="ctr"/>
                </a:tc>
                <a:tc>
                  <a:txBody>
                    <a:bodyPr/>
                    <a:lstStyle/>
                    <a:p>
                      <a:pPr algn="ctr" fontAlgn="t"/>
                      <a:r>
                        <a:rPr lang="en-US" sz="1400" b="0" i="0" u="none" strike="noStrike">
                          <a:solidFill>
                            <a:srgbClr val="010205"/>
                          </a:solidFill>
                          <a:effectLst/>
                          <a:latin typeface="+mn-lt"/>
                        </a:rPr>
                        <a:t>19%</a:t>
                      </a:r>
                    </a:p>
                  </a:txBody>
                  <a:tcPr marL="9525" marR="9525" marT="9525" marB="0" anchor="ctr"/>
                </a:tc>
                <a:tc>
                  <a:txBody>
                    <a:bodyPr/>
                    <a:lstStyle/>
                    <a:p>
                      <a:pPr algn="ctr" fontAlgn="t"/>
                      <a:r>
                        <a:rPr lang="en-US" sz="1400" b="0" i="0" u="none" strike="noStrike">
                          <a:solidFill>
                            <a:srgbClr val="010205"/>
                          </a:solidFill>
                          <a:effectLst/>
                          <a:latin typeface="+mn-lt"/>
                        </a:rPr>
                        <a:t>36%</a:t>
                      </a:r>
                    </a:p>
                  </a:txBody>
                  <a:tcPr marL="9525" marR="9525" marT="9525" marB="0" anchor="ctr"/>
                </a:tc>
                <a:tc>
                  <a:txBody>
                    <a:bodyPr/>
                    <a:lstStyle/>
                    <a:p>
                      <a:pPr algn="ctr" fontAlgn="t"/>
                      <a:r>
                        <a:rPr lang="en-US" sz="1400" b="0" i="0" u="none" strike="noStrike">
                          <a:solidFill>
                            <a:srgbClr val="010205"/>
                          </a:solidFill>
                          <a:effectLst/>
                          <a:latin typeface="+mn-lt"/>
                        </a:rPr>
                        <a:t>27%</a:t>
                      </a:r>
                    </a:p>
                  </a:txBody>
                  <a:tcPr marL="9525" marR="9525" marT="9525" marB="0" anchor="ctr"/>
                </a:tc>
                <a:tc>
                  <a:txBody>
                    <a:bodyPr/>
                    <a:lstStyle/>
                    <a:p>
                      <a:pPr algn="ctr" fontAlgn="t"/>
                      <a:r>
                        <a:rPr lang="en-US" sz="1400" b="0" i="0" u="none" strike="noStrike">
                          <a:solidFill>
                            <a:srgbClr val="010205"/>
                          </a:solidFill>
                          <a:effectLst/>
                          <a:latin typeface="+mn-lt"/>
                        </a:rPr>
                        <a:t>16%</a:t>
                      </a:r>
                    </a:p>
                  </a:txBody>
                  <a:tcPr marL="9525" marR="9525" marT="9525" marB="0" anchor="ctr"/>
                </a:tc>
                <a:tc>
                  <a:txBody>
                    <a:bodyPr/>
                    <a:lstStyle/>
                    <a:p>
                      <a:pPr algn="ctr" fontAlgn="t"/>
                      <a:r>
                        <a:rPr lang="en-US" sz="1400" b="0" i="0" u="none" strike="noStrike">
                          <a:solidFill>
                            <a:srgbClr val="010205"/>
                          </a:solidFill>
                          <a:effectLst/>
                          <a:latin typeface="+mn-lt"/>
                        </a:rPr>
                        <a:t>27%</a:t>
                      </a:r>
                    </a:p>
                  </a:txBody>
                  <a:tcPr marL="9525" marR="9525" marT="9525" marB="0" anchor="ctr"/>
                </a:tc>
                <a:tc>
                  <a:txBody>
                    <a:bodyPr/>
                    <a:lstStyle/>
                    <a:p>
                      <a:pPr algn="ctr" fontAlgn="t"/>
                      <a:r>
                        <a:rPr lang="en-US" sz="1400" b="0" i="0" u="none" strike="noStrike" dirty="0">
                          <a:solidFill>
                            <a:srgbClr val="C00000"/>
                          </a:solidFill>
                          <a:effectLst/>
                          <a:latin typeface="+mn-lt"/>
                        </a:rPr>
                        <a:t>50%</a:t>
                      </a:r>
                    </a:p>
                  </a:txBody>
                  <a:tcPr marL="9525" marR="9525" marT="9525" marB="0" anchor="ctr"/>
                </a:tc>
                <a:tc>
                  <a:txBody>
                    <a:bodyPr/>
                    <a:lstStyle/>
                    <a:p>
                      <a:pPr algn="ctr" fontAlgn="t"/>
                      <a:r>
                        <a:rPr lang="en-US" sz="1400" b="1" i="0" u="none" strike="noStrike" dirty="0">
                          <a:solidFill>
                            <a:srgbClr val="00B050"/>
                          </a:solidFill>
                          <a:effectLst/>
                          <a:latin typeface="+mn-lt"/>
                        </a:rPr>
                        <a:t>33%</a:t>
                      </a:r>
                    </a:p>
                  </a:txBody>
                  <a:tcPr marL="9525" marR="9525" marT="9525" marB="0" anchor="ctr"/>
                </a:tc>
                <a:tc>
                  <a:txBody>
                    <a:bodyPr/>
                    <a:lstStyle/>
                    <a:p>
                      <a:pPr algn="ctr" fontAlgn="t"/>
                      <a:r>
                        <a:rPr lang="en-US" sz="1400" b="0" i="0" u="none" strike="noStrike" dirty="0">
                          <a:solidFill>
                            <a:srgbClr val="010205"/>
                          </a:solidFill>
                          <a:effectLst/>
                          <a:latin typeface="+mn-lt"/>
                        </a:rPr>
                        <a:t>22%</a:t>
                      </a:r>
                    </a:p>
                  </a:txBody>
                  <a:tcPr marL="9525" marR="9525" marT="9525" marB="0" anchor="ctr"/>
                </a:tc>
                <a:tc>
                  <a:txBody>
                    <a:bodyPr/>
                    <a:lstStyle/>
                    <a:p>
                      <a:pPr algn="ctr" fontAlgn="t"/>
                      <a:r>
                        <a:rPr lang="en-US" sz="1400" b="0" i="0" u="none" strike="noStrike">
                          <a:solidFill>
                            <a:srgbClr val="010205"/>
                          </a:solidFill>
                          <a:effectLst/>
                          <a:latin typeface="+mn-lt"/>
                        </a:rPr>
                        <a:t>18%</a:t>
                      </a:r>
                    </a:p>
                  </a:txBody>
                  <a:tcPr marL="9525" marR="9525" marT="9525" marB="0" anchor="ctr"/>
                </a:tc>
                <a:extLst>
                  <a:ext uri="{0D108BD9-81ED-4DB2-BD59-A6C34878D82A}">
                    <a16:rowId xmlns:a16="http://schemas.microsoft.com/office/drawing/2014/main" val="1136272384"/>
                  </a:ext>
                </a:extLst>
              </a:tr>
              <a:tr h="427855">
                <a:tc>
                  <a:txBody>
                    <a:bodyPr/>
                    <a:lstStyle/>
                    <a:p>
                      <a:pPr algn="l" fontAlgn="ctr"/>
                      <a:r>
                        <a:rPr lang="en-US" sz="1400" u="none" strike="noStrike" dirty="0" err="1">
                          <a:effectLst/>
                        </a:rPr>
                        <a:t>Foarte</a:t>
                      </a:r>
                      <a:r>
                        <a:rPr lang="en-US" sz="1400" u="none" strike="noStrike" dirty="0">
                          <a:effectLst/>
                        </a:rPr>
                        <a:t> bine</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a:t>
                      </a:r>
                      <a:r>
                        <a:rPr lang="ro-RO" sz="1400" u="none" strike="noStrike" dirty="0">
                          <a:effectLst/>
                        </a:rPr>
                        <a:t>2</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b="0" i="0" u="none" strike="noStrike">
                          <a:solidFill>
                            <a:srgbClr val="010205"/>
                          </a:solidFill>
                          <a:effectLst/>
                          <a:latin typeface="+mn-lt"/>
                        </a:rPr>
                        <a:t>11%</a:t>
                      </a:r>
                    </a:p>
                  </a:txBody>
                  <a:tcPr marL="9525" marR="9525" marT="9525" marB="0" anchor="ctr"/>
                </a:tc>
                <a:tc>
                  <a:txBody>
                    <a:bodyPr/>
                    <a:lstStyle/>
                    <a:p>
                      <a:pPr algn="ctr" fontAlgn="t"/>
                      <a:r>
                        <a:rPr lang="en-US" sz="1400" b="0" i="0" u="none" strike="noStrike" dirty="0">
                          <a:solidFill>
                            <a:srgbClr val="010205"/>
                          </a:solidFill>
                          <a:effectLst/>
                          <a:latin typeface="+mn-lt"/>
                        </a:rPr>
                        <a:t>16%</a:t>
                      </a:r>
                    </a:p>
                  </a:txBody>
                  <a:tcPr marL="9525" marR="9525" marT="9525" marB="0" anchor="ctr"/>
                </a:tc>
                <a:tc>
                  <a:txBody>
                    <a:bodyPr/>
                    <a:lstStyle/>
                    <a:p>
                      <a:pPr algn="ctr" fontAlgn="t"/>
                      <a:r>
                        <a:rPr lang="en-US" sz="1400" b="0" i="0" u="none" strike="noStrike">
                          <a:solidFill>
                            <a:srgbClr val="010205"/>
                          </a:solidFill>
                          <a:effectLst/>
                          <a:latin typeface="+mn-lt"/>
                        </a:rPr>
                        <a:t>18%</a:t>
                      </a:r>
                    </a:p>
                  </a:txBody>
                  <a:tcPr marL="9525" marR="9525" marT="9525" marB="0" anchor="ctr"/>
                </a:tc>
                <a:tc>
                  <a:txBody>
                    <a:bodyPr/>
                    <a:lstStyle/>
                    <a:p>
                      <a:pPr algn="ctr" fontAlgn="t"/>
                      <a:r>
                        <a:rPr lang="en-US" sz="1400" b="0" i="0" u="none" strike="noStrike">
                          <a:solidFill>
                            <a:srgbClr val="010205"/>
                          </a:solidFill>
                          <a:effectLst/>
                          <a:latin typeface="+mn-lt"/>
                        </a:rPr>
                        <a:t>14%</a:t>
                      </a:r>
                    </a:p>
                  </a:txBody>
                  <a:tcPr marL="9525" marR="9525" marT="9525" marB="0" anchor="ctr"/>
                </a:tc>
                <a:tc>
                  <a:txBody>
                    <a:bodyPr/>
                    <a:lstStyle/>
                    <a:p>
                      <a:pPr algn="ctr" fontAlgn="t"/>
                      <a:r>
                        <a:rPr lang="en-US" sz="1400" b="0" i="0" u="none" strike="noStrike">
                          <a:solidFill>
                            <a:srgbClr val="010205"/>
                          </a:solidFill>
                          <a:effectLst/>
                          <a:latin typeface="+mn-lt"/>
                        </a:rPr>
                        <a:t>10%</a:t>
                      </a:r>
                    </a:p>
                  </a:txBody>
                  <a:tcPr marL="9525" marR="9525" marT="9525" marB="0" anchor="ctr"/>
                </a:tc>
                <a:tc>
                  <a:txBody>
                    <a:bodyPr/>
                    <a:lstStyle/>
                    <a:p>
                      <a:pPr algn="ctr" fontAlgn="t"/>
                      <a:r>
                        <a:rPr lang="en-US" sz="1400" b="0" i="0" u="none" strike="noStrike">
                          <a:solidFill>
                            <a:srgbClr val="010205"/>
                          </a:solidFill>
                          <a:effectLst/>
                          <a:latin typeface="+mn-lt"/>
                        </a:rPr>
                        <a:t>8%</a:t>
                      </a:r>
                    </a:p>
                  </a:txBody>
                  <a:tcPr marL="9525" marR="9525" marT="9525" marB="0" anchor="ctr"/>
                </a:tc>
                <a:tc>
                  <a:txBody>
                    <a:bodyPr/>
                    <a:lstStyle/>
                    <a:p>
                      <a:pPr algn="ctr" fontAlgn="t"/>
                      <a:r>
                        <a:rPr lang="en-US" sz="1400" b="0" i="0" u="none" strike="noStrike" dirty="0">
                          <a:solidFill>
                            <a:srgbClr val="C00000"/>
                          </a:solidFill>
                          <a:effectLst/>
                          <a:latin typeface="+mn-lt"/>
                        </a:rPr>
                        <a:t>0%</a:t>
                      </a:r>
                    </a:p>
                  </a:txBody>
                  <a:tcPr marL="9525" marR="9525" marT="9525" marB="0" anchor="ctr"/>
                </a:tc>
                <a:tc>
                  <a:txBody>
                    <a:bodyPr/>
                    <a:lstStyle/>
                    <a:p>
                      <a:pPr algn="ctr" fontAlgn="t"/>
                      <a:r>
                        <a:rPr lang="en-US" sz="1400" b="1" i="0" u="none" strike="noStrike" dirty="0">
                          <a:solidFill>
                            <a:srgbClr val="00B050"/>
                          </a:solidFill>
                          <a:effectLst/>
                          <a:latin typeface="+mn-lt"/>
                        </a:rPr>
                        <a:t>21%</a:t>
                      </a:r>
                    </a:p>
                  </a:txBody>
                  <a:tcPr marL="9525" marR="9525" marT="9525" marB="0" anchor="ctr"/>
                </a:tc>
                <a:tc>
                  <a:txBody>
                    <a:bodyPr/>
                    <a:lstStyle/>
                    <a:p>
                      <a:pPr algn="ctr" fontAlgn="t"/>
                      <a:r>
                        <a:rPr lang="en-US" sz="1400" b="0" i="0" u="none" strike="noStrike">
                          <a:solidFill>
                            <a:srgbClr val="010205"/>
                          </a:solidFill>
                          <a:effectLst/>
                          <a:latin typeface="+mn-lt"/>
                        </a:rPr>
                        <a:t>11%</a:t>
                      </a:r>
                    </a:p>
                  </a:txBody>
                  <a:tcPr marL="9525" marR="9525" marT="9525" marB="0" anchor="ctr"/>
                </a:tc>
                <a:tc>
                  <a:txBody>
                    <a:bodyPr/>
                    <a:lstStyle/>
                    <a:p>
                      <a:pPr algn="ctr" fontAlgn="t"/>
                      <a:r>
                        <a:rPr lang="en-US" sz="1400" b="0" i="0" u="none" strike="noStrike">
                          <a:solidFill>
                            <a:srgbClr val="010205"/>
                          </a:solidFill>
                          <a:effectLst/>
                          <a:latin typeface="+mn-lt"/>
                        </a:rPr>
                        <a:t>5%</a:t>
                      </a:r>
                    </a:p>
                  </a:txBody>
                  <a:tcPr marL="9525" marR="9525" marT="9525" marB="0" anchor="ctr"/>
                </a:tc>
                <a:extLst>
                  <a:ext uri="{0D108BD9-81ED-4DB2-BD59-A6C34878D82A}">
                    <a16:rowId xmlns:a16="http://schemas.microsoft.com/office/drawing/2014/main" val="4016155288"/>
                  </a:ext>
                </a:extLst>
              </a:tr>
              <a:tr h="427855">
                <a:tc>
                  <a:txBody>
                    <a:bodyPr/>
                    <a:lstStyle/>
                    <a:p>
                      <a:pPr algn="l" fontAlgn="ctr"/>
                      <a:r>
                        <a:rPr lang="en-US" sz="1400" u="none" strike="noStrike" dirty="0">
                          <a:effectLst/>
                        </a:rPr>
                        <a:t>Nu </a:t>
                      </a:r>
                      <a:r>
                        <a:rPr lang="ro-RO" sz="1400" u="none" strike="noStrike" dirty="0">
                          <a:effectLst/>
                        </a:rPr>
                        <a:t>ș</a:t>
                      </a:r>
                      <a:r>
                        <a:rPr lang="en-US" sz="1400" u="none" strike="noStrike" dirty="0" err="1">
                          <a:effectLst/>
                        </a:rPr>
                        <a:t>tiu</a:t>
                      </a: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b="1" i="0" u="none" strike="noStrike" dirty="0">
                          <a:solidFill>
                            <a:srgbClr val="00B050"/>
                          </a:solidFill>
                          <a:effectLst/>
                          <a:latin typeface="+mn-lt"/>
                        </a:rPr>
                        <a:t>14%</a:t>
                      </a:r>
                    </a:p>
                  </a:txBody>
                  <a:tcPr marL="9525" marR="9525" marT="9525" marB="0" anchor="ctr"/>
                </a:tc>
                <a:tc>
                  <a:txBody>
                    <a:bodyPr/>
                    <a:lstStyle/>
                    <a:p>
                      <a:pPr algn="ctr" fontAlgn="t"/>
                      <a:r>
                        <a:rPr lang="en-US" sz="1400" b="0" i="0" u="none" strike="noStrike" dirty="0">
                          <a:solidFill>
                            <a:srgbClr val="010205"/>
                          </a:solidFill>
                          <a:effectLst/>
                          <a:latin typeface="+mn-lt"/>
                        </a:rPr>
                        <a:t>7%</a:t>
                      </a:r>
                    </a:p>
                  </a:txBody>
                  <a:tcPr marL="9525" marR="9525" marT="9525" marB="0" anchor="ctr"/>
                </a:tc>
                <a:tc>
                  <a:txBody>
                    <a:bodyPr/>
                    <a:lstStyle/>
                    <a:p>
                      <a:pPr algn="ctr" fontAlgn="t"/>
                      <a:r>
                        <a:rPr lang="en-US" sz="1400" b="0" i="0" u="none" strike="noStrike">
                          <a:solidFill>
                            <a:srgbClr val="010205"/>
                          </a:solidFill>
                          <a:effectLst/>
                          <a:latin typeface="+mn-lt"/>
                        </a:rPr>
                        <a:t>10%</a:t>
                      </a:r>
                    </a:p>
                  </a:txBody>
                  <a:tcPr marL="9525" marR="9525" marT="9525" marB="0" anchor="ctr"/>
                </a:tc>
                <a:tc>
                  <a:txBody>
                    <a:bodyPr/>
                    <a:lstStyle/>
                    <a:p>
                      <a:pPr algn="ctr" fontAlgn="t"/>
                      <a:r>
                        <a:rPr lang="en-US" sz="1400" b="0" i="0" u="none" strike="noStrike">
                          <a:solidFill>
                            <a:srgbClr val="010205"/>
                          </a:solidFill>
                          <a:effectLst/>
                          <a:latin typeface="+mn-lt"/>
                        </a:rPr>
                        <a:t>12%</a:t>
                      </a:r>
                    </a:p>
                  </a:txBody>
                  <a:tcPr marL="9525" marR="9525" marT="9525" marB="0" anchor="ctr"/>
                </a:tc>
                <a:tc>
                  <a:txBody>
                    <a:bodyPr/>
                    <a:lstStyle/>
                    <a:p>
                      <a:pPr algn="ctr" fontAlgn="t"/>
                      <a:r>
                        <a:rPr lang="en-US" sz="1400" b="0" i="0" u="none" strike="noStrike">
                          <a:solidFill>
                            <a:srgbClr val="010205"/>
                          </a:solidFill>
                          <a:effectLst/>
                          <a:latin typeface="+mn-lt"/>
                        </a:rPr>
                        <a:t>9%</a:t>
                      </a:r>
                    </a:p>
                  </a:txBody>
                  <a:tcPr marL="9525" marR="9525" marT="9525" marB="0" anchor="ctr"/>
                </a:tc>
                <a:tc>
                  <a:txBody>
                    <a:bodyPr/>
                    <a:lstStyle/>
                    <a:p>
                      <a:pPr algn="ctr" fontAlgn="t"/>
                      <a:r>
                        <a:rPr lang="en-US" sz="1400" b="0" i="0" u="none" strike="noStrike">
                          <a:solidFill>
                            <a:srgbClr val="010205"/>
                          </a:solidFill>
                          <a:effectLst/>
                          <a:latin typeface="+mn-lt"/>
                        </a:rPr>
                        <a:t>24%</a:t>
                      </a:r>
                    </a:p>
                  </a:txBody>
                  <a:tcPr marL="9525" marR="9525" marT="9525" marB="0" anchor="ctr"/>
                </a:tc>
                <a:tc>
                  <a:txBody>
                    <a:bodyPr/>
                    <a:lstStyle/>
                    <a:p>
                      <a:pPr algn="ctr" fontAlgn="t"/>
                      <a:r>
                        <a:rPr lang="en-US" sz="1400" b="0" i="0" u="none" strike="noStrike" dirty="0">
                          <a:solidFill>
                            <a:srgbClr val="C00000"/>
                          </a:solidFill>
                          <a:effectLst/>
                          <a:latin typeface="+mn-lt"/>
                        </a:rPr>
                        <a:t>50%</a:t>
                      </a:r>
                    </a:p>
                  </a:txBody>
                  <a:tcPr marL="9525" marR="9525" marT="9525" marB="0" anchor="ctr"/>
                </a:tc>
                <a:tc>
                  <a:txBody>
                    <a:bodyPr/>
                    <a:lstStyle/>
                    <a:p>
                      <a:pPr algn="ctr" fontAlgn="t"/>
                      <a:r>
                        <a:rPr lang="en-US" sz="1400" b="0" i="0" u="none" strike="noStrike">
                          <a:solidFill>
                            <a:srgbClr val="010205"/>
                          </a:solidFill>
                          <a:effectLst/>
                          <a:latin typeface="+mn-lt"/>
                        </a:rPr>
                        <a:t>13%</a:t>
                      </a:r>
                    </a:p>
                  </a:txBody>
                  <a:tcPr marL="9525" marR="9525" marT="9525" marB="0" anchor="ctr"/>
                </a:tc>
                <a:tc>
                  <a:txBody>
                    <a:bodyPr/>
                    <a:lstStyle/>
                    <a:p>
                      <a:pPr algn="ctr" fontAlgn="t"/>
                      <a:r>
                        <a:rPr lang="en-US" sz="1400" b="0" i="0" u="none" strike="noStrike">
                          <a:solidFill>
                            <a:srgbClr val="010205"/>
                          </a:solidFill>
                          <a:effectLst/>
                          <a:latin typeface="+mn-lt"/>
                        </a:rPr>
                        <a:t>12%</a:t>
                      </a:r>
                    </a:p>
                  </a:txBody>
                  <a:tcPr marL="9525" marR="9525" marT="9525" marB="0" anchor="ctr"/>
                </a:tc>
                <a:tc>
                  <a:txBody>
                    <a:bodyPr/>
                    <a:lstStyle/>
                    <a:p>
                      <a:pPr algn="ctr" fontAlgn="t"/>
                      <a:r>
                        <a:rPr lang="en-US" sz="1400" b="0" i="0" u="none" strike="noStrike" dirty="0">
                          <a:solidFill>
                            <a:srgbClr val="010205"/>
                          </a:solidFill>
                          <a:effectLst/>
                          <a:latin typeface="+mn-lt"/>
                        </a:rPr>
                        <a:t>7%</a:t>
                      </a:r>
                    </a:p>
                  </a:txBody>
                  <a:tcPr marL="9525" marR="9525" marT="9525" marB="0" anchor="ctr"/>
                </a:tc>
                <a:extLst>
                  <a:ext uri="{0D108BD9-81ED-4DB2-BD59-A6C34878D82A}">
                    <a16:rowId xmlns:a16="http://schemas.microsoft.com/office/drawing/2014/main" val="3547404812"/>
                  </a:ext>
                </a:extLst>
              </a:tr>
            </a:tbl>
          </a:graphicData>
        </a:graphic>
      </p:graphicFrame>
      <p:sp>
        <p:nvSpPr>
          <p:cNvPr id="5" name="TextBox 4">
            <a:extLst>
              <a:ext uri="{FF2B5EF4-FFF2-40B4-BE49-F238E27FC236}">
                <a16:creationId xmlns:a16="http://schemas.microsoft.com/office/drawing/2014/main" id="{28BE47D8-21E6-49A0-BC00-1F4536685F96}"/>
              </a:ext>
            </a:extLst>
          </p:cNvPr>
          <p:cNvSpPr txBox="1"/>
          <p:nvPr/>
        </p:nvSpPr>
        <p:spPr>
          <a:xfrm>
            <a:off x="855947" y="5907285"/>
            <a:ext cx="6781800" cy="261610"/>
          </a:xfrm>
          <a:prstGeom prst="rect">
            <a:avLst/>
          </a:prstGeom>
          <a:noFill/>
        </p:spPr>
        <p:txBody>
          <a:bodyPr wrap="square" rtlCol="0">
            <a:spAutoFit/>
          </a:bodyPr>
          <a:lstStyle/>
          <a:p>
            <a:r>
              <a:rPr lang="it-IT" sz="1100" i="1" dirty="0"/>
              <a:t>A4. Cât de bine ar fi pentru România să aibă la conducere un regim militar? Baz</a:t>
            </a:r>
            <a:r>
              <a:rPr lang="ro-RO" sz="1100" i="1" dirty="0"/>
              <a:t>a</a:t>
            </a:r>
            <a:r>
              <a:rPr lang="it-IT" sz="1100" i="1" dirty="0"/>
              <a:t>=6</a:t>
            </a:r>
            <a:r>
              <a:rPr lang="ro-RO" sz="1100" i="1" dirty="0"/>
              <a:t>11</a:t>
            </a:r>
            <a:endParaRPr lang="en-US" sz="1100" i="1" dirty="0"/>
          </a:p>
        </p:txBody>
      </p:sp>
      <p:sp>
        <p:nvSpPr>
          <p:cNvPr id="2" name="TextBox 1">
            <a:extLst>
              <a:ext uri="{FF2B5EF4-FFF2-40B4-BE49-F238E27FC236}">
                <a16:creationId xmlns:a16="http://schemas.microsoft.com/office/drawing/2014/main" id="{34F61A33-5FE5-7A41-86E8-D3BC4AC2B99E}"/>
              </a:ext>
            </a:extLst>
          </p:cNvPr>
          <p:cNvSpPr txBox="1"/>
          <p:nvPr/>
        </p:nvSpPr>
        <p:spPr>
          <a:xfrm>
            <a:off x="7970108" y="5645676"/>
            <a:ext cx="3793524" cy="276999"/>
          </a:xfrm>
          <a:prstGeom prst="rect">
            <a:avLst/>
          </a:prstGeom>
          <a:noFill/>
        </p:spPr>
        <p:txBody>
          <a:bodyPr wrap="square" rtlCol="0">
            <a:spAutoFit/>
          </a:bodyPr>
          <a:lstStyle/>
          <a:p>
            <a:r>
              <a:rPr lang="ro-RO" sz="1200" dirty="0">
                <a:solidFill>
                  <a:srgbClr val="C00000"/>
                </a:solidFill>
              </a:rPr>
              <a:t>*Atenție, baza foarte mică: N=2 persoane</a:t>
            </a:r>
          </a:p>
        </p:txBody>
      </p:sp>
    </p:spTree>
    <p:extLst>
      <p:ext uri="{BB962C8B-B14F-4D97-AF65-F5344CB8AC3E}">
        <p14:creationId xmlns:p14="http://schemas.microsoft.com/office/powerpoint/2010/main" val="3830993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6722245-6607-4410-BCC7-F5BE8F38860D}"/>
              </a:ext>
            </a:extLst>
          </p:cNvPr>
          <p:cNvGraphicFramePr>
            <a:graphicFrameLocks noGrp="1"/>
          </p:cNvGraphicFramePr>
          <p:nvPr>
            <p:extLst>
              <p:ext uri="{D42A27DB-BD31-4B8C-83A1-F6EECF244321}">
                <p14:modId xmlns:p14="http://schemas.microsoft.com/office/powerpoint/2010/main" val="393575453"/>
              </p:ext>
            </p:extLst>
          </p:nvPr>
        </p:nvGraphicFramePr>
        <p:xfrm>
          <a:off x="696036" y="2224585"/>
          <a:ext cx="10863615" cy="2715904"/>
        </p:xfrm>
        <a:graphic>
          <a:graphicData uri="http://schemas.openxmlformats.org/drawingml/2006/table">
            <a:tbl>
              <a:tblPr>
                <a:tableStyleId>{8799B23B-EC83-4686-B30A-512413B5E67A}</a:tableStyleId>
              </a:tblPr>
              <a:tblGrid>
                <a:gridCol w="2331136">
                  <a:extLst>
                    <a:ext uri="{9D8B030D-6E8A-4147-A177-3AD203B41FA5}">
                      <a16:colId xmlns:a16="http://schemas.microsoft.com/office/drawing/2014/main" val="2232371481"/>
                    </a:ext>
                  </a:extLst>
                </a:gridCol>
                <a:gridCol w="645661">
                  <a:extLst>
                    <a:ext uri="{9D8B030D-6E8A-4147-A177-3AD203B41FA5}">
                      <a16:colId xmlns:a16="http://schemas.microsoft.com/office/drawing/2014/main" val="717556896"/>
                    </a:ext>
                  </a:extLst>
                </a:gridCol>
                <a:gridCol w="720737">
                  <a:extLst>
                    <a:ext uri="{9D8B030D-6E8A-4147-A177-3AD203B41FA5}">
                      <a16:colId xmlns:a16="http://schemas.microsoft.com/office/drawing/2014/main" val="1505015466"/>
                    </a:ext>
                  </a:extLst>
                </a:gridCol>
                <a:gridCol w="720737">
                  <a:extLst>
                    <a:ext uri="{9D8B030D-6E8A-4147-A177-3AD203B41FA5}">
                      <a16:colId xmlns:a16="http://schemas.microsoft.com/office/drawing/2014/main" val="2513459784"/>
                    </a:ext>
                  </a:extLst>
                </a:gridCol>
                <a:gridCol w="1006029">
                  <a:extLst>
                    <a:ext uri="{9D8B030D-6E8A-4147-A177-3AD203B41FA5}">
                      <a16:colId xmlns:a16="http://schemas.microsoft.com/office/drawing/2014/main" val="2743157618"/>
                    </a:ext>
                  </a:extLst>
                </a:gridCol>
                <a:gridCol w="1002276">
                  <a:extLst>
                    <a:ext uri="{9D8B030D-6E8A-4147-A177-3AD203B41FA5}">
                      <a16:colId xmlns:a16="http://schemas.microsoft.com/office/drawing/2014/main" val="3969498880"/>
                    </a:ext>
                  </a:extLst>
                </a:gridCol>
                <a:gridCol w="720737">
                  <a:extLst>
                    <a:ext uri="{9D8B030D-6E8A-4147-A177-3AD203B41FA5}">
                      <a16:colId xmlns:a16="http://schemas.microsoft.com/office/drawing/2014/main" val="1453776854"/>
                    </a:ext>
                  </a:extLst>
                </a:gridCol>
                <a:gridCol w="720737">
                  <a:extLst>
                    <a:ext uri="{9D8B030D-6E8A-4147-A177-3AD203B41FA5}">
                      <a16:colId xmlns:a16="http://schemas.microsoft.com/office/drawing/2014/main" val="1821058496"/>
                    </a:ext>
                  </a:extLst>
                </a:gridCol>
                <a:gridCol w="1346033">
                  <a:extLst>
                    <a:ext uri="{9D8B030D-6E8A-4147-A177-3AD203B41FA5}">
                      <a16:colId xmlns:a16="http://schemas.microsoft.com/office/drawing/2014/main" val="1373986518"/>
                    </a:ext>
                  </a:extLst>
                </a:gridCol>
                <a:gridCol w="928795">
                  <a:extLst>
                    <a:ext uri="{9D8B030D-6E8A-4147-A177-3AD203B41FA5}">
                      <a16:colId xmlns:a16="http://schemas.microsoft.com/office/drawing/2014/main" val="29054840"/>
                    </a:ext>
                  </a:extLst>
                </a:gridCol>
                <a:gridCol w="720737">
                  <a:extLst>
                    <a:ext uri="{9D8B030D-6E8A-4147-A177-3AD203B41FA5}">
                      <a16:colId xmlns:a16="http://schemas.microsoft.com/office/drawing/2014/main" val="1644287466"/>
                    </a:ext>
                  </a:extLst>
                </a:gridCol>
              </a:tblGrid>
              <a:tr h="339488">
                <a:tc rowSpan="2">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rowSpan="2">
                  <a:txBody>
                    <a:bodyPr/>
                    <a:lstStyle/>
                    <a:p>
                      <a:pPr algn="ctr" fontAlgn="ctr"/>
                      <a:r>
                        <a:rPr lang="en-US" sz="1400" u="none" strike="noStrike" dirty="0">
                          <a:effectLst/>
                        </a:rPr>
                        <a:t>Total</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gridSpan="2">
                  <a:txBody>
                    <a:bodyPr/>
                    <a:lstStyle/>
                    <a:p>
                      <a:pPr algn="ctr" fontAlgn="b"/>
                      <a:r>
                        <a:rPr lang="en-US" sz="1400" u="none" strike="noStrike" dirty="0">
                          <a:effectLst/>
                        </a:rPr>
                        <a:t>Sex</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hMerge="1">
                  <a:txBody>
                    <a:bodyPr/>
                    <a:lstStyle/>
                    <a:p>
                      <a:endParaRPr lang="en-US"/>
                    </a:p>
                  </a:txBody>
                  <a:tcPr/>
                </a:tc>
                <a:tc gridSpan="5">
                  <a:txBody>
                    <a:bodyPr/>
                    <a:lstStyle/>
                    <a:p>
                      <a:pPr algn="ctr" fontAlgn="b"/>
                      <a:r>
                        <a:rPr lang="en-US" sz="1400" u="none" strike="noStrike" dirty="0" err="1">
                          <a:effectLst/>
                        </a:rPr>
                        <a:t>Vârstă</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400" u="none" strike="noStrike" dirty="0" err="1">
                          <a:effectLst/>
                        </a:rPr>
                        <a:t>Mediu</a:t>
                      </a:r>
                      <a:r>
                        <a:rPr lang="en-US" sz="1400" u="none" strike="noStrike" dirty="0">
                          <a:effectLst/>
                        </a:rPr>
                        <a:t> </a:t>
                      </a:r>
                      <a:r>
                        <a:rPr lang="ro-RO" sz="1400" u="none" strike="noStrike" dirty="0">
                          <a:effectLst/>
                        </a:rPr>
                        <a:t>de rezidență</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hMerge="1">
                  <a:txBody>
                    <a:bodyPr/>
                    <a:lstStyle/>
                    <a:p>
                      <a:endParaRPr lang="en-US"/>
                    </a:p>
                  </a:txBody>
                  <a:tcPr/>
                </a:tc>
                <a:extLst>
                  <a:ext uri="{0D108BD9-81ED-4DB2-BD59-A6C34878D82A}">
                    <a16:rowId xmlns:a16="http://schemas.microsoft.com/office/drawing/2014/main" val="347834655"/>
                  </a:ext>
                </a:extLst>
              </a:tr>
              <a:tr h="339488">
                <a:tc vMerge="1">
                  <a:txBody>
                    <a:bodyPr/>
                    <a:lstStyle/>
                    <a:p>
                      <a:endParaRPr lang="en-US"/>
                    </a:p>
                  </a:txBody>
                  <a:tcPr/>
                </a:tc>
                <a:tc vMerge="1">
                  <a:txBody>
                    <a:bodyPr/>
                    <a:lstStyle/>
                    <a:p>
                      <a:endParaRPr lang="en-US"/>
                    </a:p>
                  </a:txBody>
                  <a:tcPr/>
                </a:tc>
                <a:tc>
                  <a:txBody>
                    <a:bodyPr/>
                    <a:lstStyle/>
                    <a:p>
                      <a:pPr algn="ctr" fontAlgn="b"/>
                      <a:r>
                        <a:rPr lang="en-US" sz="1400" u="none" strike="noStrike">
                          <a:effectLst/>
                        </a:rPr>
                        <a:t>Feminin</a:t>
                      </a:r>
                      <a:endParaRPr lang="en-US" sz="1400" b="0" i="0" u="none" strike="noStrike">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a:effectLst/>
                        </a:rPr>
                        <a:t>Masculin</a:t>
                      </a:r>
                      <a:endParaRPr lang="en-US" sz="1400" b="0" i="0" u="none" strike="noStrike">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dirty="0">
                          <a:effectLst/>
                        </a:rPr>
                        <a:t>25-34 ani</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dirty="0">
                          <a:effectLst/>
                        </a:rPr>
                        <a:t>35-44 ani</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dirty="0">
                          <a:effectLst/>
                        </a:rPr>
                        <a:t>45-54 ani</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l" fontAlgn="b"/>
                      <a:r>
                        <a:rPr lang="en-US" sz="1400" u="none" strike="noStrike">
                          <a:effectLst/>
                        </a:rPr>
                        <a:t>55-65 ani</a:t>
                      </a:r>
                      <a:endParaRPr lang="en-US" sz="1400" b="0" i="0" u="none" strike="noStrike">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dirty="0" err="1">
                          <a:solidFill>
                            <a:srgbClr val="C00000"/>
                          </a:solidFill>
                          <a:effectLst/>
                        </a:rPr>
                        <a:t>Peste</a:t>
                      </a:r>
                      <a:r>
                        <a:rPr lang="en-US" sz="1400" u="none" strike="noStrike" dirty="0">
                          <a:solidFill>
                            <a:srgbClr val="C00000"/>
                          </a:solidFill>
                          <a:effectLst/>
                        </a:rPr>
                        <a:t> 65 de ani*</a:t>
                      </a:r>
                      <a:endParaRPr lang="en-US" sz="1400" b="0" i="0" u="none" strike="noStrike" dirty="0">
                        <a:solidFill>
                          <a:srgbClr val="C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a:effectLst/>
                        </a:rPr>
                        <a:t>Rural</a:t>
                      </a:r>
                      <a:endParaRPr lang="en-US" sz="1400" b="0" i="0" u="none" strike="noStrike">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dirty="0">
                          <a:effectLst/>
                        </a:rPr>
                        <a:t>Urban </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530637964"/>
                  </a:ext>
                </a:extLst>
              </a:tr>
              <a:tr h="339488">
                <a:tc>
                  <a:txBody>
                    <a:bodyPr/>
                    <a:lstStyle/>
                    <a:p>
                      <a:pPr algn="l" fontAlgn="b"/>
                      <a:r>
                        <a:rPr lang="en-US" sz="1400" u="none" strike="noStrike">
                          <a:effectLst/>
                        </a:rPr>
                        <a:t>Deloc</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b="0" i="0" u="none" strike="noStrike">
                          <a:solidFill>
                            <a:srgbClr val="010205"/>
                          </a:solidFill>
                          <a:effectLst/>
                          <a:latin typeface="+mn-lt"/>
                        </a:rPr>
                        <a:t>9%</a:t>
                      </a:r>
                    </a:p>
                  </a:txBody>
                  <a:tcPr marL="9525" marR="9525" marT="9525" marB="0" anchor="ctr"/>
                </a:tc>
                <a:tc>
                  <a:txBody>
                    <a:bodyPr/>
                    <a:lstStyle/>
                    <a:p>
                      <a:pPr algn="ctr" fontAlgn="t"/>
                      <a:r>
                        <a:rPr lang="en-US" sz="1400" b="0" i="0" u="none" strike="noStrike">
                          <a:solidFill>
                            <a:srgbClr val="010205"/>
                          </a:solidFill>
                          <a:effectLst/>
                          <a:latin typeface="+mn-lt"/>
                        </a:rPr>
                        <a:t>9%</a:t>
                      </a:r>
                    </a:p>
                  </a:txBody>
                  <a:tcPr marL="9525" marR="9525" marT="9525" marB="0" anchor="ctr"/>
                </a:tc>
                <a:tc>
                  <a:txBody>
                    <a:bodyPr/>
                    <a:lstStyle/>
                    <a:p>
                      <a:pPr algn="ctr" fontAlgn="t"/>
                      <a:r>
                        <a:rPr lang="en-US" sz="1400" b="0" i="0" u="none" strike="noStrike">
                          <a:solidFill>
                            <a:srgbClr val="010205"/>
                          </a:solidFill>
                          <a:effectLst/>
                          <a:latin typeface="+mn-lt"/>
                        </a:rPr>
                        <a:t>10%</a:t>
                      </a:r>
                    </a:p>
                  </a:txBody>
                  <a:tcPr marL="9525" marR="9525" marT="9525" marB="0" anchor="ctr"/>
                </a:tc>
                <a:tc>
                  <a:txBody>
                    <a:bodyPr/>
                    <a:lstStyle/>
                    <a:p>
                      <a:pPr algn="ctr" fontAlgn="t"/>
                      <a:r>
                        <a:rPr lang="en-US" sz="1400" b="0" i="0" u="none" strike="noStrike">
                          <a:solidFill>
                            <a:srgbClr val="010205"/>
                          </a:solidFill>
                          <a:effectLst/>
                          <a:latin typeface="+mn-lt"/>
                        </a:rPr>
                        <a:t>3%</a:t>
                      </a:r>
                    </a:p>
                  </a:txBody>
                  <a:tcPr marL="9525" marR="9525" marT="9525" marB="0" anchor="ctr"/>
                </a:tc>
                <a:tc>
                  <a:txBody>
                    <a:bodyPr/>
                    <a:lstStyle/>
                    <a:p>
                      <a:pPr algn="ctr" fontAlgn="t"/>
                      <a:r>
                        <a:rPr lang="en-US" sz="1400" b="0" i="0" u="none" strike="noStrike">
                          <a:solidFill>
                            <a:srgbClr val="010205"/>
                          </a:solidFill>
                          <a:effectLst/>
                          <a:latin typeface="+mn-lt"/>
                        </a:rPr>
                        <a:t>10%</a:t>
                      </a:r>
                    </a:p>
                  </a:txBody>
                  <a:tcPr marL="9525" marR="9525" marT="9525" marB="0" anchor="ctr"/>
                </a:tc>
                <a:tc>
                  <a:txBody>
                    <a:bodyPr/>
                    <a:lstStyle/>
                    <a:p>
                      <a:pPr algn="ctr" fontAlgn="t"/>
                      <a:r>
                        <a:rPr lang="en-US" sz="1400" b="0" i="0" u="none" strike="noStrike">
                          <a:solidFill>
                            <a:srgbClr val="010205"/>
                          </a:solidFill>
                          <a:effectLst/>
                          <a:latin typeface="+mn-lt"/>
                        </a:rPr>
                        <a:t>10%</a:t>
                      </a:r>
                    </a:p>
                  </a:txBody>
                  <a:tcPr marL="9525" marR="9525" marT="9525" marB="0" anchor="ctr"/>
                </a:tc>
                <a:tc>
                  <a:txBody>
                    <a:bodyPr/>
                    <a:lstStyle/>
                    <a:p>
                      <a:pPr algn="ctr" fontAlgn="t"/>
                      <a:r>
                        <a:rPr lang="en-US" sz="1400" b="0" i="0" u="none" strike="noStrike">
                          <a:solidFill>
                            <a:srgbClr val="010205"/>
                          </a:solidFill>
                          <a:effectLst/>
                          <a:latin typeface="+mn-lt"/>
                        </a:rPr>
                        <a:t>14%</a:t>
                      </a:r>
                    </a:p>
                  </a:txBody>
                  <a:tcPr marL="9525" marR="9525" marT="9525" marB="0" anchor="ctr"/>
                </a:tc>
                <a:tc>
                  <a:txBody>
                    <a:bodyPr/>
                    <a:lstStyle/>
                    <a:p>
                      <a:pPr algn="ctr" fontAlgn="t"/>
                      <a:r>
                        <a:rPr lang="en-US" sz="1400" b="0" i="0" u="none" strike="noStrike" dirty="0">
                          <a:solidFill>
                            <a:srgbClr val="C00000"/>
                          </a:solidFill>
                          <a:effectLst/>
                          <a:latin typeface="+mn-lt"/>
                        </a:rPr>
                        <a:t>0%</a:t>
                      </a:r>
                    </a:p>
                  </a:txBody>
                  <a:tcPr marL="9525" marR="9525" marT="9525" marB="0" anchor="ctr"/>
                </a:tc>
                <a:tc>
                  <a:txBody>
                    <a:bodyPr/>
                    <a:lstStyle/>
                    <a:p>
                      <a:pPr algn="ct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o-RO" sz="1400" u="none" strike="noStrike" dirty="0">
                          <a:effectLst/>
                        </a:rPr>
                        <a:t>9</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38572956"/>
                  </a:ext>
                </a:extLst>
              </a:tr>
              <a:tr h="339488">
                <a:tc>
                  <a:txBody>
                    <a:bodyPr/>
                    <a:lstStyle/>
                    <a:p>
                      <a:pPr algn="l" fontAlgn="b"/>
                      <a:r>
                        <a:rPr lang="en-US" sz="1400" u="none" strike="noStrike">
                          <a:effectLst/>
                        </a:rPr>
                        <a:t>În mică măsură</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b="0" i="0" u="none" strike="noStrike">
                          <a:solidFill>
                            <a:srgbClr val="010205"/>
                          </a:solidFill>
                          <a:effectLst/>
                          <a:latin typeface="+mn-lt"/>
                        </a:rPr>
                        <a:t>46%</a:t>
                      </a:r>
                    </a:p>
                  </a:txBody>
                  <a:tcPr marL="9525" marR="9525" marT="9525" marB="0" anchor="ctr"/>
                </a:tc>
                <a:tc>
                  <a:txBody>
                    <a:bodyPr/>
                    <a:lstStyle/>
                    <a:p>
                      <a:pPr algn="ctr" fontAlgn="t"/>
                      <a:r>
                        <a:rPr lang="en-US" sz="1400" b="0" i="0" u="none" strike="noStrike">
                          <a:solidFill>
                            <a:srgbClr val="010205"/>
                          </a:solidFill>
                          <a:effectLst/>
                          <a:latin typeface="+mn-lt"/>
                        </a:rPr>
                        <a:t>42%</a:t>
                      </a:r>
                    </a:p>
                  </a:txBody>
                  <a:tcPr marL="9525" marR="9525" marT="9525" marB="0" anchor="ctr"/>
                </a:tc>
                <a:tc>
                  <a:txBody>
                    <a:bodyPr/>
                    <a:lstStyle/>
                    <a:p>
                      <a:pPr algn="ctr" fontAlgn="t"/>
                      <a:r>
                        <a:rPr lang="en-US" sz="1400" b="0" i="0" u="none" strike="noStrike">
                          <a:solidFill>
                            <a:srgbClr val="010205"/>
                          </a:solidFill>
                          <a:effectLst/>
                          <a:latin typeface="+mn-lt"/>
                        </a:rPr>
                        <a:t>54%</a:t>
                      </a:r>
                    </a:p>
                  </a:txBody>
                  <a:tcPr marL="9525" marR="9525" marT="9525" marB="0" anchor="ctr"/>
                </a:tc>
                <a:tc>
                  <a:txBody>
                    <a:bodyPr/>
                    <a:lstStyle/>
                    <a:p>
                      <a:pPr algn="ctr" fontAlgn="t"/>
                      <a:r>
                        <a:rPr lang="en-US" sz="1400" b="0" i="0" u="none" strike="noStrike">
                          <a:solidFill>
                            <a:srgbClr val="010205"/>
                          </a:solidFill>
                          <a:effectLst/>
                          <a:latin typeface="+mn-lt"/>
                        </a:rPr>
                        <a:t>36%</a:t>
                      </a:r>
                    </a:p>
                  </a:txBody>
                  <a:tcPr marL="9525" marR="9525" marT="9525" marB="0" anchor="ctr"/>
                </a:tc>
                <a:tc>
                  <a:txBody>
                    <a:bodyPr/>
                    <a:lstStyle/>
                    <a:p>
                      <a:pPr algn="ctr" fontAlgn="t"/>
                      <a:r>
                        <a:rPr lang="en-US" sz="1400" b="0" i="0" u="none" strike="noStrike">
                          <a:solidFill>
                            <a:srgbClr val="010205"/>
                          </a:solidFill>
                          <a:effectLst/>
                          <a:latin typeface="+mn-lt"/>
                        </a:rPr>
                        <a:t>41%</a:t>
                      </a:r>
                    </a:p>
                  </a:txBody>
                  <a:tcPr marL="9525" marR="9525" marT="9525" marB="0" anchor="ctr"/>
                </a:tc>
                <a:tc>
                  <a:txBody>
                    <a:bodyPr/>
                    <a:lstStyle/>
                    <a:p>
                      <a:pPr algn="ctr" fontAlgn="t"/>
                      <a:r>
                        <a:rPr lang="en-US" sz="1400" b="0" i="0" u="none" strike="noStrike">
                          <a:solidFill>
                            <a:srgbClr val="010205"/>
                          </a:solidFill>
                          <a:effectLst/>
                          <a:latin typeface="+mn-lt"/>
                        </a:rPr>
                        <a:t>54%</a:t>
                      </a:r>
                    </a:p>
                  </a:txBody>
                  <a:tcPr marL="9525" marR="9525" marT="9525" marB="0" anchor="ctr"/>
                </a:tc>
                <a:tc>
                  <a:txBody>
                    <a:bodyPr/>
                    <a:lstStyle/>
                    <a:p>
                      <a:pPr algn="ctr" fontAlgn="t"/>
                      <a:r>
                        <a:rPr lang="en-US" sz="1400" b="0" i="0" u="none" strike="noStrike">
                          <a:solidFill>
                            <a:srgbClr val="010205"/>
                          </a:solidFill>
                          <a:effectLst/>
                          <a:latin typeface="+mn-lt"/>
                        </a:rPr>
                        <a:t>43%</a:t>
                      </a:r>
                    </a:p>
                  </a:txBody>
                  <a:tcPr marL="9525" marR="9525" marT="9525" marB="0" anchor="ctr"/>
                </a:tc>
                <a:tc>
                  <a:txBody>
                    <a:bodyPr/>
                    <a:lstStyle/>
                    <a:p>
                      <a:pPr algn="ctr" fontAlgn="t"/>
                      <a:r>
                        <a:rPr lang="en-US" sz="1400" b="0" i="0" u="none" strike="noStrike" dirty="0">
                          <a:solidFill>
                            <a:srgbClr val="C00000"/>
                          </a:solidFill>
                          <a:effectLst/>
                          <a:latin typeface="+mn-lt"/>
                        </a:rPr>
                        <a:t>100%</a:t>
                      </a:r>
                    </a:p>
                  </a:txBody>
                  <a:tcPr marL="9525" marR="9525" marT="9525" marB="0" anchor="ctr"/>
                </a:tc>
                <a:tc>
                  <a:txBody>
                    <a:bodyPr/>
                    <a:lstStyle/>
                    <a:p>
                      <a:pPr algn="ctr" fontAlgn="b"/>
                      <a:r>
                        <a:rPr lang="en-US" sz="1400" u="none" strike="noStrike" dirty="0">
                          <a:effectLst/>
                        </a:rPr>
                        <a:t>4</a:t>
                      </a:r>
                      <a:r>
                        <a:rPr lang="ro-RO" sz="1400" u="none" strike="noStrike" dirty="0">
                          <a:effectLst/>
                        </a:rPr>
                        <a:t>4</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4</a:t>
                      </a:r>
                      <a:r>
                        <a:rPr lang="ro-RO" sz="1400" u="none" strike="noStrike" dirty="0">
                          <a:effectLst/>
                        </a:rPr>
                        <a:t>7</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6741691"/>
                  </a:ext>
                </a:extLst>
              </a:tr>
              <a:tr h="339488">
                <a:tc>
                  <a:txBody>
                    <a:bodyPr/>
                    <a:lstStyle/>
                    <a:p>
                      <a:pPr algn="l" fontAlgn="b"/>
                      <a:r>
                        <a:rPr lang="en-US" sz="1400" u="none" strike="noStrike">
                          <a:effectLst/>
                        </a:rPr>
                        <a:t>În mare măsură</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b="0" i="0" u="none" strike="noStrike">
                          <a:solidFill>
                            <a:srgbClr val="010205"/>
                          </a:solidFill>
                          <a:effectLst/>
                          <a:latin typeface="+mn-lt"/>
                        </a:rPr>
                        <a:t>36%</a:t>
                      </a:r>
                    </a:p>
                  </a:txBody>
                  <a:tcPr marL="9525" marR="9525" marT="9525" marB="0" anchor="ctr"/>
                </a:tc>
                <a:tc>
                  <a:txBody>
                    <a:bodyPr/>
                    <a:lstStyle/>
                    <a:p>
                      <a:pPr algn="ctr" fontAlgn="t"/>
                      <a:r>
                        <a:rPr lang="en-US" sz="1400" b="0" i="0" u="none" strike="noStrike">
                          <a:solidFill>
                            <a:srgbClr val="010205"/>
                          </a:solidFill>
                          <a:effectLst/>
                          <a:latin typeface="+mn-lt"/>
                        </a:rPr>
                        <a:t>41%</a:t>
                      </a:r>
                    </a:p>
                  </a:txBody>
                  <a:tcPr marL="9525" marR="9525" marT="9525" marB="0" anchor="ctr"/>
                </a:tc>
                <a:tc>
                  <a:txBody>
                    <a:bodyPr/>
                    <a:lstStyle/>
                    <a:p>
                      <a:pPr algn="ctr" fontAlgn="t"/>
                      <a:r>
                        <a:rPr lang="en-US" sz="1400" b="0" i="0" u="none" strike="noStrike">
                          <a:solidFill>
                            <a:srgbClr val="010205"/>
                          </a:solidFill>
                          <a:effectLst/>
                          <a:latin typeface="+mn-lt"/>
                        </a:rPr>
                        <a:t>29%</a:t>
                      </a:r>
                    </a:p>
                  </a:txBody>
                  <a:tcPr marL="9525" marR="9525" marT="9525" marB="0" anchor="ctr"/>
                </a:tc>
                <a:tc>
                  <a:txBody>
                    <a:bodyPr/>
                    <a:lstStyle/>
                    <a:p>
                      <a:pPr algn="ctr" fontAlgn="t"/>
                      <a:r>
                        <a:rPr lang="en-US" sz="1400" b="0" i="0" u="none" strike="noStrike">
                          <a:solidFill>
                            <a:srgbClr val="010205"/>
                          </a:solidFill>
                          <a:effectLst/>
                          <a:latin typeface="+mn-lt"/>
                        </a:rPr>
                        <a:t>46%</a:t>
                      </a:r>
                    </a:p>
                  </a:txBody>
                  <a:tcPr marL="9525" marR="9525" marT="9525" marB="0" anchor="ctr"/>
                </a:tc>
                <a:tc>
                  <a:txBody>
                    <a:bodyPr/>
                    <a:lstStyle/>
                    <a:p>
                      <a:pPr algn="ctr" fontAlgn="t"/>
                      <a:r>
                        <a:rPr lang="en-US" sz="1400" b="0" i="0" u="none" strike="noStrike">
                          <a:solidFill>
                            <a:srgbClr val="010205"/>
                          </a:solidFill>
                          <a:effectLst/>
                          <a:latin typeface="+mn-lt"/>
                        </a:rPr>
                        <a:t>42%</a:t>
                      </a:r>
                    </a:p>
                  </a:txBody>
                  <a:tcPr marL="9525" marR="9525" marT="9525" marB="0" anchor="ctr"/>
                </a:tc>
                <a:tc>
                  <a:txBody>
                    <a:bodyPr/>
                    <a:lstStyle/>
                    <a:p>
                      <a:pPr algn="ctr" fontAlgn="t"/>
                      <a:r>
                        <a:rPr lang="en-US" sz="1400" b="0" i="0" u="none" strike="noStrike">
                          <a:solidFill>
                            <a:srgbClr val="010205"/>
                          </a:solidFill>
                          <a:effectLst/>
                          <a:latin typeface="+mn-lt"/>
                        </a:rPr>
                        <a:t>29%</a:t>
                      </a:r>
                    </a:p>
                  </a:txBody>
                  <a:tcPr marL="9525" marR="9525" marT="9525" marB="0" anchor="ctr"/>
                </a:tc>
                <a:tc>
                  <a:txBody>
                    <a:bodyPr/>
                    <a:lstStyle/>
                    <a:p>
                      <a:pPr algn="ctr" fontAlgn="t"/>
                      <a:r>
                        <a:rPr lang="en-US" sz="1400" b="0" i="0" u="none" strike="noStrike">
                          <a:solidFill>
                            <a:srgbClr val="010205"/>
                          </a:solidFill>
                          <a:effectLst/>
                          <a:latin typeface="+mn-lt"/>
                        </a:rPr>
                        <a:t>30%</a:t>
                      </a:r>
                    </a:p>
                  </a:txBody>
                  <a:tcPr marL="9525" marR="9525" marT="9525" marB="0" anchor="ctr"/>
                </a:tc>
                <a:tc>
                  <a:txBody>
                    <a:bodyPr/>
                    <a:lstStyle/>
                    <a:p>
                      <a:pPr algn="ctr" fontAlgn="t"/>
                      <a:r>
                        <a:rPr lang="en-US" sz="1400" b="0" i="0" u="none" strike="noStrike" dirty="0">
                          <a:solidFill>
                            <a:srgbClr val="C00000"/>
                          </a:solidFill>
                          <a:effectLst/>
                          <a:latin typeface="+mn-lt"/>
                        </a:rPr>
                        <a:t>0%</a:t>
                      </a:r>
                    </a:p>
                  </a:txBody>
                  <a:tcPr marL="9525" marR="9525" marT="9525" marB="0" anchor="ctr"/>
                </a:tc>
                <a:tc>
                  <a:txBody>
                    <a:bodyPr/>
                    <a:lstStyle/>
                    <a:p>
                      <a:pPr algn="ctr" fontAlgn="b"/>
                      <a:r>
                        <a:rPr lang="en-US" sz="1400" u="none" strike="noStrike" dirty="0">
                          <a:effectLst/>
                        </a:rPr>
                        <a:t>3</a:t>
                      </a:r>
                      <a:r>
                        <a:rPr lang="ro-RO" sz="1400" u="none" strike="noStrike" dirty="0">
                          <a:effectLst/>
                        </a:rPr>
                        <a:t>6</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37%</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40307853"/>
                  </a:ext>
                </a:extLst>
              </a:tr>
              <a:tr h="339488">
                <a:tc>
                  <a:txBody>
                    <a:bodyPr/>
                    <a:lstStyle/>
                    <a:p>
                      <a:pPr algn="l" fontAlgn="b"/>
                      <a:r>
                        <a:rPr lang="en-US" sz="1400" u="none" strike="noStrike">
                          <a:effectLst/>
                        </a:rPr>
                        <a:t>În foarte mare măsură</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b="0" i="0" u="none" strike="noStrike" dirty="0">
                          <a:solidFill>
                            <a:srgbClr val="010205"/>
                          </a:solidFill>
                          <a:effectLst/>
                          <a:latin typeface="+mn-lt"/>
                        </a:rPr>
                        <a:t>6%</a:t>
                      </a:r>
                    </a:p>
                  </a:txBody>
                  <a:tcPr marL="9525" marR="9525" marT="9525" marB="0" anchor="ctr"/>
                </a:tc>
                <a:tc>
                  <a:txBody>
                    <a:bodyPr/>
                    <a:lstStyle/>
                    <a:p>
                      <a:pPr algn="ctr" fontAlgn="t"/>
                      <a:r>
                        <a:rPr lang="en-US" sz="1400" b="0" i="0" u="none" strike="noStrike">
                          <a:solidFill>
                            <a:srgbClr val="010205"/>
                          </a:solidFill>
                          <a:effectLst/>
                          <a:latin typeface="+mn-lt"/>
                        </a:rPr>
                        <a:t>6%</a:t>
                      </a:r>
                    </a:p>
                  </a:txBody>
                  <a:tcPr marL="9525" marR="9525" marT="9525" marB="0" anchor="ctr"/>
                </a:tc>
                <a:tc>
                  <a:txBody>
                    <a:bodyPr/>
                    <a:lstStyle/>
                    <a:p>
                      <a:pPr algn="ctr" fontAlgn="t"/>
                      <a:r>
                        <a:rPr lang="en-US" sz="1400" b="0" i="0" u="none" strike="noStrike">
                          <a:solidFill>
                            <a:srgbClr val="010205"/>
                          </a:solidFill>
                          <a:effectLst/>
                          <a:latin typeface="+mn-lt"/>
                        </a:rPr>
                        <a:t>5%</a:t>
                      </a:r>
                    </a:p>
                  </a:txBody>
                  <a:tcPr marL="9525" marR="9525" marT="9525" marB="0" anchor="ctr"/>
                </a:tc>
                <a:tc>
                  <a:txBody>
                    <a:bodyPr/>
                    <a:lstStyle/>
                    <a:p>
                      <a:pPr algn="ctr" fontAlgn="t"/>
                      <a:r>
                        <a:rPr lang="en-US" sz="1400" b="0" i="0" u="none" strike="noStrike">
                          <a:solidFill>
                            <a:srgbClr val="010205"/>
                          </a:solidFill>
                          <a:effectLst/>
                          <a:latin typeface="+mn-lt"/>
                        </a:rPr>
                        <a:t>15%</a:t>
                      </a:r>
                    </a:p>
                  </a:txBody>
                  <a:tcPr marL="9525" marR="9525" marT="9525" marB="0" anchor="ctr"/>
                </a:tc>
                <a:tc>
                  <a:txBody>
                    <a:bodyPr/>
                    <a:lstStyle/>
                    <a:p>
                      <a:pPr algn="ctr" fontAlgn="t"/>
                      <a:r>
                        <a:rPr lang="en-US" sz="1400" b="0" i="0" u="none" strike="noStrike">
                          <a:solidFill>
                            <a:srgbClr val="010205"/>
                          </a:solidFill>
                          <a:effectLst/>
                          <a:latin typeface="+mn-lt"/>
                        </a:rPr>
                        <a:t>5%</a:t>
                      </a:r>
                    </a:p>
                  </a:txBody>
                  <a:tcPr marL="9525" marR="9525" marT="9525" marB="0" anchor="ctr"/>
                </a:tc>
                <a:tc>
                  <a:txBody>
                    <a:bodyPr/>
                    <a:lstStyle/>
                    <a:p>
                      <a:pPr algn="ctr" fontAlgn="t"/>
                      <a:r>
                        <a:rPr lang="en-US" sz="1400" b="0" i="0" u="none" strike="noStrike">
                          <a:solidFill>
                            <a:srgbClr val="010205"/>
                          </a:solidFill>
                          <a:effectLst/>
                          <a:latin typeface="+mn-lt"/>
                        </a:rPr>
                        <a:t>4%</a:t>
                      </a:r>
                    </a:p>
                  </a:txBody>
                  <a:tcPr marL="9525" marR="9525" marT="9525" marB="0" anchor="ctr"/>
                </a:tc>
                <a:tc>
                  <a:txBody>
                    <a:bodyPr/>
                    <a:lstStyle/>
                    <a:p>
                      <a:pPr algn="ctr" fontAlgn="t"/>
                      <a:r>
                        <a:rPr lang="en-US" sz="1400" b="0" i="0" u="none" strike="noStrike">
                          <a:solidFill>
                            <a:srgbClr val="010205"/>
                          </a:solidFill>
                          <a:effectLst/>
                          <a:latin typeface="+mn-lt"/>
                        </a:rPr>
                        <a:t>14%</a:t>
                      </a:r>
                    </a:p>
                  </a:txBody>
                  <a:tcPr marL="9525" marR="9525" marT="9525" marB="0" anchor="ctr"/>
                </a:tc>
                <a:tc>
                  <a:txBody>
                    <a:bodyPr/>
                    <a:lstStyle/>
                    <a:p>
                      <a:pPr algn="ctr" fontAlgn="t"/>
                      <a:r>
                        <a:rPr lang="en-US" sz="1400" b="0" i="0" u="none" strike="noStrike" dirty="0">
                          <a:solidFill>
                            <a:srgbClr val="C00000"/>
                          </a:solidFill>
                          <a:effectLst/>
                          <a:latin typeface="+mn-lt"/>
                        </a:rPr>
                        <a:t>0%</a:t>
                      </a:r>
                    </a:p>
                  </a:txBody>
                  <a:tcPr marL="9525" marR="9525" marT="9525" marB="0" anchor="ctr"/>
                </a:tc>
                <a:tc>
                  <a:txBody>
                    <a:bodyPr/>
                    <a:lstStyle/>
                    <a:p>
                      <a:pPr algn="ctr" fontAlgn="b"/>
                      <a:r>
                        <a:rPr lang="ro-RO" sz="1400" u="none" strike="noStrike" dirty="0">
                          <a:effectLst/>
                        </a:rPr>
                        <a:t>8</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9126709"/>
                  </a:ext>
                </a:extLst>
              </a:tr>
              <a:tr h="339488">
                <a:tc>
                  <a:txBody>
                    <a:bodyPr/>
                    <a:lstStyle/>
                    <a:p>
                      <a:pPr algn="l" fontAlgn="b"/>
                      <a:r>
                        <a:rPr lang="en-US" sz="1400" u="none" strike="noStrike">
                          <a:effectLst/>
                        </a:rPr>
                        <a:t>T2B</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4</a:t>
                      </a:r>
                      <a:r>
                        <a:rPr lang="ro-RO" sz="1400" u="none" strike="noStrike" dirty="0">
                          <a:effectLst/>
                        </a:rPr>
                        <a:t>2</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47%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34%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6</a:t>
                      </a:r>
                      <a:r>
                        <a:rPr lang="ro-RO" sz="1400" u="none" strike="noStrike" dirty="0">
                          <a:effectLst/>
                        </a:rPr>
                        <a:t>2</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47%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33%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4</a:t>
                      </a:r>
                      <a:r>
                        <a:rPr lang="ro-RO" sz="1400" u="none" strike="noStrike" dirty="0">
                          <a:effectLst/>
                        </a:rPr>
                        <a:t>4</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o-RO" sz="1400" u="none" strike="noStrike" dirty="0">
                          <a:solidFill>
                            <a:srgbClr val="C00000"/>
                          </a:solidFill>
                          <a:effectLst/>
                        </a:rPr>
                        <a:t>0</a:t>
                      </a:r>
                      <a:r>
                        <a:rPr lang="en-US" sz="1400" u="none" strike="noStrike" dirty="0">
                          <a:solidFill>
                            <a:srgbClr val="C00000"/>
                          </a:solidFill>
                          <a:effectLst/>
                        </a:rPr>
                        <a:t>%</a:t>
                      </a:r>
                      <a:endParaRPr lang="en-US" sz="1400" b="0" i="0" u="none" strike="noStrike" dirty="0">
                        <a:solidFill>
                          <a:srgbClr val="C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44%</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42%</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38418930"/>
                  </a:ext>
                </a:extLst>
              </a:tr>
              <a:tr h="339488">
                <a:tc>
                  <a:txBody>
                    <a:bodyPr/>
                    <a:lstStyle/>
                    <a:p>
                      <a:pPr algn="l" fontAlgn="b"/>
                      <a:r>
                        <a:rPr lang="en-US" sz="1400" u="none" strike="noStrike">
                          <a:effectLst/>
                        </a:rPr>
                        <a:t>Nu stiu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o-RO" sz="1400" b="0" i="0" u="none" strike="noStrike" dirty="0">
                          <a:solidFill>
                            <a:srgbClr val="C00000"/>
                          </a:solidFill>
                          <a:effectLst/>
                          <a:latin typeface="Calibri" panose="020F0502020204030204" pitchFamily="34" charset="0"/>
                        </a:rPr>
                        <a:t>0%</a:t>
                      </a:r>
                      <a:endParaRPr lang="en-US" sz="1400" b="0" i="0" u="none" strike="noStrike" dirty="0">
                        <a:solidFill>
                          <a:srgbClr val="C00000"/>
                        </a:solidFill>
                        <a:effectLst/>
                        <a:latin typeface="Calibri" panose="020F0502020204030204" pitchFamily="34" charset="0"/>
                      </a:endParaRPr>
                    </a:p>
                  </a:txBody>
                  <a:tcPr marL="9525" marR="9525" marT="9525" marB="0" anchor="ctr"/>
                </a:tc>
                <a:tc>
                  <a:txBody>
                    <a:bodyPr/>
                    <a:lstStyle/>
                    <a:p>
                      <a:pPr algn="ctr" fontAlgn="b"/>
                      <a:r>
                        <a:rPr lang="ro-RO" sz="1400" u="none" strike="noStrike" dirty="0">
                          <a:effectLst/>
                        </a:rPr>
                        <a:t>2</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32792217"/>
                  </a:ext>
                </a:extLst>
              </a:tr>
            </a:tbl>
          </a:graphicData>
        </a:graphic>
      </p:graphicFrame>
      <p:cxnSp>
        <p:nvCxnSpPr>
          <p:cNvPr id="5" name="Straight Connector 4">
            <a:extLst>
              <a:ext uri="{FF2B5EF4-FFF2-40B4-BE49-F238E27FC236}">
                <a16:creationId xmlns:a16="http://schemas.microsoft.com/office/drawing/2014/main" id="{4D5634E6-8EF9-4B69-B842-81698E946041}"/>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A62A2CA-D00D-4DB3-BD09-CADD42AB02E9}"/>
              </a:ext>
            </a:extLst>
          </p:cNvPr>
          <p:cNvSpPr txBox="1"/>
          <p:nvPr/>
        </p:nvSpPr>
        <p:spPr>
          <a:xfrm>
            <a:off x="761999" y="5901704"/>
            <a:ext cx="11018515" cy="261610"/>
          </a:xfrm>
          <a:prstGeom prst="rect">
            <a:avLst/>
          </a:prstGeom>
          <a:noFill/>
        </p:spPr>
        <p:txBody>
          <a:bodyPr wrap="square" rtlCol="0">
            <a:spAutoFit/>
          </a:bodyPr>
          <a:lstStyle/>
          <a:p>
            <a:r>
              <a:rPr lang="it-IT" sz="1100" i="1" dirty="0"/>
              <a:t>D1. Dvs</a:t>
            </a:r>
            <a:r>
              <a:rPr lang="ro-RO" sz="1100" i="1" dirty="0"/>
              <a:t>.</a:t>
            </a:r>
            <a:r>
              <a:rPr lang="it-IT" sz="1100" i="1" dirty="0"/>
              <a:t>  personal, </a:t>
            </a:r>
            <a:r>
              <a:rPr lang="ro-RO" sz="1100" i="1" dirty="0"/>
              <a:t>î</a:t>
            </a:r>
            <a:r>
              <a:rPr lang="it-IT" sz="1100" i="1" dirty="0"/>
              <a:t>n ce masur</a:t>
            </a:r>
            <a:r>
              <a:rPr lang="ro-RO" sz="1100" i="1" dirty="0"/>
              <a:t>ă</a:t>
            </a:r>
            <a:r>
              <a:rPr lang="it-IT" sz="1100" i="1" dirty="0"/>
              <a:t> considera</a:t>
            </a:r>
            <a:r>
              <a:rPr lang="ro-RO" sz="1100" i="1" dirty="0"/>
              <a:t>ț</a:t>
            </a:r>
            <a:r>
              <a:rPr lang="it-IT" sz="1100" i="1" dirty="0"/>
              <a:t>i c</a:t>
            </a:r>
            <a:r>
              <a:rPr lang="ro-RO" sz="1100" i="1" dirty="0"/>
              <a:t>ă</a:t>
            </a:r>
            <a:r>
              <a:rPr lang="it-IT" sz="1100" i="1" dirty="0"/>
              <a:t> </a:t>
            </a:r>
            <a:r>
              <a:rPr lang="ro-RO" sz="1100" i="1" dirty="0"/>
              <a:t>î</a:t>
            </a:r>
            <a:r>
              <a:rPr lang="it-IT" sz="1100" i="1" dirty="0"/>
              <a:t>n </a:t>
            </a:r>
            <a:r>
              <a:rPr lang="ro-RO" sz="1100" i="1" dirty="0"/>
              <a:t>ș</a:t>
            </a:r>
            <a:r>
              <a:rPr lang="it-IT" sz="1100" i="1" dirty="0"/>
              <a:t>colile din Rom</a:t>
            </a:r>
            <a:r>
              <a:rPr lang="ro-RO" sz="1100" i="1" dirty="0"/>
              <a:t>â</a:t>
            </a:r>
            <a:r>
              <a:rPr lang="it-IT" sz="1100" i="1" dirty="0"/>
              <a:t>nia exist</a:t>
            </a:r>
            <a:r>
              <a:rPr lang="ro-RO" sz="1100" i="1" dirty="0"/>
              <a:t>ă</a:t>
            </a:r>
            <a:r>
              <a:rPr lang="it-IT" sz="1100" i="1" dirty="0"/>
              <a:t> cazuri de discriminare pe diverse criterii, cum ar fi: ras</a:t>
            </a:r>
            <a:r>
              <a:rPr lang="ro-RO" sz="1100" i="1" dirty="0"/>
              <a:t>ă</a:t>
            </a:r>
            <a:r>
              <a:rPr lang="it-IT" sz="1100" i="1" dirty="0"/>
              <a:t>, etnie, religie, orientare sexual</a:t>
            </a:r>
            <a:r>
              <a:rPr lang="ro-RO" sz="1100" i="1" dirty="0"/>
              <a:t>ă</a:t>
            </a:r>
            <a:r>
              <a:rPr lang="it-IT" sz="1100" i="1" dirty="0"/>
              <a:t> etc. ? Baz</a:t>
            </a:r>
            <a:r>
              <a:rPr lang="ro-RO" sz="1100" i="1" dirty="0"/>
              <a:t>a</a:t>
            </a:r>
            <a:r>
              <a:rPr lang="it-IT" sz="1100" i="1" dirty="0"/>
              <a:t>=6</a:t>
            </a:r>
            <a:r>
              <a:rPr lang="ro-RO" sz="1100" i="1" dirty="0"/>
              <a:t>11</a:t>
            </a:r>
            <a:endParaRPr lang="it-IT" sz="1100" i="1" dirty="0"/>
          </a:p>
        </p:txBody>
      </p:sp>
      <p:sp>
        <p:nvSpPr>
          <p:cNvPr id="7" name="TextBox 6">
            <a:extLst>
              <a:ext uri="{FF2B5EF4-FFF2-40B4-BE49-F238E27FC236}">
                <a16:creationId xmlns:a16="http://schemas.microsoft.com/office/drawing/2014/main" id="{F79835CA-CD77-2749-A033-CE58ED75FCF8}"/>
              </a:ext>
            </a:extLst>
          </p:cNvPr>
          <p:cNvSpPr txBox="1"/>
          <p:nvPr/>
        </p:nvSpPr>
        <p:spPr>
          <a:xfrm>
            <a:off x="7970108" y="5645676"/>
            <a:ext cx="3793524" cy="276999"/>
          </a:xfrm>
          <a:prstGeom prst="rect">
            <a:avLst/>
          </a:prstGeom>
          <a:noFill/>
        </p:spPr>
        <p:txBody>
          <a:bodyPr wrap="square" rtlCol="0">
            <a:spAutoFit/>
          </a:bodyPr>
          <a:lstStyle/>
          <a:p>
            <a:r>
              <a:rPr lang="ro-RO" sz="1200" dirty="0">
                <a:solidFill>
                  <a:srgbClr val="C00000"/>
                </a:solidFill>
              </a:rPr>
              <a:t>*Atenție, baza foarte mică: N=2 persoane</a:t>
            </a:r>
          </a:p>
        </p:txBody>
      </p:sp>
    </p:spTree>
    <p:extLst>
      <p:ext uri="{BB962C8B-B14F-4D97-AF65-F5344CB8AC3E}">
        <p14:creationId xmlns:p14="http://schemas.microsoft.com/office/powerpoint/2010/main" val="1104848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BEEA6C-2A73-4378-B02C-D28378A6B526}"/>
              </a:ext>
            </a:extLst>
          </p:cNvPr>
          <p:cNvSpPr/>
          <p:nvPr/>
        </p:nvSpPr>
        <p:spPr>
          <a:xfrm>
            <a:off x="351692" y="6119447"/>
            <a:ext cx="11099410" cy="689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5">
            <a:extLst>
              <a:ext uri="{FF2B5EF4-FFF2-40B4-BE49-F238E27FC236}">
                <a16:creationId xmlns:a16="http://schemas.microsoft.com/office/drawing/2014/main" id="{1ECC5143-7ED2-4001-844E-D82712162045}"/>
              </a:ext>
            </a:extLst>
          </p:cNvPr>
          <p:cNvSpPr txBox="1"/>
          <p:nvPr/>
        </p:nvSpPr>
        <p:spPr>
          <a:xfrm>
            <a:off x="9516456" y="5875674"/>
            <a:ext cx="2494280" cy="498475"/>
          </a:xfrm>
          <a:prstGeom prst="rect">
            <a:avLst/>
          </a:prstGeom>
        </p:spPr>
        <p:txBody>
          <a:bodyPr vert="horz" wrap="square" lIns="0" tIns="30480" rIns="0" bIns="0" rtlCol="0">
            <a:spAutoFit/>
          </a:bodyPr>
          <a:lstStyle/>
          <a:p>
            <a:pPr marL="12700" marR="5080" indent="176530" algn="r">
              <a:lnSpc>
                <a:spcPts val="1200"/>
              </a:lnSpc>
              <a:spcBef>
                <a:spcPts val="240"/>
              </a:spcBef>
            </a:pPr>
            <a:r>
              <a:rPr sz="1100" spc="145" dirty="0">
                <a:latin typeface="Arial"/>
                <a:cs typeface="Arial"/>
                <a:hlinkClick r:id="rId2"/>
              </a:rPr>
              <a:t>WW</a:t>
            </a:r>
            <a:r>
              <a:rPr sz="1100" spc="140" dirty="0">
                <a:latin typeface="Arial"/>
                <a:cs typeface="Arial"/>
                <a:hlinkClick r:id="rId2"/>
              </a:rPr>
              <a:t>W</a:t>
            </a:r>
            <a:r>
              <a:rPr sz="1100" spc="-30" dirty="0">
                <a:latin typeface="Arial"/>
                <a:cs typeface="Arial"/>
                <a:hlinkClick r:id="rId2"/>
              </a:rPr>
              <a:t>.</a:t>
            </a:r>
            <a:r>
              <a:rPr sz="1100" spc="40" dirty="0">
                <a:latin typeface="Arial"/>
                <a:cs typeface="Arial"/>
                <a:hlinkClick r:id="rId2"/>
              </a:rPr>
              <a:t>ISENSESOLUTION</a:t>
            </a:r>
            <a:r>
              <a:rPr sz="1100" spc="35" dirty="0">
                <a:latin typeface="Arial"/>
                <a:cs typeface="Arial"/>
                <a:hlinkClick r:id="rId2"/>
              </a:rPr>
              <a:t>S</a:t>
            </a:r>
            <a:r>
              <a:rPr sz="1100" spc="-30" dirty="0">
                <a:latin typeface="Arial"/>
                <a:cs typeface="Arial"/>
                <a:hlinkClick r:id="rId2"/>
              </a:rPr>
              <a:t>.</a:t>
            </a:r>
            <a:r>
              <a:rPr sz="1100" spc="85" dirty="0">
                <a:latin typeface="Arial"/>
                <a:cs typeface="Arial"/>
                <a:hlinkClick r:id="rId2"/>
              </a:rPr>
              <a:t>COM </a:t>
            </a:r>
            <a:r>
              <a:rPr sz="1100" spc="40" dirty="0">
                <a:latin typeface="Arial"/>
                <a:cs typeface="Arial"/>
              </a:rPr>
              <a:t> </a:t>
            </a:r>
            <a:r>
              <a:rPr sz="1100" spc="145" dirty="0">
                <a:latin typeface="Arial"/>
                <a:cs typeface="Arial"/>
                <a:hlinkClick r:id="rId3"/>
              </a:rPr>
              <a:t>WW</a:t>
            </a:r>
            <a:r>
              <a:rPr sz="1100" spc="140" dirty="0">
                <a:latin typeface="Arial"/>
                <a:cs typeface="Arial"/>
                <a:hlinkClick r:id="rId3"/>
              </a:rPr>
              <a:t>W</a:t>
            </a:r>
            <a:r>
              <a:rPr sz="1100" spc="-30" dirty="0">
                <a:latin typeface="Arial"/>
                <a:cs typeface="Arial"/>
                <a:hlinkClick r:id="rId3"/>
              </a:rPr>
              <a:t>.</a:t>
            </a:r>
            <a:r>
              <a:rPr sz="1100" spc="15" dirty="0">
                <a:latin typeface="Arial"/>
                <a:cs typeface="Arial"/>
                <a:hlinkClick r:id="rId3"/>
              </a:rPr>
              <a:t>SENSE</a:t>
            </a:r>
            <a:r>
              <a:rPr sz="1100" spc="-25" dirty="0">
                <a:latin typeface="Arial"/>
                <a:cs typeface="Arial"/>
                <a:hlinkClick r:id="rId3"/>
              </a:rPr>
              <a:t>P</a:t>
            </a:r>
            <a:r>
              <a:rPr sz="1100" spc="50" dirty="0">
                <a:latin typeface="Arial"/>
                <a:cs typeface="Arial"/>
                <a:hlinkClick r:id="rId3"/>
              </a:rPr>
              <a:t>ANEL</a:t>
            </a:r>
            <a:r>
              <a:rPr sz="1100" spc="45" dirty="0">
                <a:latin typeface="Arial"/>
                <a:cs typeface="Arial"/>
                <a:hlinkClick r:id="rId3"/>
              </a:rPr>
              <a:t>S</a:t>
            </a:r>
            <a:r>
              <a:rPr sz="1100" spc="-30" dirty="0">
                <a:latin typeface="Arial"/>
                <a:cs typeface="Arial"/>
                <a:hlinkClick r:id="rId3"/>
              </a:rPr>
              <a:t>.</a:t>
            </a:r>
            <a:r>
              <a:rPr sz="1100" spc="85" dirty="0">
                <a:latin typeface="Arial"/>
                <a:cs typeface="Arial"/>
                <a:hlinkClick r:id="rId3"/>
              </a:rPr>
              <a:t>COM </a:t>
            </a:r>
            <a:r>
              <a:rPr sz="1100" spc="40" dirty="0">
                <a:latin typeface="Arial"/>
                <a:cs typeface="Arial"/>
              </a:rPr>
              <a:t> </a:t>
            </a:r>
            <a:r>
              <a:rPr sz="1100" spc="60" dirty="0">
                <a:latin typeface="Arial"/>
                <a:cs typeface="Arial"/>
                <a:hlinkClick r:id="rId4"/>
              </a:rPr>
              <a:t>WWW.SENSECOMMUNITIES.COM</a:t>
            </a:r>
            <a:endParaRPr sz="1100" dirty="0">
              <a:latin typeface="Arial"/>
              <a:cs typeface="Arial"/>
            </a:endParaRPr>
          </a:p>
        </p:txBody>
      </p:sp>
      <p:pic>
        <p:nvPicPr>
          <p:cNvPr id="9" name="Picture 8" descr="A picture containing drawing&#10;&#10;Description automatically generated">
            <a:extLst>
              <a:ext uri="{FF2B5EF4-FFF2-40B4-BE49-F238E27FC236}">
                <a16:creationId xmlns:a16="http://schemas.microsoft.com/office/drawing/2014/main" id="{C9588E3C-4BC9-499B-AEED-EB6248D2E08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82882" y="4419014"/>
            <a:ext cx="5136758" cy="1499930"/>
          </a:xfrm>
          <a:prstGeom prst="rect">
            <a:avLst/>
          </a:prstGeom>
        </p:spPr>
      </p:pic>
      <p:sp>
        <p:nvSpPr>
          <p:cNvPr id="4" name="object 2">
            <a:extLst>
              <a:ext uri="{FF2B5EF4-FFF2-40B4-BE49-F238E27FC236}">
                <a16:creationId xmlns:a16="http://schemas.microsoft.com/office/drawing/2014/main" id="{EB21EA5A-19D2-49C9-8FBB-E58543E6C862}"/>
              </a:ext>
            </a:extLst>
          </p:cNvPr>
          <p:cNvSpPr txBox="1"/>
          <p:nvPr/>
        </p:nvSpPr>
        <p:spPr>
          <a:xfrm>
            <a:off x="181264" y="6214848"/>
            <a:ext cx="4651375" cy="498475"/>
          </a:xfrm>
          <a:prstGeom prst="rect">
            <a:avLst/>
          </a:prstGeom>
        </p:spPr>
        <p:txBody>
          <a:bodyPr vert="horz" wrap="square" lIns="0" tIns="12700" rIns="0" bIns="0" rtlCol="0">
            <a:spAutoFit/>
          </a:bodyPr>
          <a:lstStyle/>
          <a:p>
            <a:pPr marL="12700">
              <a:lnSpc>
                <a:spcPts val="1260"/>
              </a:lnSpc>
              <a:spcBef>
                <a:spcPts val="100"/>
              </a:spcBef>
            </a:pPr>
            <a:r>
              <a:rPr sz="1100" spc="-30" dirty="0">
                <a:solidFill>
                  <a:srgbClr val="808285"/>
                </a:solidFill>
                <a:latin typeface="Arial"/>
                <a:cs typeface="Arial"/>
              </a:rPr>
              <a:t>For</a:t>
            </a:r>
            <a:r>
              <a:rPr sz="1100" spc="-55" dirty="0">
                <a:solidFill>
                  <a:srgbClr val="808285"/>
                </a:solidFill>
                <a:latin typeface="Arial"/>
                <a:cs typeface="Arial"/>
              </a:rPr>
              <a:t> </a:t>
            </a:r>
            <a:r>
              <a:rPr sz="1100" spc="10" dirty="0">
                <a:solidFill>
                  <a:srgbClr val="808285"/>
                </a:solidFill>
                <a:latin typeface="Arial"/>
                <a:cs typeface="Arial"/>
              </a:rPr>
              <a:t>more</a:t>
            </a:r>
            <a:r>
              <a:rPr sz="1100" spc="-50" dirty="0">
                <a:solidFill>
                  <a:srgbClr val="808285"/>
                </a:solidFill>
                <a:latin typeface="Arial"/>
                <a:cs typeface="Arial"/>
              </a:rPr>
              <a:t> </a:t>
            </a:r>
            <a:r>
              <a:rPr sz="1100" spc="15" dirty="0">
                <a:solidFill>
                  <a:srgbClr val="808285"/>
                </a:solidFill>
                <a:latin typeface="Arial"/>
                <a:cs typeface="Arial"/>
              </a:rPr>
              <a:t>information</a:t>
            </a:r>
            <a:r>
              <a:rPr sz="1100" spc="-50" dirty="0">
                <a:solidFill>
                  <a:srgbClr val="808285"/>
                </a:solidFill>
                <a:latin typeface="Arial"/>
                <a:cs typeface="Arial"/>
              </a:rPr>
              <a:t> </a:t>
            </a:r>
            <a:r>
              <a:rPr sz="1100" spc="-5" dirty="0">
                <a:solidFill>
                  <a:srgbClr val="808285"/>
                </a:solidFill>
                <a:latin typeface="Arial"/>
                <a:cs typeface="Arial"/>
              </a:rPr>
              <a:t>please</a:t>
            </a:r>
            <a:r>
              <a:rPr sz="1100" spc="-50" dirty="0">
                <a:solidFill>
                  <a:srgbClr val="808285"/>
                </a:solidFill>
                <a:latin typeface="Arial"/>
                <a:cs typeface="Arial"/>
              </a:rPr>
              <a:t> </a:t>
            </a:r>
            <a:r>
              <a:rPr sz="1100" spc="10" dirty="0">
                <a:solidFill>
                  <a:srgbClr val="808285"/>
                </a:solidFill>
                <a:latin typeface="Arial"/>
                <a:cs typeface="Arial"/>
              </a:rPr>
              <a:t>contact</a:t>
            </a:r>
            <a:r>
              <a:rPr sz="1100" spc="-50" dirty="0">
                <a:solidFill>
                  <a:srgbClr val="808285"/>
                </a:solidFill>
                <a:latin typeface="Arial"/>
                <a:cs typeface="Arial"/>
              </a:rPr>
              <a:t> </a:t>
            </a:r>
            <a:r>
              <a:rPr sz="1100" spc="-10" dirty="0">
                <a:solidFill>
                  <a:srgbClr val="808285"/>
                </a:solidFill>
                <a:latin typeface="Arial"/>
                <a:cs typeface="Arial"/>
              </a:rPr>
              <a:t>us:</a:t>
            </a:r>
            <a:endParaRPr sz="1100" dirty="0">
              <a:latin typeface="Arial"/>
              <a:cs typeface="Arial"/>
            </a:endParaRPr>
          </a:p>
          <a:p>
            <a:pPr marL="12700" marR="5080">
              <a:lnSpc>
                <a:spcPts val="1200"/>
              </a:lnSpc>
              <a:spcBef>
                <a:spcPts val="80"/>
              </a:spcBef>
            </a:pPr>
            <a:r>
              <a:rPr sz="1100" spc="-135" dirty="0">
                <a:solidFill>
                  <a:srgbClr val="808285"/>
                </a:solidFill>
                <a:latin typeface="Verdana"/>
                <a:cs typeface="Verdana"/>
              </a:rPr>
              <a:t>Dr. </a:t>
            </a:r>
            <a:r>
              <a:rPr sz="1100" spc="-80" dirty="0">
                <a:solidFill>
                  <a:srgbClr val="808285"/>
                </a:solidFill>
                <a:latin typeface="Verdana"/>
                <a:cs typeface="Verdana"/>
              </a:rPr>
              <a:t>Traian </a:t>
            </a:r>
            <a:r>
              <a:rPr sz="1100" spc="-75" dirty="0">
                <a:solidFill>
                  <a:srgbClr val="808285"/>
                </a:solidFill>
                <a:latin typeface="Verdana"/>
                <a:cs typeface="Verdana"/>
              </a:rPr>
              <a:t>Năstase, +40723.29.29.38, </a:t>
            </a:r>
            <a:r>
              <a:rPr sz="1100" spc="-70" dirty="0">
                <a:solidFill>
                  <a:srgbClr val="808285"/>
                </a:solidFill>
                <a:latin typeface="Verdana"/>
                <a:cs typeface="Verdana"/>
                <a:hlinkClick r:id="rId6"/>
              </a:rPr>
              <a:t>traian.nastase@isensesolutions.com </a:t>
            </a:r>
            <a:r>
              <a:rPr sz="1100" spc="-70" dirty="0">
                <a:solidFill>
                  <a:srgbClr val="808285"/>
                </a:solidFill>
                <a:latin typeface="Verdana"/>
                <a:cs typeface="Verdana"/>
              </a:rPr>
              <a:t> </a:t>
            </a:r>
            <a:r>
              <a:rPr sz="1100" spc="-135" dirty="0">
                <a:solidFill>
                  <a:srgbClr val="808285"/>
                </a:solidFill>
                <a:latin typeface="Verdana"/>
                <a:cs typeface="Verdana"/>
              </a:rPr>
              <a:t>Dr. </a:t>
            </a:r>
            <a:r>
              <a:rPr sz="1100" spc="-65" dirty="0">
                <a:solidFill>
                  <a:srgbClr val="808285"/>
                </a:solidFill>
                <a:latin typeface="Verdana"/>
                <a:cs typeface="Verdana"/>
              </a:rPr>
              <a:t>Andrei </a:t>
            </a:r>
            <a:r>
              <a:rPr sz="1100" spc="-85" dirty="0">
                <a:solidFill>
                  <a:srgbClr val="808285"/>
                </a:solidFill>
                <a:latin typeface="Verdana"/>
                <a:cs typeface="Verdana"/>
              </a:rPr>
              <a:t>Cânda, </a:t>
            </a:r>
            <a:r>
              <a:rPr sz="1100" spc="-75" dirty="0">
                <a:solidFill>
                  <a:srgbClr val="808285"/>
                </a:solidFill>
                <a:latin typeface="Verdana"/>
                <a:cs typeface="Verdana"/>
              </a:rPr>
              <a:t>+40720.05.42.31,</a:t>
            </a:r>
            <a:r>
              <a:rPr sz="1100" spc="-175" dirty="0">
                <a:solidFill>
                  <a:srgbClr val="808285"/>
                </a:solidFill>
                <a:latin typeface="Verdana"/>
                <a:cs typeface="Verdana"/>
              </a:rPr>
              <a:t> </a:t>
            </a:r>
            <a:r>
              <a:rPr sz="1100" spc="-70" dirty="0">
                <a:solidFill>
                  <a:srgbClr val="808285"/>
                </a:solidFill>
                <a:latin typeface="Verdana"/>
                <a:cs typeface="Verdana"/>
                <a:hlinkClick r:id="rId7"/>
              </a:rPr>
              <a:t>andrei.canda@isensesolutions.com</a:t>
            </a:r>
            <a:endParaRPr sz="1100" dirty="0">
              <a:latin typeface="Verdana"/>
              <a:cs typeface="Verdana"/>
            </a:endParaRPr>
          </a:p>
        </p:txBody>
      </p:sp>
      <p:sp>
        <p:nvSpPr>
          <p:cNvPr id="10" name="Rectangle 9">
            <a:extLst>
              <a:ext uri="{FF2B5EF4-FFF2-40B4-BE49-F238E27FC236}">
                <a16:creationId xmlns:a16="http://schemas.microsoft.com/office/drawing/2014/main" id="{A169876A-A3DB-47B1-A043-F6D95739DEFA}"/>
              </a:ext>
            </a:extLst>
          </p:cNvPr>
          <p:cNvSpPr/>
          <p:nvPr/>
        </p:nvSpPr>
        <p:spPr>
          <a:xfrm>
            <a:off x="181264" y="0"/>
            <a:ext cx="11829472" cy="73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11">
            <a:extLst>
              <a:ext uri="{FF2B5EF4-FFF2-40B4-BE49-F238E27FC236}">
                <a16:creationId xmlns:a16="http://schemas.microsoft.com/office/drawing/2014/main" id="{D3E8EBBB-0A4A-4866-BF38-0B22561009A9}"/>
              </a:ext>
            </a:extLst>
          </p:cNvPr>
          <p:cNvSpPr/>
          <p:nvPr/>
        </p:nvSpPr>
        <p:spPr>
          <a:xfrm>
            <a:off x="3834803" y="234613"/>
            <a:ext cx="4196014" cy="3978433"/>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00027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person sitting front of laptop">
            <a:extLst>
              <a:ext uri="{FF2B5EF4-FFF2-40B4-BE49-F238E27FC236}">
                <a16:creationId xmlns:a16="http://schemas.microsoft.com/office/drawing/2014/main" id="{6AE10D1D-51E3-4445-B372-7C84D6D80D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730CB5-5D0A-4530-8F65-35BCA4DD64B4}"/>
              </a:ext>
            </a:extLst>
          </p:cNvPr>
          <p:cNvSpPr/>
          <p:nvPr/>
        </p:nvSpPr>
        <p:spPr>
          <a:xfrm>
            <a:off x="201766" y="5580108"/>
            <a:ext cx="4617823" cy="823533"/>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3200" b="1" dirty="0">
                <a:solidFill>
                  <a:schemeClr val="tx1"/>
                </a:solidFill>
              </a:rPr>
              <a:t>Sinteza rezultatelor</a:t>
            </a:r>
          </a:p>
        </p:txBody>
      </p:sp>
    </p:spTree>
    <p:extLst>
      <p:ext uri="{BB962C8B-B14F-4D97-AF65-F5344CB8AC3E}">
        <p14:creationId xmlns:p14="http://schemas.microsoft.com/office/powerpoint/2010/main" val="406615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54F5-5B3A-4698-9325-A7936C82F4F6}"/>
              </a:ext>
            </a:extLst>
          </p:cNvPr>
          <p:cNvSpPr>
            <a:spLocks noGrp="1"/>
          </p:cNvSpPr>
          <p:nvPr>
            <p:ph type="title"/>
          </p:nvPr>
        </p:nvSpPr>
        <p:spPr>
          <a:xfrm>
            <a:off x="350520" y="624206"/>
            <a:ext cx="10515600" cy="688760"/>
          </a:xfrm>
        </p:spPr>
        <p:txBody>
          <a:bodyPr>
            <a:normAutofit/>
          </a:bodyPr>
          <a:lstStyle/>
          <a:p>
            <a:r>
              <a:rPr lang="ro-RO" sz="2400" b="1" dirty="0"/>
              <a:t>Fenomenul discriminării în școlile din România</a:t>
            </a:r>
          </a:p>
        </p:txBody>
      </p:sp>
      <p:sp>
        <p:nvSpPr>
          <p:cNvPr id="3" name="Content Placeholder 2">
            <a:extLst>
              <a:ext uri="{FF2B5EF4-FFF2-40B4-BE49-F238E27FC236}">
                <a16:creationId xmlns:a16="http://schemas.microsoft.com/office/drawing/2014/main" id="{1D875011-0DB8-4204-8322-8DB8E0FEC6DC}"/>
              </a:ext>
            </a:extLst>
          </p:cNvPr>
          <p:cNvSpPr>
            <a:spLocks noGrp="1"/>
          </p:cNvSpPr>
          <p:nvPr>
            <p:ph idx="1"/>
          </p:nvPr>
        </p:nvSpPr>
        <p:spPr>
          <a:xfrm>
            <a:off x="838200" y="1177870"/>
            <a:ext cx="10515600" cy="5439905"/>
          </a:xfrm>
        </p:spPr>
        <p:txBody>
          <a:bodyPr>
            <a:normAutofit/>
          </a:bodyPr>
          <a:lstStyle/>
          <a:p>
            <a:pPr marL="0" indent="0">
              <a:lnSpc>
                <a:spcPct val="110000"/>
              </a:lnSpc>
              <a:buNone/>
            </a:pPr>
            <a:r>
              <a:rPr lang="en-US" sz="1900" dirty="0"/>
              <a:t>	</a:t>
            </a:r>
          </a:p>
        </p:txBody>
      </p:sp>
      <p:sp>
        <p:nvSpPr>
          <p:cNvPr id="4" name="TextBox 3">
            <a:extLst>
              <a:ext uri="{FF2B5EF4-FFF2-40B4-BE49-F238E27FC236}">
                <a16:creationId xmlns:a16="http://schemas.microsoft.com/office/drawing/2014/main" id="{4C7EA603-AC8B-42DB-A21E-7ED4634059D5}"/>
              </a:ext>
            </a:extLst>
          </p:cNvPr>
          <p:cNvSpPr txBox="1"/>
          <p:nvPr/>
        </p:nvSpPr>
        <p:spPr>
          <a:xfrm>
            <a:off x="350520" y="1446663"/>
            <a:ext cx="11426321" cy="4342279"/>
          </a:xfrm>
          <a:prstGeom prst="rect">
            <a:avLst/>
          </a:prstGeom>
          <a:noFill/>
        </p:spPr>
        <p:txBody>
          <a:bodyPr wrap="square" rtlCol="0">
            <a:spAutoFit/>
          </a:bodyPr>
          <a:lstStyle/>
          <a:p>
            <a:pPr marL="285750" marR="0" indent="-285750" algn="just">
              <a:lnSpc>
                <a:spcPct val="107000"/>
              </a:lnSpc>
              <a:spcBef>
                <a:spcPts val="0"/>
              </a:spcBef>
              <a:spcAft>
                <a:spcPts val="800"/>
              </a:spcAft>
              <a:buFont typeface="Arial" panose="020B0604020202020204" pitchFamily="34" charset="0"/>
              <a:buChar char="•"/>
            </a:pPr>
            <a:r>
              <a:rPr lang="ro-RO" sz="1800" dirty="0">
                <a:effectLst/>
                <a:ea typeface="Calibri" panose="020F0502020204030204" pitchFamily="34" charset="0"/>
                <a:cs typeface="Times New Roman" panose="02020603050405020304" pitchFamily="18" charset="0"/>
              </a:rPr>
              <a:t>Amploarea fenomenului discriminării </a:t>
            </a:r>
            <a:r>
              <a:rPr lang="ro-RO" dirty="0">
                <a:ea typeface="Calibri" panose="020F0502020204030204" pitchFamily="34" charset="0"/>
                <a:cs typeface="Times New Roman" panose="02020603050405020304" pitchFamily="18" charset="0"/>
              </a:rPr>
              <a:t>în școlile din România nu este deloc neglijabilă</a:t>
            </a:r>
            <a:r>
              <a:rPr lang="ro-RO" sz="1800" dirty="0">
                <a:effectLst/>
                <a:ea typeface="Calibri" panose="020F0502020204030204" pitchFamily="34" charset="0"/>
                <a:cs typeface="Times New Roman" panose="02020603050405020304" pitchFamily="18" charset="0"/>
              </a:rPr>
              <a:t> – aproape 5 din 10 părinți (43%) consideră că există cazuri de discriminare în școli pe diverse criterii (rasă, etnie, religie sau orientare sexuală). Percepția este mai accentuată în rândul femeilor decât al bărbaților, precum și în rândul părinților mai tineri, sub 45 de ani, care consideră într-o mai mare măsură că discriminarea în școli este un fenomen des întâlnit.</a:t>
            </a:r>
          </a:p>
          <a:p>
            <a:pPr marL="285750" marR="0" indent="-285750" algn="just">
              <a:lnSpc>
                <a:spcPct val="107000"/>
              </a:lnSpc>
              <a:spcBef>
                <a:spcPts val="0"/>
              </a:spcBef>
              <a:spcAft>
                <a:spcPts val="800"/>
              </a:spcAft>
              <a:buFont typeface="Arial" panose="020B0604020202020204" pitchFamily="34" charset="0"/>
              <a:buChar char="•"/>
            </a:pPr>
            <a:r>
              <a:rPr lang="ro-RO" sz="1800" dirty="0">
                <a:effectLst/>
                <a:ea typeface="Calibri" panose="020F0502020204030204" pitchFamily="34" charset="0"/>
                <a:cs typeface="Times New Roman" panose="02020603050405020304" pitchFamily="18" charset="0"/>
              </a:rPr>
              <a:t>Totuși, frecvența percepției privind discriminarea în școli se înjumătățește când vine vorba de școala propriului copil. Doar 22% dintre părinți consideră că discriminarea este o problemă în școala în care învață copilul lor, comparativ cu 43% care consideră că discriminarea constituie o problemă în general în școlile din România. 	</a:t>
            </a:r>
          </a:p>
          <a:p>
            <a:pPr marL="285750" marR="0" indent="-285750" algn="just">
              <a:lnSpc>
                <a:spcPct val="107000"/>
              </a:lnSpc>
              <a:spcBef>
                <a:spcPts val="0"/>
              </a:spcBef>
              <a:spcAft>
                <a:spcPts val="800"/>
              </a:spcAft>
              <a:buFont typeface="Arial" panose="020B0604020202020204" pitchFamily="34" charset="0"/>
              <a:buChar char="•"/>
            </a:pPr>
            <a:r>
              <a:rPr lang="ro-RO" sz="1800" dirty="0">
                <a:effectLst/>
                <a:ea typeface="Calibri" panose="020F0502020204030204" pitchFamily="34" charset="0"/>
                <a:cs typeface="Times New Roman" panose="02020603050405020304" pitchFamily="18" charset="0"/>
              </a:rPr>
              <a:t>Potrivit părinților, cele mai discriminate categorii de elevi sunt cei cu probleme de greutate (71%), elevii din familii sărace (68%) și elevii de etnie romă (66%). La polul opus, cel mai puțin discriminați sunt elevii de etnie maghiară și cei de alte confesiuni religioase (21%).</a:t>
            </a:r>
          </a:p>
          <a:p>
            <a:pPr marL="285750" marR="0" indent="-285750" algn="just">
              <a:lnSpc>
                <a:spcPct val="107000"/>
              </a:lnSpc>
              <a:spcBef>
                <a:spcPts val="0"/>
              </a:spcBef>
              <a:spcAft>
                <a:spcPts val="800"/>
              </a:spcAft>
              <a:buFont typeface="Arial" panose="020B0604020202020204" pitchFamily="34" charset="0"/>
              <a:buChar char="•"/>
            </a:pPr>
            <a:r>
              <a:rPr lang="ro-RO" sz="1800" dirty="0">
                <a:effectLst/>
                <a:ea typeface="Calibri" panose="020F0502020204030204" pitchFamily="34" charset="0"/>
                <a:cs typeface="Times New Roman" panose="02020603050405020304" pitchFamily="18" charset="0"/>
              </a:rPr>
              <a:t>Discriminarea se manifestă în primul rând sub forma unor agresiuni verbale din partea celorlalți elevi (81% dintre părinți afirmă acest lucru) dar poate îmbrăca și forma unor agresiuni fizice (în 48% din cazuri)</a:t>
            </a:r>
          </a:p>
          <a:p>
            <a:pPr marL="285750" marR="0" indent="-285750" algn="just">
              <a:lnSpc>
                <a:spcPct val="107000"/>
              </a:lnSpc>
              <a:spcBef>
                <a:spcPts val="0"/>
              </a:spcBef>
              <a:spcAft>
                <a:spcPts val="800"/>
              </a:spcAft>
              <a:buFont typeface="Arial" panose="020B0604020202020204" pitchFamily="34" charset="0"/>
              <a:buChar char="•"/>
            </a:pPr>
            <a:r>
              <a:rPr lang="ro-RO" sz="1800" dirty="0">
                <a:effectLst/>
                <a:ea typeface="Calibri" panose="020F0502020204030204" pitchFamily="34" charset="0"/>
                <a:cs typeface="Times New Roman" panose="02020603050405020304" pitchFamily="18" charset="0"/>
              </a:rPr>
              <a:t>Rolul primar în educația copiilor privind discriminarea le revine părinților, consideră majoritatea dintre aceștia. </a:t>
            </a:r>
          </a:p>
        </p:txBody>
      </p:sp>
    </p:spTree>
    <p:extLst>
      <p:ext uri="{BB962C8B-B14F-4D97-AF65-F5344CB8AC3E}">
        <p14:creationId xmlns:p14="http://schemas.microsoft.com/office/powerpoint/2010/main" val="4091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75011-0DB8-4204-8322-8DB8E0FEC6DC}"/>
              </a:ext>
            </a:extLst>
          </p:cNvPr>
          <p:cNvSpPr>
            <a:spLocks noGrp="1"/>
          </p:cNvSpPr>
          <p:nvPr>
            <p:ph idx="1"/>
          </p:nvPr>
        </p:nvSpPr>
        <p:spPr>
          <a:xfrm>
            <a:off x="838200" y="1177870"/>
            <a:ext cx="10515600" cy="5439905"/>
          </a:xfrm>
        </p:spPr>
        <p:txBody>
          <a:bodyPr>
            <a:normAutofit/>
          </a:bodyPr>
          <a:lstStyle/>
          <a:p>
            <a:pPr marL="0" indent="0">
              <a:lnSpc>
                <a:spcPct val="110000"/>
              </a:lnSpc>
              <a:buNone/>
            </a:pPr>
            <a:r>
              <a:rPr lang="en-US" sz="1900" dirty="0"/>
              <a:t>	</a:t>
            </a:r>
          </a:p>
        </p:txBody>
      </p:sp>
      <p:sp>
        <p:nvSpPr>
          <p:cNvPr id="4" name="TextBox 3">
            <a:extLst>
              <a:ext uri="{FF2B5EF4-FFF2-40B4-BE49-F238E27FC236}">
                <a16:creationId xmlns:a16="http://schemas.microsoft.com/office/drawing/2014/main" id="{4E1FDCFC-B9CF-4CBE-B6E6-E2D61873C128}"/>
              </a:ext>
            </a:extLst>
          </p:cNvPr>
          <p:cNvSpPr txBox="1"/>
          <p:nvPr/>
        </p:nvSpPr>
        <p:spPr>
          <a:xfrm>
            <a:off x="350520" y="1446663"/>
            <a:ext cx="11426321" cy="4045916"/>
          </a:xfrm>
          <a:prstGeom prst="rect">
            <a:avLst/>
          </a:prstGeom>
          <a:noFill/>
        </p:spPr>
        <p:txBody>
          <a:bodyPr wrap="square" rtlCol="0">
            <a:spAutoFit/>
          </a:bodyPr>
          <a:lstStyle/>
          <a:p>
            <a:pPr marL="285750" marR="0" indent="-285750" algn="just">
              <a:lnSpc>
                <a:spcPct val="107000"/>
              </a:lnSpc>
              <a:spcBef>
                <a:spcPts val="0"/>
              </a:spcBef>
              <a:spcAft>
                <a:spcPts val="800"/>
              </a:spcAft>
              <a:buFont typeface="Arial" panose="020B0604020202020204" pitchFamily="34" charset="0"/>
              <a:buChar char="•"/>
            </a:pPr>
            <a:r>
              <a:rPr lang="ro-RO" sz="1800" dirty="0">
                <a:effectLst/>
                <a:ea typeface="Calibri" panose="020F0502020204030204" pitchFamily="34" charset="0"/>
                <a:cs typeface="Times New Roman" panose="02020603050405020304" pitchFamily="18" charset="0"/>
              </a:rPr>
              <a:t>O treime din părinți (36%) afirmă că propriul copil s-a simțit discriminat la școală, în primul rând din cauza aspectului fizic, dar și a situației materiale.</a:t>
            </a:r>
          </a:p>
          <a:p>
            <a:pPr marL="285750" marR="0" indent="-285750" algn="just">
              <a:lnSpc>
                <a:spcPct val="107000"/>
              </a:lnSpc>
              <a:spcBef>
                <a:spcPts val="0"/>
              </a:spcBef>
              <a:spcAft>
                <a:spcPts val="800"/>
              </a:spcAft>
              <a:buFont typeface="Arial" panose="020B0604020202020204" pitchFamily="34" charset="0"/>
              <a:buChar char="•"/>
            </a:pPr>
            <a:r>
              <a:rPr lang="ro-RO" dirty="0">
                <a:ea typeface="Calibri" panose="020F0502020204030204" pitchFamily="34" charset="0"/>
                <a:cs typeface="Times New Roman" panose="02020603050405020304" pitchFamily="18" charset="0"/>
              </a:rPr>
              <a:t>Majoritatea covârșitoare a părinților (90%) afirmă că au discutat cu copiii despre discriminare, iar 93% consideră că dețin toate informațiile necesare pentru a purta aceste discuții.</a:t>
            </a:r>
          </a:p>
          <a:p>
            <a:pPr marL="285750" marR="0" indent="-285750" algn="just">
              <a:lnSpc>
                <a:spcPct val="107000"/>
              </a:lnSpc>
              <a:spcBef>
                <a:spcPts val="0"/>
              </a:spcBef>
              <a:spcAft>
                <a:spcPts val="800"/>
              </a:spcAft>
              <a:buFont typeface="Arial" panose="020B0604020202020204" pitchFamily="34" charset="0"/>
              <a:buChar char="•"/>
            </a:pPr>
            <a:r>
              <a:rPr lang="ro-RO" sz="1800" dirty="0">
                <a:effectLst/>
                <a:ea typeface="Calibri" panose="020F0502020204030204" pitchFamily="34" charset="0"/>
                <a:cs typeface="Times New Roman" panose="02020603050405020304" pitchFamily="18" charset="0"/>
              </a:rPr>
              <a:t>Totuși, </a:t>
            </a:r>
            <a:r>
              <a:rPr lang="ro-RO" dirty="0">
                <a:ea typeface="Calibri" panose="020F0502020204030204" pitchFamily="34" charset="0"/>
                <a:cs typeface="Times New Roman" panose="02020603050405020304" pitchFamily="18" charset="0"/>
              </a:rPr>
              <a:t>doar</a:t>
            </a:r>
            <a:r>
              <a:rPr lang="ro-RO" sz="1800" dirty="0">
                <a:effectLst/>
                <a:ea typeface="Calibri" panose="020F0502020204030204" pitchFamily="34" charset="0"/>
                <a:cs typeface="Times New Roman" panose="02020603050405020304" pitchFamily="18" charset="0"/>
              </a:rPr>
              <a:t> jumătate din părinți (48%) știu procedura legal</a:t>
            </a:r>
            <a:r>
              <a:rPr lang="ro-RO" dirty="0">
                <a:ea typeface="Calibri" panose="020F0502020204030204" pitchFamily="34" charset="0"/>
                <a:cs typeface="Times New Roman" panose="02020603050405020304" pitchFamily="18" charset="0"/>
              </a:rPr>
              <a:t>ă care trebuie urmată în caz de discriminare. Cei mai mulți dintre aceștia afirmă că ar discuta cu persoana care se face vinovată de un act de discriminare, în timp ce doar 7% ar apela la Consiliul Național pentru Combaterea Discriminării (CNCD). Procentul celor care nu cunosc procedura legală este mai mare în rândul familiilor cu venituri scăzute.</a:t>
            </a:r>
          </a:p>
          <a:p>
            <a:pPr marL="285750" marR="0" indent="-285750" algn="just">
              <a:lnSpc>
                <a:spcPct val="107000"/>
              </a:lnSpc>
              <a:spcBef>
                <a:spcPts val="0"/>
              </a:spcBef>
              <a:spcAft>
                <a:spcPts val="800"/>
              </a:spcAft>
              <a:buFont typeface="Arial" panose="020B0604020202020204" pitchFamily="34" charset="0"/>
              <a:buChar char="•"/>
            </a:pPr>
            <a:r>
              <a:rPr lang="ro-RO" sz="1800" dirty="0">
                <a:effectLst/>
                <a:ea typeface="Calibri" panose="020F0502020204030204" pitchFamily="34" charset="0"/>
                <a:cs typeface="Times New Roman" panose="02020603050405020304" pitchFamily="18" charset="0"/>
              </a:rPr>
              <a:t>În ceea ce privește notorietatea CNCD, 8 din 10 părinți au auzit de Consiliul Național pentru Combaterea Discriminării. Notorietatea CNCD este mai mare în rândul bărbaților decât al femeilor (84% </a:t>
            </a:r>
            <a:r>
              <a:rPr lang="ro-RO" sz="1800" dirty="0" err="1">
                <a:effectLst/>
                <a:ea typeface="Calibri" panose="020F0502020204030204" pitchFamily="34" charset="0"/>
                <a:cs typeface="Times New Roman" panose="02020603050405020304" pitchFamily="18" charset="0"/>
              </a:rPr>
              <a:t>vs</a:t>
            </a:r>
            <a:r>
              <a:rPr lang="ro-RO" sz="1800" dirty="0">
                <a:effectLst/>
                <a:ea typeface="Calibri" panose="020F0502020204030204" pitchFamily="34" charset="0"/>
                <a:cs typeface="Times New Roman" panose="02020603050405020304" pitchFamily="18" charset="0"/>
              </a:rPr>
              <a:t> 76%), precum și în București față de totalul populației (91% </a:t>
            </a:r>
            <a:r>
              <a:rPr lang="ro-RO" sz="1800" dirty="0" err="1">
                <a:effectLst/>
                <a:ea typeface="Calibri" panose="020F0502020204030204" pitchFamily="34" charset="0"/>
                <a:cs typeface="Times New Roman" panose="02020603050405020304" pitchFamily="18" charset="0"/>
              </a:rPr>
              <a:t>vs</a:t>
            </a:r>
            <a:r>
              <a:rPr lang="ro-RO" sz="1800" dirty="0">
                <a:effectLst/>
                <a:ea typeface="Calibri" panose="020F0502020204030204" pitchFamily="34" charset="0"/>
                <a:cs typeface="Times New Roman" panose="02020603050405020304" pitchFamily="18" charset="0"/>
              </a:rPr>
              <a:t> 79%).</a:t>
            </a:r>
          </a:p>
          <a:p>
            <a:pPr marL="285750" marR="0" indent="-285750" algn="just">
              <a:lnSpc>
                <a:spcPct val="107000"/>
              </a:lnSpc>
              <a:spcBef>
                <a:spcPts val="0"/>
              </a:spcBef>
              <a:spcAft>
                <a:spcPts val="800"/>
              </a:spcAft>
              <a:buFont typeface="Arial" panose="020B0604020202020204" pitchFamily="34" charset="0"/>
              <a:buChar char="•"/>
            </a:pPr>
            <a:r>
              <a:rPr lang="ro-RO" sz="1800" dirty="0">
                <a:effectLst/>
                <a:ea typeface="Calibri" panose="020F0502020204030204" pitchFamily="34" charset="0"/>
                <a:cs typeface="Times New Roman" panose="02020603050405020304" pitchFamily="18" charset="0"/>
              </a:rPr>
              <a:t>7% dintre părinții cu copii la gimnaziu sau liceu cunosc vreun caz de discriminare în care a intervenit CNCD.</a:t>
            </a:r>
          </a:p>
        </p:txBody>
      </p:sp>
      <p:sp>
        <p:nvSpPr>
          <p:cNvPr id="7" name="Title 1">
            <a:extLst>
              <a:ext uri="{FF2B5EF4-FFF2-40B4-BE49-F238E27FC236}">
                <a16:creationId xmlns:a16="http://schemas.microsoft.com/office/drawing/2014/main" id="{835820D8-6343-BA44-B1E9-7D3BB5D598E2}"/>
              </a:ext>
            </a:extLst>
          </p:cNvPr>
          <p:cNvSpPr>
            <a:spLocks noGrp="1"/>
          </p:cNvSpPr>
          <p:nvPr>
            <p:ph type="title"/>
          </p:nvPr>
        </p:nvSpPr>
        <p:spPr>
          <a:xfrm>
            <a:off x="350520" y="624206"/>
            <a:ext cx="10515600" cy="688760"/>
          </a:xfrm>
        </p:spPr>
        <p:txBody>
          <a:bodyPr>
            <a:normAutofit/>
          </a:bodyPr>
          <a:lstStyle/>
          <a:p>
            <a:r>
              <a:rPr lang="ro-RO" sz="2400" b="1" dirty="0"/>
              <a:t>Fenomenul discriminării în școlile din România</a:t>
            </a:r>
          </a:p>
        </p:txBody>
      </p:sp>
    </p:spTree>
    <p:extLst>
      <p:ext uri="{BB962C8B-B14F-4D97-AF65-F5344CB8AC3E}">
        <p14:creationId xmlns:p14="http://schemas.microsoft.com/office/powerpoint/2010/main" val="319377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54F5-5B3A-4698-9325-A7936C82F4F6}"/>
              </a:ext>
            </a:extLst>
          </p:cNvPr>
          <p:cNvSpPr>
            <a:spLocks noGrp="1"/>
          </p:cNvSpPr>
          <p:nvPr>
            <p:ph type="title"/>
          </p:nvPr>
        </p:nvSpPr>
        <p:spPr>
          <a:xfrm>
            <a:off x="350520" y="624206"/>
            <a:ext cx="10515600" cy="688760"/>
          </a:xfrm>
        </p:spPr>
        <p:txBody>
          <a:bodyPr>
            <a:normAutofit/>
          </a:bodyPr>
          <a:lstStyle/>
          <a:p>
            <a:r>
              <a:rPr lang="ro-RO" sz="2400" b="1" dirty="0"/>
              <a:t>Valori și percepții</a:t>
            </a:r>
          </a:p>
        </p:txBody>
      </p:sp>
      <p:sp>
        <p:nvSpPr>
          <p:cNvPr id="3" name="Content Placeholder 2">
            <a:extLst>
              <a:ext uri="{FF2B5EF4-FFF2-40B4-BE49-F238E27FC236}">
                <a16:creationId xmlns:a16="http://schemas.microsoft.com/office/drawing/2014/main" id="{1D875011-0DB8-4204-8322-8DB8E0FEC6DC}"/>
              </a:ext>
            </a:extLst>
          </p:cNvPr>
          <p:cNvSpPr>
            <a:spLocks noGrp="1"/>
          </p:cNvSpPr>
          <p:nvPr>
            <p:ph idx="1"/>
          </p:nvPr>
        </p:nvSpPr>
        <p:spPr>
          <a:xfrm>
            <a:off x="838200" y="1177870"/>
            <a:ext cx="10515600" cy="5439905"/>
          </a:xfrm>
        </p:spPr>
        <p:txBody>
          <a:bodyPr>
            <a:normAutofit/>
          </a:bodyPr>
          <a:lstStyle/>
          <a:p>
            <a:pPr marL="0" indent="0">
              <a:lnSpc>
                <a:spcPct val="110000"/>
              </a:lnSpc>
              <a:buNone/>
            </a:pPr>
            <a:r>
              <a:rPr lang="en-US" sz="1900" dirty="0"/>
              <a:t>	</a:t>
            </a:r>
          </a:p>
        </p:txBody>
      </p:sp>
      <p:sp>
        <p:nvSpPr>
          <p:cNvPr id="4" name="TextBox 3">
            <a:extLst>
              <a:ext uri="{FF2B5EF4-FFF2-40B4-BE49-F238E27FC236}">
                <a16:creationId xmlns:a16="http://schemas.microsoft.com/office/drawing/2014/main" id="{ED2C6D06-A752-4F2D-85C6-0A4BC4BD17CB}"/>
              </a:ext>
            </a:extLst>
          </p:cNvPr>
          <p:cNvSpPr txBox="1"/>
          <p:nvPr/>
        </p:nvSpPr>
        <p:spPr>
          <a:xfrm>
            <a:off x="350520" y="1446663"/>
            <a:ext cx="11426321" cy="4741234"/>
          </a:xfrm>
          <a:prstGeom prst="rect">
            <a:avLst/>
          </a:prstGeom>
          <a:noFill/>
        </p:spPr>
        <p:txBody>
          <a:bodyPr wrap="square" rtlCol="0">
            <a:spAutoFit/>
          </a:bodyPr>
          <a:lstStyle/>
          <a:p>
            <a:pPr marL="285750" marR="0" indent="-285750" algn="just">
              <a:lnSpc>
                <a:spcPct val="107000"/>
              </a:lnSpc>
              <a:spcBef>
                <a:spcPts val="0"/>
              </a:spcBef>
              <a:spcAft>
                <a:spcPts val="800"/>
              </a:spcAft>
              <a:buFont typeface="Arial" panose="020B0604020202020204" pitchFamily="34" charset="0"/>
              <a:buChar char="•"/>
            </a:pPr>
            <a:r>
              <a:rPr lang="ro-RO">
                <a:ea typeface="Calibri" panose="020F0502020204030204" pitchFamily="34" charset="0"/>
                <a:cs typeface="Times New Roman" panose="02020603050405020304" pitchFamily="18" charset="0"/>
              </a:rPr>
              <a:t>Î</a:t>
            </a:r>
            <a:r>
              <a:rPr lang="ro-RO" sz="1800">
                <a:effectLst/>
                <a:ea typeface="Calibri" panose="020F0502020204030204" pitchFamily="34" charset="0"/>
                <a:cs typeface="Times New Roman" panose="02020603050405020304" pitchFamily="18" charset="0"/>
              </a:rPr>
              <a:t>n general, oamenii sunt deschiși </a:t>
            </a:r>
            <a:r>
              <a:rPr lang="ro-RO">
                <a:ea typeface="Calibri" panose="020F0502020204030204" pitchFamily="34" charset="0"/>
                <a:cs typeface="Times New Roman" panose="02020603050405020304" pitchFamily="18" charset="0"/>
              </a:rPr>
              <a:t>î</a:t>
            </a:r>
            <a:r>
              <a:rPr lang="ro-RO" sz="1800">
                <a:effectLst/>
                <a:ea typeface="Calibri" panose="020F0502020204030204" pitchFamily="34" charset="0"/>
                <a:cs typeface="Times New Roman" panose="02020603050405020304" pitchFamily="18" charset="0"/>
              </a:rPr>
              <a:t>n ceea ce privește apartenența grupurilor minoritare la poporul român. </a:t>
            </a:r>
            <a:r>
              <a:rPr lang="ro-RO">
                <a:ea typeface="Calibri" panose="020F0502020204030204" pitchFamily="34" charset="0"/>
                <a:cs typeface="Times New Roman" panose="02020603050405020304" pitchFamily="18" charset="0"/>
              </a:rPr>
              <a:t>T</a:t>
            </a:r>
            <a:r>
              <a:rPr lang="ro-RO" sz="1800">
                <a:effectLst/>
                <a:ea typeface="Calibri" panose="020F0502020204030204" pitchFamily="34" charset="0"/>
                <a:cs typeface="Times New Roman" panose="02020603050405020304" pitchFamily="18" charset="0"/>
              </a:rPr>
              <a:t>otuși acceptă puțin mai greu persoanele care au o altă naționalitate și care trăiesc în România. </a:t>
            </a:r>
          </a:p>
          <a:p>
            <a:pPr marL="285750" marR="0" indent="-285750" algn="just">
              <a:lnSpc>
                <a:spcPct val="107000"/>
              </a:lnSpc>
              <a:spcBef>
                <a:spcPts val="0"/>
              </a:spcBef>
              <a:spcAft>
                <a:spcPts val="800"/>
              </a:spcAft>
              <a:buFont typeface="Arial" panose="020B0604020202020204" pitchFamily="34" charset="0"/>
              <a:buChar char="•"/>
            </a:pPr>
            <a:r>
              <a:rPr lang="ro-RO">
                <a:ea typeface="Calibri" panose="020F0502020204030204" pitchFamily="34" charset="0"/>
                <a:cs typeface="Times New Roman" panose="02020603050405020304" pitchFamily="18" charset="0"/>
              </a:rPr>
              <a:t>Atitudinea față de instituțiile statului denotă o puternică stare de anomie socială. Astfel, 72% dintre părinți consideră că cei mai mulți dintre cei care încalcă legea scapă nepedepsiți în timp ce doar 43% cred că tribunalele fac dreptate oamenilor.</a:t>
            </a:r>
            <a:endParaRPr lang="ro-RO" sz="1800">
              <a:effectLs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r>
              <a:rPr lang="ro-RO">
                <a:ea typeface="Calibri" panose="020F0502020204030204" pitchFamily="34" charset="0"/>
                <a:cs typeface="Times New Roman" panose="02020603050405020304" pitchFamily="18" charset="0"/>
              </a:rPr>
              <a:t>Partidele politice sunt văzute ca o rampă de lansare pentru cariera politicienilor, iar 66% sunt nostalgici după anii comunismului unde consideră că era mai bine – respondenții se simțeau mult mai încrezători în viitor și sunt de părere că sistemul de învățământ era superior celui de astăzi. </a:t>
            </a:r>
          </a:p>
          <a:p>
            <a:pPr marL="285750" marR="0" indent="-285750" algn="just">
              <a:lnSpc>
                <a:spcPct val="107000"/>
              </a:lnSpc>
              <a:spcBef>
                <a:spcPts val="0"/>
              </a:spcBef>
              <a:spcAft>
                <a:spcPts val="800"/>
              </a:spcAft>
              <a:buFont typeface="Arial" panose="020B0604020202020204" pitchFamily="34" charset="0"/>
              <a:buChar char="•"/>
            </a:pPr>
            <a:r>
              <a:rPr lang="ro-RO">
                <a:ea typeface="Calibri" panose="020F0502020204030204" pitchFamily="34" charset="0"/>
                <a:cs typeface="Times New Roman" panose="02020603050405020304" pitchFamily="18" charset="0"/>
              </a:rPr>
              <a:t>Statutul social este un punct nevralgic, în special în rândul oamenilor cu un nivel scăzut al educației și al venitului - oamenii cu “putere” financiara sunt văzuți drept aroganți. Deși clivajele economice sunt puternic resimțite, majoritatea respondenților consideră totuși că în România te poți îmbogăți și prin muncă cinstită.</a:t>
            </a:r>
          </a:p>
          <a:p>
            <a:pPr marL="285750" marR="0" indent="-285750" algn="just">
              <a:lnSpc>
                <a:spcPct val="107000"/>
              </a:lnSpc>
              <a:spcBef>
                <a:spcPts val="0"/>
              </a:spcBef>
              <a:spcAft>
                <a:spcPts val="800"/>
              </a:spcAft>
              <a:buFont typeface="Arial" panose="020B0604020202020204" pitchFamily="34" charset="0"/>
              <a:buChar char="•"/>
            </a:pPr>
            <a:r>
              <a:rPr lang="ro-RO"/>
              <a:t>Rolul religiei rămâne în sfera spirituală, iar părinții consideră că știința și religia nu operează în aceleași domenii. Totuși, 23% sunt de părere că de fiecare dată când știința contrazice scrierile sfinte, știința greșeste.</a:t>
            </a:r>
          </a:p>
          <a:p>
            <a:pPr marL="285750" marR="0" indent="-285750" algn="just">
              <a:lnSpc>
                <a:spcPct val="107000"/>
              </a:lnSpc>
              <a:spcBef>
                <a:spcPts val="0"/>
              </a:spcBef>
              <a:spcAft>
                <a:spcPts val="800"/>
              </a:spcAft>
              <a:buFont typeface="Arial" panose="020B0604020202020204" pitchFamily="34" charset="0"/>
              <a:buChar char="•"/>
            </a:pPr>
            <a:endParaRPr lang="ro-RO" sz="18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8563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75011-0DB8-4204-8322-8DB8E0FEC6DC}"/>
              </a:ext>
            </a:extLst>
          </p:cNvPr>
          <p:cNvSpPr>
            <a:spLocks noGrp="1"/>
          </p:cNvSpPr>
          <p:nvPr>
            <p:ph idx="1"/>
          </p:nvPr>
        </p:nvSpPr>
        <p:spPr>
          <a:xfrm>
            <a:off x="838200" y="1177870"/>
            <a:ext cx="10515600" cy="5439905"/>
          </a:xfrm>
        </p:spPr>
        <p:txBody>
          <a:bodyPr>
            <a:normAutofit/>
          </a:bodyPr>
          <a:lstStyle/>
          <a:p>
            <a:pPr marL="0" indent="0">
              <a:lnSpc>
                <a:spcPct val="110000"/>
              </a:lnSpc>
              <a:buNone/>
            </a:pPr>
            <a:r>
              <a:rPr lang="en-US" sz="1900" dirty="0"/>
              <a:t>	</a:t>
            </a:r>
          </a:p>
        </p:txBody>
      </p:sp>
      <p:sp>
        <p:nvSpPr>
          <p:cNvPr id="4" name="TextBox 3">
            <a:extLst>
              <a:ext uri="{FF2B5EF4-FFF2-40B4-BE49-F238E27FC236}">
                <a16:creationId xmlns:a16="http://schemas.microsoft.com/office/drawing/2014/main" id="{E7123451-1EB8-4EC1-B42B-62AE07BF200E}"/>
              </a:ext>
            </a:extLst>
          </p:cNvPr>
          <p:cNvSpPr txBox="1"/>
          <p:nvPr/>
        </p:nvSpPr>
        <p:spPr>
          <a:xfrm>
            <a:off x="350520" y="1446663"/>
            <a:ext cx="11426321" cy="3943324"/>
          </a:xfrm>
          <a:prstGeom prst="rect">
            <a:avLst/>
          </a:prstGeom>
          <a:noFill/>
        </p:spPr>
        <p:txBody>
          <a:bodyPr wrap="square" rtlCol="0">
            <a:spAutoFit/>
          </a:bodyPr>
          <a:lstStyle/>
          <a:p>
            <a:pPr marL="285750" marR="0" indent="-285750" algn="just">
              <a:lnSpc>
                <a:spcPct val="107000"/>
              </a:lnSpc>
              <a:spcBef>
                <a:spcPts val="0"/>
              </a:spcBef>
              <a:spcAft>
                <a:spcPts val="800"/>
              </a:spcAft>
              <a:buFont typeface="Arial" panose="020B0604020202020204" pitchFamily="34" charset="0"/>
              <a:buChar char="•"/>
            </a:pPr>
            <a:r>
              <a:rPr lang="ro-RO" dirty="0">
                <a:ea typeface="Calibri" panose="020F0502020204030204" pitchFamily="34" charset="0"/>
                <a:cs typeface="Times New Roman" panose="02020603050405020304" pitchFamily="18" charset="0"/>
              </a:rPr>
              <a:t>Atitudinile homofobe persistă încă în mentalul colectiv. Astfel, mai bine de jumătate dintre respondenți consideră că nu este acceptabilă căsătoria între persoane de același sex. În același timp, 63% consideră că România are nevoie de un conducător puternic, care să facă ordine în țară. Pe aceeași linie de gândire, 37% dintre respondenți consideră că ar fi bine ca România să aibă la conducere un regim militar.</a:t>
            </a:r>
          </a:p>
          <a:p>
            <a:pPr marL="285750" marR="0" indent="-285750" algn="just">
              <a:lnSpc>
                <a:spcPct val="107000"/>
              </a:lnSpc>
              <a:spcBef>
                <a:spcPts val="0"/>
              </a:spcBef>
              <a:spcAft>
                <a:spcPts val="800"/>
              </a:spcAft>
              <a:buFont typeface="Arial" panose="020B0604020202020204" pitchFamily="34" charset="0"/>
              <a:buChar char="•"/>
            </a:pPr>
            <a:r>
              <a:rPr lang="ro-RO" dirty="0">
                <a:ea typeface="Calibri" panose="020F0502020204030204" pitchFamily="34" charset="0"/>
                <a:cs typeface="Times New Roman" panose="02020603050405020304" pitchFamily="18" charset="0"/>
              </a:rPr>
              <a:t>În ceea ce privește atitudinile rasiste, acestea se manifestă mai ales față de romi. Astfel, 41% dintre părinți consideră că majoritatea romilor sunt leneș (acord total sau parțial cu această afirmație), iar 47% consideră că majoritatea romilor încalcă legea. Prin urmare, și cele mai frecvente cazuri de discriminare sunt tot în rândul populației de etnie romă - 54% declară că au fost martori la cazuri de discriminare ale persoanelor rome.</a:t>
            </a:r>
          </a:p>
          <a:p>
            <a:pPr marL="285750" marR="0" indent="-285750" algn="just">
              <a:lnSpc>
                <a:spcPct val="107000"/>
              </a:lnSpc>
              <a:spcBef>
                <a:spcPts val="0"/>
              </a:spcBef>
              <a:spcAft>
                <a:spcPts val="800"/>
              </a:spcAft>
              <a:buFont typeface="Arial" panose="020B0604020202020204" pitchFamily="34" charset="0"/>
              <a:buChar char="•"/>
            </a:pPr>
            <a:r>
              <a:rPr lang="ro-RO" dirty="0">
                <a:ea typeface="Calibri" panose="020F0502020204030204" pitchFamily="34" charset="0"/>
                <a:cs typeface="Times New Roman" panose="02020603050405020304" pitchFamily="18" charset="0"/>
              </a:rPr>
              <a:t>Când vine vorba de distanța socială, cei mai mulți ar accepta o relație apropriată (familială sau de prietenie) cu grupurile vulnerabile . 20% din părinți nu ar accepta deloc persoane cu orientare homosexuală în viața lor.</a:t>
            </a:r>
          </a:p>
          <a:p>
            <a:pPr marL="285750" marR="0" indent="-285750" algn="just">
              <a:lnSpc>
                <a:spcPct val="107000"/>
              </a:lnSpc>
              <a:spcBef>
                <a:spcPts val="0"/>
              </a:spcBef>
              <a:spcAft>
                <a:spcPts val="800"/>
              </a:spcAft>
              <a:buFont typeface="Arial" panose="020B0604020202020204" pitchFamily="34" charset="0"/>
              <a:buChar char="•"/>
            </a:pPr>
            <a:r>
              <a:rPr lang="ro-RO" dirty="0">
                <a:ea typeface="Calibri" panose="020F0502020204030204" pitchFamily="34" charset="0"/>
                <a:cs typeface="Times New Roman" panose="02020603050405020304" pitchFamily="18" charset="0"/>
              </a:rPr>
              <a:t>Lipsa educației (91%) reprezintă cel mai important factor care conduce la discriminare, urmat de lipsa contactului direct cu persoanele discriminate (54%). </a:t>
            </a:r>
          </a:p>
        </p:txBody>
      </p:sp>
      <p:sp>
        <p:nvSpPr>
          <p:cNvPr id="7" name="Title 1">
            <a:extLst>
              <a:ext uri="{FF2B5EF4-FFF2-40B4-BE49-F238E27FC236}">
                <a16:creationId xmlns:a16="http://schemas.microsoft.com/office/drawing/2014/main" id="{DE49F40F-60A0-2946-B6E0-43BEC0819B5D}"/>
              </a:ext>
            </a:extLst>
          </p:cNvPr>
          <p:cNvSpPr>
            <a:spLocks noGrp="1"/>
          </p:cNvSpPr>
          <p:nvPr>
            <p:ph type="title"/>
          </p:nvPr>
        </p:nvSpPr>
        <p:spPr>
          <a:xfrm>
            <a:off x="350520" y="624206"/>
            <a:ext cx="10515600" cy="688760"/>
          </a:xfrm>
        </p:spPr>
        <p:txBody>
          <a:bodyPr>
            <a:normAutofit/>
          </a:bodyPr>
          <a:lstStyle/>
          <a:p>
            <a:r>
              <a:rPr lang="ro-RO" sz="2400" b="1" dirty="0"/>
              <a:t>Valori și percepții</a:t>
            </a:r>
          </a:p>
        </p:txBody>
      </p:sp>
    </p:spTree>
    <p:extLst>
      <p:ext uri="{BB962C8B-B14F-4D97-AF65-F5344CB8AC3E}">
        <p14:creationId xmlns:p14="http://schemas.microsoft.com/office/powerpoint/2010/main" val="3461323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in chairs&#10;&#10;Description automatically generated with medium confidence">
            <a:extLst>
              <a:ext uri="{FF2B5EF4-FFF2-40B4-BE49-F238E27FC236}">
                <a16:creationId xmlns:a16="http://schemas.microsoft.com/office/drawing/2014/main" id="{74614B84-7213-429A-84DE-223C7BBF06E7}"/>
              </a:ext>
            </a:extLst>
          </p:cNvPr>
          <p:cNvPicPr>
            <a:picLocks noChangeAspect="1"/>
          </p:cNvPicPr>
          <p:nvPr/>
        </p:nvPicPr>
        <p:blipFill rotWithShape="1">
          <a:blip r:embed="rId2">
            <a:extLst>
              <a:ext uri="{28A0092B-C50C-407E-A947-70E740481C1C}">
                <a14:useLocalDpi xmlns:a14="http://schemas.microsoft.com/office/drawing/2010/main" val="0"/>
              </a:ext>
            </a:extLst>
          </a:blip>
          <a:srcRect t="5045" b="15183"/>
          <a:stretch/>
        </p:blipFill>
        <p:spPr>
          <a:xfrm>
            <a:off x="20" y="1282"/>
            <a:ext cx="12191980" cy="6856718"/>
          </a:xfrm>
          <a:prstGeom prst="rect">
            <a:avLst/>
          </a:prstGeom>
        </p:spPr>
      </p:pic>
      <p:sp>
        <p:nvSpPr>
          <p:cNvPr id="9" name="Rectangle 8">
            <a:extLst>
              <a:ext uri="{FF2B5EF4-FFF2-40B4-BE49-F238E27FC236}">
                <a16:creationId xmlns:a16="http://schemas.microsoft.com/office/drawing/2014/main" id="{13E31399-26B2-4E26-9C85-0FE887CA8DC1}"/>
              </a:ext>
            </a:extLst>
          </p:cNvPr>
          <p:cNvSpPr/>
          <p:nvPr/>
        </p:nvSpPr>
        <p:spPr>
          <a:xfrm>
            <a:off x="201766" y="5580108"/>
            <a:ext cx="4617823" cy="823533"/>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rPr>
              <a:t>Discriminarea</a:t>
            </a:r>
            <a:r>
              <a:rPr lang="en-US" sz="3200" b="1" dirty="0">
                <a:solidFill>
                  <a:schemeClr val="tx1"/>
                </a:solidFill>
              </a:rPr>
              <a:t> </a:t>
            </a:r>
            <a:r>
              <a:rPr lang="ro-RO" sz="3200" b="1" dirty="0">
                <a:solidFill>
                  <a:schemeClr val="tx1"/>
                </a:solidFill>
              </a:rPr>
              <a:t>î</a:t>
            </a:r>
            <a:r>
              <a:rPr lang="en-US" sz="3200" b="1" dirty="0">
                <a:solidFill>
                  <a:schemeClr val="tx1"/>
                </a:solidFill>
              </a:rPr>
              <a:t>n </a:t>
            </a:r>
            <a:r>
              <a:rPr lang="ro-RO" sz="3200" b="1" dirty="0">
                <a:solidFill>
                  <a:schemeClr val="tx1"/>
                </a:solidFill>
              </a:rPr>
              <a:t>ș</a:t>
            </a:r>
            <a:r>
              <a:rPr lang="en-US" sz="3200" b="1" dirty="0">
                <a:solidFill>
                  <a:schemeClr val="tx1"/>
                </a:solidFill>
              </a:rPr>
              <a:t>coli</a:t>
            </a:r>
            <a:endParaRPr lang="ro-RO" sz="3200" b="1" dirty="0">
              <a:solidFill>
                <a:schemeClr val="tx1"/>
              </a:solidFill>
            </a:endParaRPr>
          </a:p>
        </p:txBody>
      </p:sp>
    </p:spTree>
    <p:extLst>
      <p:ext uri="{BB962C8B-B14F-4D97-AF65-F5344CB8AC3E}">
        <p14:creationId xmlns:p14="http://schemas.microsoft.com/office/powerpoint/2010/main" val="1726775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ON">
    <a:dk1>
      <a:srgbClr val="000000"/>
    </a:dk1>
    <a:lt1>
      <a:srgbClr val="FFFFFF"/>
    </a:lt1>
    <a:dk2>
      <a:srgbClr val="000000"/>
    </a:dk2>
    <a:lt2>
      <a:srgbClr val="FFFFFF"/>
    </a:lt2>
    <a:accent1>
      <a:srgbClr val="EA1C0A"/>
    </a:accent1>
    <a:accent2>
      <a:srgbClr val="B00402"/>
    </a:accent2>
    <a:accent3>
      <a:srgbClr val="5CC1CB"/>
    </a:accent3>
    <a:accent4>
      <a:srgbClr val="E3E000"/>
    </a:accent4>
    <a:accent5>
      <a:srgbClr val="C44341"/>
    </a:accent5>
    <a:accent6>
      <a:srgbClr val="85D1D8"/>
    </a:accent6>
    <a:hlink>
      <a:srgbClr val="0000FF"/>
    </a:hlink>
    <a:folHlink>
      <a:srgbClr val="800080"/>
    </a:folHlink>
  </a:clrScheme>
  <a:fontScheme name="EON Brix Sans">
    <a:majorFont>
      <a:latin typeface="EON Brix Sans Black"/>
      <a:ea typeface=""/>
      <a:cs typeface=""/>
    </a:majorFont>
    <a:minorFont>
      <a:latin typeface="EON Brix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ON">
    <a:dk1>
      <a:srgbClr val="000000"/>
    </a:dk1>
    <a:lt1>
      <a:srgbClr val="FFFFFF"/>
    </a:lt1>
    <a:dk2>
      <a:srgbClr val="000000"/>
    </a:dk2>
    <a:lt2>
      <a:srgbClr val="FFFFFF"/>
    </a:lt2>
    <a:accent1>
      <a:srgbClr val="EA1C0A"/>
    </a:accent1>
    <a:accent2>
      <a:srgbClr val="B00402"/>
    </a:accent2>
    <a:accent3>
      <a:srgbClr val="5CC1CB"/>
    </a:accent3>
    <a:accent4>
      <a:srgbClr val="E3E000"/>
    </a:accent4>
    <a:accent5>
      <a:srgbClr val="C44341"/>
    </a:accent5>
    <a:accent6>
      <a:srgbClr val="85D1D8"/>
    </a:accent6>
    <a:hlink>
      <a:srgbClr val="0000FF"/>
    </a:hlink>
    <a:folHlink>
      <a:srgbClr val="800080"/>
    </a:folHlink>
  </a:clrScheme>
  <a:fontScheme name="EON Brix Sans">
    <a:majorFont>
      <a:latin typeface="EON Brix Sans Black"/>
      <a:ea typeface=""/>
      <a:cs typeface=""/>
    </a:majorFont>
    <a:minorFont>
      <a:latin typeface="EON Brix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3105</TotalTime>
  <Words>3589</Words>
  <Application>Microsoft Macintosh PowerPoint</Application>
  <PresentationFormat>Widescreen</PresentationFormat>
  <Paragraphs>640</Paragraphs>
  <Slides>37</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EON Brix Sans</vt:lpstr>
      <vt:lpstr>Verdana</vt:lpstr>
      <vt:lpstr>Office Theme</vt:lpstr>
      <vt:lpstr>PowerPoint Presentation</vt:lpstr>
      <vt:lpstr>PowerPoint Presentation</vt:lpstr>
      <vt:lpstr>Metodologie:</vt:lpstr>
      <vt:lpstr>PowerPoint Presentation</vt:lpstr>
      <vt:lpstr>Fenomenul discriminării în școlile din România</vt:lpstr>
      <vt:lpstr>Fenomenul discriminării în școlile din România</vt:lpstr>
      <vt:lpstr>Valori și percepții</vt:lpstr>
      <vt:lpstr>Valori și percepții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Aparțin poporului român…</vt:lpstr>
      <vt:lpstr>Atitudinea generală față de…</vt:lpstr>
      <vt:lpstr>PowerPoint Presentation</vt:lpstr>
      <vt:lpstr>PowerPoint Presentation</vt:lpstr>
      <vt:lpstr>PowerPoint Presentation</vt:lpstr>
      <vt:lpstr>PowerPoint Presentation</vt:lpstr>
      <vt:lpstr>PowerPoint Presentation</vt:lpstr>
      <vt:lpstr>Distanța și acceptare socială față de grupurile vulnerabile</vt:lpstr>
      <vt:lpstr>PowerPoint Presentation</vt:lpstr>
      <vt:lpstr>PowerPoint Presentation</vt:lpstr>
      <vt:lpstr>Cine sunt mai toleranți față de următoarele categorii de persoane?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E</dc:creator>
  <cp:lastModifiedBy>iSense Solutions</cp:lastModifiedBy>
  <cp:revision>240</cp:revision>
  <dcterms:created xsi:type="dcterms:W3CDTF">2021-06-10T12:18:33Z</dcterms:created>
  <dcterms:modified xsi:type="dcterms:W3CDTF">2021-07-01T12:04:53Z</dcterms:modified>
</cp:coreProperties>
</file>